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1" r:id="rId1"/>
  </p:sldMasterIdLst>
  <p:notesMasterIdLst>
    <p:notesMasterId r:id="rId38"/>
  </p:notesMasterIdLst>
  <p:sldIdLst>
    <p:sldId id="256" r:id="rId2"/>
    <p:sldId id="262" r:id="rId3"/>
    <p:sldId id="265" r:id="rId4"/>
    <p:sldId id="484" r:id="rId5"/>
    <p:sldId id="485" r:id="rId6"/>
    <p:sldId id="486" r:id="rId7"/>
    <p:sldId id="461" r:id="rId8"/>
    <p:sldId id="488" r:id="rId9"/>
    <p:sldId id="462" r:id="rId10"/>
    <p:sldId id="487" r:id="rId11"/>
    <p:sldId id="463" r:id="rId12"/>
    <p:sldId id="464" r:id="rId13"/>
    <p:sldId id="465" r:id="rId14"/>
    <p:sldId id="466" r:id="rId15"/>
    <p:sldId id="467" r:id="rId16"/>
    <p:sldId id="468" r:id="rId17"/>
    <p:sldId id="469" r:id="rId18"/>
    <p:sldId id="470" r:id="rId19"/>
    <p:sldId id="471" r:id="rId20"/>
    <p:sldId id="472" r:id="rId21"/>
    <p:sldId id="473" r:id="rId22"/>
    <p:sldId id="474" r:id="rId23"/>
    <p:sldId id="489" r:id="rId24"/>
    <p:sldId id="475" r:id="rId25"/>
    <p:sldId id="476" r:id="rId26"/>
    <p:sldId id="477" r:id="rId27"/>
    <p:sldId id="478" r:id="rId28"/>
    <p:sldId id="479" r:id="rId29"/>
    <p:sldId id="480" r:id="rId30"/>
    <p:sldId id="490" r:id="rId31"/>
    <p:sldId id="491" r:id="rId32"/>
    <p:sldId id="481" r:id="rId33"/>
    <p:sldId id="482" r:id="rId34"/>
    <p:sldId id="483" r:id="rId35"/>
    <p:sldId id="306" r:id="rId36"/>
    <p:sldId id="322"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69" autoAdjust="0"/>
    <p:restoredTop sz="94660"/>
  </p:normalViewPr>
  <p:slideViewPr>
    <p:cSldViewPr snapToGrid="0">
      <p:cViewPr varScale="1">
        <p:scale>
          <a:sx n="114" d="100"/>
          <a:sy n="114" d="100"/>
        </p:scale>
        <p:origin x="43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D5A6C6-2F75-458E-B972-A4367572F51A}" type="datetimeFigureOut">
              <a:rPr lang="en-CA" smtClean="0"/>
              <a:t>2018-08-20</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85DAEC-D7B5-4FEB-96D9-89A6AA456ACF}" type="slidenum">
              <a:rPr lang="en-CA" smtClean="0"/>
              <a:t>‹#›</a:t>
            </a:fld>
            <a:endParaRPr lang="en-CA"/>
          </a:p>
        </p:txBody>
      </p:sp>
    </p:spTree>
    <p:extLst>
      <p:ext uri="{BB962C8B-B14F-4D97-AF65-F5344CB8AC3E}">
        <p14:creationId xmlns:p14="http://schemas.microsoft.com/office/powerpoint/2010/main" val="3867195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n-US"/>
          </a:p>
        </p:txBody>
      </p:sp>
      <p:sp>
        <p:nvSpPr>
          <p:cNvPr id="4" name="Rectangle 3"/>
          <p:cNvSpPr>
            <a:spLocks noGrp="1"/>
          </p:cNvSpPr>
          <p:nvPr>
            <p:ph type="sldNum" sz="quarter" idx="10"/>
          </p:nvPr>
        </p:nvSpPr>
        <p:spPr/>
        <p:txBody>
          <a:bodyPr/>
          <a:lstStyle/>
          <a:p>
            <a:fld id="{CA5D3BF3-D352-46FC-8343-31F56E6730EA}" type="slidenum">
              <a:rPr lang="en-US" smtClean="0"/>
              <a:pPr/>
              <a:t>2</a:t>
            </a:fld>
            <a:endParaRPr lang="en-US"/>
          </a:p>
        </p:txBody>
      </p:sp>
    </p:spTree>
    <p:extLst>
      <p:ext uri="{BB962C8B-B14F-4D97-AF65-F5344CB8AC3E}">
        <p14:creationId xmlns:p14="http://schemas.microsoft.com/office/powerpoint/2010/main" val="4121871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n-US"/>
          </a:p>
        </p:txBody>
      </p:sp>
      <p:sp>
        <p:nvSpPr>
          <p:cNvPr id="4" name="Rectangle 3"/>
          <p:cNvSpPr>
            <a:spLocks noGrp="1"/>
          </p:cNvSpPr>
          <p:nvPr>
            <p:ph type="sldNum" sz="quarter" idx="10"/>
          </p:nvPr>
        </p:nvSpPr>
        <p:spPr/>
        <p:txBody>
          <a:bodyPr/>
          <a:lstStyle/>
          <a:p>
            <a:fld id="{CA5D3BF3-D352-46FC-8343-31F56E6730EA}" type="slidenum">
              <a:rPr lang="en-US" smtClean="0"/>
              <a:pPr/>
              <a:t>4</a:t>
            </a:fld>
            <a:endParaRPr lang="en-US"/>
          </a:p>
        </p:txBody>
      </p:sp>
    </p:spTree>
    <p:extLst>
      <p:ext uri="{BB962C8B-B14F-4D97-AF65-F5344CB8AC3E}">
        <p14:creationId xmlns:p14="http://schemas.microsoft.com/office/powerpoint/2010/main" val="848135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n-US"/>
          </a:p>
        </p:txBody>
      </p:sp>
      <p:sp>
        <p:nvSpPr>
          <p:cNvPr id="4" name="Rectangle 3"/>
          <p:cNvSpPr>
            <a:spLocks noGrp="1"/>
          </p:cNvSpPr>
          <p:nvPr>
            <p:ph type="sldNum" sz="quarter" idx="10"/>
          </p:nvPr>
        </p:nvSpPr>
        <p:spPr/>
        <p:txBody>
          <a:bodyPr/>
          <a:lstStyle/>
          <a:p>
            <a:fld id="{CA5D3BF3-D352-46FC-8343-31F56E6730EA}" type="slidenum">
              <a:rPr lang="en-US" smtClean="0"/>
              <a:pPr/>
              <a:t>5</a:t>
            </a:fld>
            <a:endParaRPr lang="en-US"/>
          </a:p>
        </p:txBody>
      </p:sp>
    </p:spTree>
    <p:extLst>
      <p:ext uri="{BB962C8B-B14F-4D97-AF65-F5344CB8AC3E}">
        <p14:creationId xmlns:p14="http://schemas.microsoft.com/office/powerpoint/2010/main" val="1481756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n-US"/>
          </a:p>
        </p:txBody>
      </p:sp>
      <p:sp>
        <p:nvSpPr>
          <p:cNvPr id="4" name="Rectangle 3"/>
          <p:cNvSpPr>
            <a:spLocks noGrp="1"/>
          </p:cNvSpPr>
          <p:nvPr>
            <p:ph type="sldNum" sz="quarter" idx="10"/>
          </p:nvPr>
        </p:nvSpPr>
        <p:spPr/>
        <p:txBody>
          <a:bodyPr/>
          <a:lstStyle/>
          <a:p>
            <a:fld id="{CA5D3BF3-D352-46FC-8343-31F56E6730EA}" type="slidenum">
              <a:rPr lang="en-US" smtClean="0"/>
              <a:pPr/>
              <a:t>6</a:t>
            </a:fld>
            <a:endParaRPr lang="en-US"/>
          </a:p>
        </p:txBody>
      </p:sp>
    </p:spTree>
    <p:extLst>
      <p:ext uri="{BB962C8B-B14F-4D97-AF65-F5344CB8AC3E}">
        <p14:creationId xmlns:p14="http://schemas.microsoft.com/office/powerpoint/2010/main" val="28350349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01514" y="1975337"/>
            <a:ext cx="8148907" cy="3818071"/>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574692" y="2738435"/>
            <a:ext cx="8143095" cy="1584228"/>
          </a:xfrm>
        </p:spPr>
        <p:txBody>
          <a:bodyPr bIns="0" anchor="b">
            <a:normAutofit/>
          </a:bodyPr>
          <a:lstStyle>
            <a:lvl1pPr algn="ctr">
              <a:lnSpc>
                <a:spcPct val="80000"/>
              </a:lnSpc>
              <a:defRPr sz="5400" spc="-150">
                <a:solidFill>
                  <a:srgbClr val="FFFEFF"/>
                </a:solidFill>
              </a:defRPr>
            </a:lvl1pPr>
          </a:lstStyle>
          <a:p>
            <a:r>
              <a:rPr lang="en-US" dirty="0"/>
              <a:t>Click to edit Master title style</a:t>
            </a:r>
          </a:p>
        </p:txBody>
      </p:sp>
      <p:sp>
        <p:nvSpPr>
          <p:cNvPr id="3" name="Subtitle 2"/>
          <p:cNvSpPr>
            <a:spLocks noGrp="1"/>
          </p:cNvSpPr>
          <p:nvPr>
            <p:ph type="subTitle" idx="1"/>
          </p:nvPr>
        </p:nvSpPr>
        <p:spPr>
          <a:xfrm>
            <a:off x="1733043" y="4518152"/>
            <a:ext cx="7775814" cy="723918"/>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a:xfrm>
            <a:off x="1581327" y="1989375"/>
            <a:ext cx="8120412" cy="560779"/>
          </a:xfrm>
        </p:spPr>
        <p:txBody>
          <a:bodyPr/>
          <a:lstStyle>
            <a:lvl1pPr algn="ctr">
              <a:defRPr sz="3200" b="1">
                <a:solidFill>
                  <a:schemeClr val="bg1"/>
                </a:solidFill>
                <a:latin typeface="Arial" panose="020B0604020202020204" pitchFamily="34" charset="0"/>
                <a:cs typeface="Arial" panose="020B0604020202020204" pitchFamily="34" charset="0"/>
              </a:defRPr>
            </a:lvl1pPr>
          </a:lstStyle>
          <a:p>
            <a:r>
              <a:rPr lang="en-US" dirty="0"/>
              <a:t>CONNECT 2018 – August 19-21</a:t>
            </a:r>
          </a:p>
        </p:txBody>
      </p:sp>
      <p:sp>
        <p:nvSpPr>
          <p:cNvPr id="6" name="Slide Number Placeholder 5"/>
          <p:cNvSpPr>
            <a:spLocks noGrp="1"/>
          </p:cNvSpPr>
          <p:nvPr>
            <p:ph type="sldNum" sz="quarter" idx="12"/>
          </p:nvPr>
        </p:nvSpPr>
        <p:spPr>
          <a:xfrm>
            <a:off x="10646301" y="6173483"/>
            <a:ext cx="914400" cy="320040"/>
          </a:xfrm>
        </p:spPr>
        <p:txBody>
          <a:bodyPr/>
          <a:lstStyle/>
          <a:p>
            <a:fld id="{D57F1E4F-1CFF-5643-939E-217C01CDF565}" type="slidenum">
              <a:rPr lang="en-US" smtClean="0"/>
              <a:pPr/>
              <a:t>‹#›</a:t>
            </a:fld>
            <a:endParaRPr lang="en-US" dirty="0"/>
          </a:p>
        </p:txBody>
      </p:sp>
      <p:pic>
        <p:nvPicPr>
          <p:cNvPr id="31" name="Picture 30" descr="uglogo_Prophet21_H.png">
            <a:extLst>
              <a:ext uri="{FF2B5EF4-FFF2-40B4-BE49-F238E27FC236}">
                <a16:creationId xmlns:a16="http://schemas.microsoft.com/office/drawing/2014/main" id="{34CFD61D-F664-40CC-853D-E2E251CDEF27}"/>
              </a:ext>
            </a:extLst>
          </p:cNvPr>
          <p:cNvPicPr>
            <a:picLocks noChangeAspect="1"/>
          </p:cNvPicPr>
          <p:nvPr userDrawn="1"/>
        </p:nvPicPr>
        <p:blipFill>
          <a:blip r:embed="rId2" cstate="print"/>
          <a:stretch>
            <a:fillRect/>
          </a:stretch>
        </p:blipFill>
        <p:spPr>
          <a:xfrm>
            <a:off x="8986256" y="303647"/>
            <a:ext cx="2902994" cy="872211"/>
          </a:xfrm>
          <a:prstGeom prst="rect">
            <a:avLst/>
          </a:prstGeom>
        </p:spPr>
      </p:pic>
      <p:pic>
        <p:nvPicPr>
          <p:cNvPr id="8" name="Picture 7">
            <a:extLst>
              <a:ext uri="{FF2B5EF4-FFF2-40B4-BE49-F238E27FC236}">
                <a16:creationId xmlns:a16="http://schemas.microsoft.com/office/drawing/2014/main" id="{430556AA-9900-4E85-9A0A-C10532705852}"/>
              </a:ext>
            </a:extLst>
          </p:cNvPr>
          <p:cNvPicPr>
            <a:picLocks noChangeAspect="1"/>
          </p:cNvPicPr>
          <p:nvPr userDrawn="1"/>
        </p:nvPicPr>
        <p:blipFill>
          <a:blip r:embed="rId3"/>
          <a:stretch>
            <a:fillRect/>
          </a:stretch>
        </p:blipFill>
        <p:spPr>
          <a:xfrm>
            <a:off x="301357" y="342772"/>
            <a:ext cx="2840722" cy="1382106"/>
          </a:xfrm>
          <a:prstGeom prst="rect">
            <a:avLst/>
          </a:prstGeom>
        </p:spPr>
      </p:pic>
    </p:spTree>
    <p:extLst>
      <p:ext uri="{BB962C8B-B14F-4D97-AF65-F5344CB8AC3E}">
        <p14:creationId xmlns:p14="http://schemas.microsoft.com/office/powerpoint/2010/main" val="4231662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33" name="Picture 32">
            <a:extLst>
              <a:ext uri="{FF2B5EF4-FFF2-40B4-BE49-F238E27FC236}">
                <a16:creationId xmlns:a16="http://schemas.microsoft.com/office/drawing/2014/main" id="{9A2D9472-5F47-4729-B1F8-6064245B3F2E}"/>
              </a:ext>
            </a:extLst>
          </p:cNvPr>
          <p:cNvPicPr>
            <a:picLocks noChangeAspect="1"/>
          </p:cNvPicPr>
          <p:nvPr userDrawn="1"/>
        </p:nvPicPr>
        <p:blipFill>
          <a:blip r:embed="rId2"/>
          <a:stretch>
            <a:fillRect/>
          </a:stretch>
        </p:blipFill>
        <p:spPr>
          <a:xfrm>
            <a:off x="226353" y="225020"/>
            <a:ext cx="2211011" cy="723565"/>
          </a:xfrm>
          <a:prstGeom prst="rect">
            <a:avLst/>
          </a:prstGeom>
        </p:spPr>
      </p:pic>
      <p:sp>
        <p:nvSpPr>
          <p:cNvPr id="34" name="Footer Placeholder 4">
            <a:extLst>
              <a:ext uri="{FF2B5EF4-FFF2-40B4-BE49-F238E27FC236}">
                <a16:creationId xmlns:a16="http://schemas.microsoft.com/office/drawing/2014/main" id="{D14F647A-3DA1-4E7F-9623-E16890D3D242}"/>
              </a:ext>
            </a:extLst>
          </p:cNvPr>
          <p:cNvSpPr>
            <a:spLocks noGrp="1"/>
          </p:cNvSpPr>
          <p:nvPr>
            <p:ph type="ftr" sz="quarter" idx="11"/>
          </p:nvPr>
        </p:nvSpPr>
        <p:spPr>
          <a:xfrm>
            <a:off x="365126" y="6247388"/>
            <a:ext cx="9915525" cy="320040"/>
          </a:xfrm>
        </p:spPr>
        <p:txBody>
          <a:bodyPr/>
          <a:lstStyle>
            <a:lvl1pPr>
              <a:defRPr sz="1200" b="1"/>
            </a:lvl1pPr>
          </a:lstStyle>
          <a:p>
            <a:pPr algn="l"/>
            <a:r>
              <a:rPr lang="en-US" dirty="0"/>
              <a:t>CONNECT 2018 – Aug 19-21</a:t>
            </a:r>
          </a:p>
        </p:txBody>
      </p:sp>
    </p:spTree>
    <p:extLst>
      <p:ext uri="{BB962C8B-B14F-4D97-AF65-F5344CB8AC3E}">
        <p14:creationId xmlns:p14="http://schemas.microsoft.com/office/powerpoint/2010/main" val="2515415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660332" y="2631254"/>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786417" y="3268700"/>
            <a:ext cx="3501195" cy="2456442"/>
          </a:xfrm>
        </p:spPr>
        <p:txBody>
          <a:bodyPr vert="eaVert"/>
          <a:lstStyle>
            <a:lvl1pPr algn="l">
              <a:lnSpc>
                <a:spcPct val="80000"/>
              </a:lnSpc>
              <a:defRPr>
                <a:solidFill>
                  <a:srgbClr val="FFFEFF"/>
                </a:solidFill>
              </a:defRPr>
            </a:lvl1pPr>
          </a:lstStyle>
          <a:p>
            <a:r>
              <a:rPr lang="en-US" dirty="0"/>
              <a:t>Click to edit Master title style</a:t>
            </a:r>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3" name="Picture 32">
            <a:extLst>
              <a:ext uri="{FF2B5EF4-FFF2-40B4-BE49-F238E27FC236}">
                <a16:creationId xmlns:a16="http://schemas.microsoft.com/office/drawing/2014/main" id="{495F73E4-97D5-4FD5-8577-A760B7904E22}"/>
              </a:ext>
            </a:extLst>
          </p:cNvPr>
          <p:cNvPicPr>
            <a:picLocks noChangeAspect="1"/>
          </p:cNvPicPr>
          <p:nvPr userDrawn="1"/>
        </p:nvPicPr>
        <p:blipFill>
          <a:blip r:embed="rId2"/>
          <a:stretch>
            <a:fillRect/>
          </a:stretch>
        </p:blipFill>
        <p:spPr>
          <a:xfrm rot="5400000">
            <a:off x="10492603" y="845505"/>
            <a:ext cx="2211011" cy="723565"/>
          </a:xfrm>
          <a:prstGeom prst="rect">
            <a:avLst/>
          </a:prstGeom>
        </p:spPr>
      </p:pic>
      <p:sp>
        <p:nvSpPr>
          <p:cNvPr id="32" name="Footer Placeholder 4">
            <a:extLst>
              <a:ext uri="{FF2B5EF4-FFF2-40B4-BE49-F238E27FC236}">
                <a16:creationId xmlns:a16="http://schemas.microsoft.com/office/drawing/2014/main" id="{73531B39-C4C2-4D8E-8E9B-8B83FBB118F7}"/>
              </a:ext>
            </a:extLst>
          </p:cNvPr>
          <p:cNvSpPr>
            <a:spLocks noGrp="1"/>
          </p:cNvSpPr>
          <p:nvPr>
            <p:ph type="ftr" sz="quarter" idx="11"/>
          </p:nvPr>
        </p:nvSpPr>
        <p:spPr>
          <a:xfrm>
            <a:off x="365126" y="6247388"/>
            <a:ext cx="9915525" cy="320040"/>
          </a:xfrm>
        </p:spPr>
        <p:txBody>
          <a:bodyPr/>
          <a:lstStyle>
            <a:lvl1pPr>
              <a:defRPr sz="1200" b="1"/>
            </a:lvl1pPr>
          </a:lstStyle>
          <a:p>
            <a:pPr algn="l"/>
            <a:r>
              <a:rPr lang="en-US" dirty="0"/>
              <a:t>CONNECT 2018 – Aug 19-21</a:t>
            </a:r>
          </a:p>
        </p:txBody>
      </p:sp>
    </p:spTree>
    <p:extLst>
      <p:ext uri="{BB962C8B-B14F-4D97-AF65-F5344CB8AC3E}">
        <p14:creationId xmlns:p14="http://schemas.microsoft.com/office/powerpoint/2010/main" val="412854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userDrawn="1"/>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userDrawn="1"/>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userDrawn="1"/>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dirty="0"/>
              <a:t>Click to edit Master title style</a:t>
            </a:r>
          </a:p>
        </p:txBody>
      </p:sp>
      <p:sp>
        <p:nvSpPr>
          <p:cNvPr id="3" name="Content Placeholder 2"/>
          <p:cNvSpPr>
            <a:spLocks noGrp="1"/>
          </p:cNvSpPr>
          <p:nvPr>
            <p:ph sz="half" idx="1"/>
          </p:nvPr>
        </p:nvSpPr>
        <p:spPr>
          <a:xfrm>
            <a:off x="5120878" y="803187"/>
            <a:ext cx="6269591" cy="238265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118447" y="3672162"/>
            <a:ext cx="6272022" cy="238358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a:xfrm>
            <a:off x="10469880" y="320040"/>
            <a:ext cx="914400" cy="320040"/>
          </a:xfrm>
        </p:spPr>
        <p:txBody>
          <a:bodyPr/>
          <a:lstStyle/>
          <a:p>
            <a:fld id="{D57F1E4F-1CFF-5643-939E-217C01CDF565}" type="slidenum">
              <a:rPr lang="en-US" smtClean="0"/>
              <a:pPr/>
              <a:t>‹#›</a:t>
            </a:fld>
            <a:endParaRPr lang="en-US" dirty="0"/>
          </a:p>
        </p:txBody>
      </p:sp>
      <p:pic>
        <p:nvPicPr>
          <p:cNvPr id="34" name="Picture 33">
            <a:extLst>
              <a:ext uri="{FF2B5EF4-FFF2-40B4-BE49-F238E27FC236}">
                <a16:creationId xmlns:a16="http://schemas.microsoft.com/office/drawing/2014/main" id="{0673DEB6-02C9-4CCC-9F3B-C7B68A21E275}"/>
              </a:ext>
            </a:extLst>
          </p:cNvPr>
          <p:cNvPicPr>
            <a:picLocks noChangeAspect="1"/>
          </p:cNvPicPr>
          <p:nvPr userDrawn="1"/>
        </p:nvPicPr>
        <p:blipFill>
          <a:blip r:embed="rId2"/>
          <a:stretch>
            <a:fillRect/>
          </a:stretch>
        </p:blipFill>
        <p:spPr>
          <a:xfrm>
            <a:off x="226353" y="225020"/>
            <a:ext cx="2211011" cy="723565"/>
          </a:xfrm>
          <a:prstGeom prst="rect">
            <a:avLst/>
          </a:prstGeom>
        </p:spPr>
      </p:pic>
      <p:sp>
        <p:nvSpPr>
          <p:cNvPr id="35" name="Footer Placeholder 4">
            <a:extLst>
              <a:ext uri="{FF2B5EF4-FFF2-40B4-BE49-F238E27FC236}">
                <a16:creationId xmlns:a16="http://schemas.microsoft.com/office/drawing/2014/main" id="{BB8D8F6C-B245-4137-ACA6-14DF7811693F}"/>
              </a:ext>
            </a:extLst>
          </p:cNvPr>
          <p:cNvSpPr txBox="1">
            <a:spLocks/>
          </p:cNvSpPr>
          <p:nvPr userDrawn="1"/>
        </p:nvSpPr>
        <p:spPr>
          <a:xfrm>
            <a:off x="365126" y="6247388"/>
            <a:ext cx="9915525" cy="320040"/>
          </a:xfrm>
          <a:prstGeom prst="rect">
            <a:avLst/>
          </a:prstGeom>
        </p:spPr>
        <p:txBody>
          <a:bodyPr vert="horz" lIns="91440" tIns="45720" rIns="91440" bIns="45720" rtlCol="0" anchor="ctr"/>
          <a:lstStyle>
            <a:defPPr>
              <a:defRPr lang="en-US"/>
            </a:defPPr>
            <a:lvl1pPr marL="0" algn="r" defTabSz="457200" rtl="0" eaLnBrk="1" latinLnBrk="0" hangingPunct="1">
              <a:defRPr sz="12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t>CONNECT 2018 – Aug 19-21</a:t>
            </a:r>
            <a:endParaRPr lang="en-US" dirty="0"/>
          </a:p>
        </p:txBody>
      </p:sp>
    </p:spTree>
    <p:extLst>
      <p:ext uri="{BB962C8B-B14F-4D97-AF65-F5344CB8AC3E}">
        <p14:creationId xmlns:p14="http://schemas.microsoft.com/office/powerpoint/2010/main" val="3927572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65126" y="6247388"/>
            <a:ext cx="9915525" cy="320040"/>
          </a:xfrm>
        </p:spPr>
        <p:txBody>
          <a:bodyPr/>
          <a:lstStyle>
            <a:lvl1pPr>
              <a:defRPr sz="1200" b="1"/>
            </a:lvl1pPr>
          </a:lstStyle>
          <a:p>
            <a:pPr algn="l"/>
            <a:r>
              <a:rPr lang="en-US" dirty="0"/>
              <a:t>CONNECT 2018 – Aug 19-21</a:t>
            </a:r>
          </a:p>
        </p:txBody>
      </p:sp>
      <p:sp>
        <p:nvSpPr>
          <p:cNvPr id="6" name="Slide Number Placeholder 5"/>
          <p:cNvSpPr>
            <a:spLocks noGrp="1"/>
          </p:cNvSpPr>
          <p:nvPr>
            <p:ph type="sldNum" sz="quarter" idx="12"/>
          </p:nvPr>
        </p:nvSpPr>
        <p:spPr>
          <a:xfrm>
            <a:off x="10459085" y="6247388"/>
            <a:ext cx="914400" cy="320040"/>
          </a:xfrm>
        </p:spPr>
        <p:txBody>
          <a:bodyPr/>
          <a:lstStyle/>
          <a:p>
            <a:fld id="{D57F1E4F-1CFF-5643-939E-217C01CDF565}" type="slidenum">
              <a:rPr lang="en-US" smtClean="0"/>
              <a:pPr/>
              <a:t>‹#›</a:t>
            </a:fld>
            <a:endParaRPr lang="en-US" dirty="0"/>
          </a:p>
        </p:txBody>
      </p:sp>
      <p:pic>
        <p:nvPicPr>
          <p:cNvPr id="8" name="Picture 7">
            <a:extLst>
              <a:ext uri="{FF2B5EF4-FFF2-40B4-BE49-F238E27FC236}">
                <a16:creationId xmlns:a16="http://schemas.microsoft.com/office/drawing/2014/main" id="{4DFAE200-46FC-481C-A86E-A790227EDFCF}"/>
              </a:ext>
            </a:extLst>
          </p:cNvPr>
          <p:cNvPicPr>
            <a:picLocks noChangeAspect="1"/>
          </p:cNvPicPr>
          <p:nvPr userDrawn="1"/>
        </p:nvPicPr>
        <p:blipFill>
          <a:blip r:embed="rId2"/>
          <a:stretch>
            <a:fillRect/>
          </a:stretch>
        </p:blipFill>
        <p:spPr>
          <a:xfrm>
            <a:off x="226353" y="225020"/>
            <a:ext cx="2211011" cy="723565"/>
          </a:xfrm>
          <a:prstGeom prst="rect">
            <a:avLst/>
          </a:prstGeom>
        </p:spPr>
      </p:pic>
    </p:spTree>
    <p:extLst>
      <p:ext uri="{BB962C8B-B14F-4D97-AF65-F5344CB8AC3E}">
        <p14:creationId xmlns:p14="http://schemas.microsoft.com/office/powerpoint/2010/main" val="202775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1471138" y="244420"/>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585162" y="127897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72358" y="2172249"/>
            <a:ext cx="5490224" cy="1689390"/>
          </a:xfrm>
        </p:spPr>
        <p:txBody>
          <a:bodyPr bIns="0" anchor="b">
            <a:normAutofit/>
          </a:bodyPr>
          <a:lstStyle>
            <a:lvl1pPr algn="ctr">
              <a:defRPr sz="4400">
                <a:solidFill>
                  <a:srgbClr val="FFFEFF"/>
                </a:solidFill>
              </a:defRPr>
            </a:lvl1pPr>
          </a:lstStyle>
          <a:p>
            <a:r>
              <a:rPr lang="en-US" dirty="0"/>
              <a:t>Click to edit Master title style</a:t>
            </a:r>
          </a:p>
        </p:txBody>
      </p:sp>
      <p:sp>
        <p:nvSpPr>
          <p:cNvPr id="3" name="Text Placeholder 2"/>
          <p:cNvSpPr>
            <a:spLocks noGrp="1"/>
          </p:cNvSpPr>
          <p:nvPr>
            <p:ph type="body" idx="1"/>
          </p:nvPr>
        </p:nvSpPr>
        <p:spPr>
          <a:xfrm>
            <a:off x="698108" y="390641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p:cNvSpPr>
            <a:spLocks noGrp="1"/>
          </p:cNvSpPr>
          <p:nvPr>
            <p:ph type="sldNum" sz="quarter" idx="12"/>
          </p:nvPr>
        </p:nvSpPr>
        <p:spPr>
          <a:xfrm>
            <a:off x="10583275" y="6231310"/>
            <a:ext cx="914400" cy="320040"/>
          </a:xfrm>
        </p:spPr>
        <p:txBody>
          <a:bodyPr/>
          <a:lstStyle/>
          <a:p>
            <a:fld id="{D57F1E4F-1CFF-5643-939E-217C01CDF565}" type="slidenum">
              <a:rPr lang="en-US" smtClean="0"/>
              <a:pPr/>
              <a:t>‹#›</a:t>
            </a:fld>
            <a:endParaRPr lang="en-US" dirty="0"/>
          </a:p>
        </p:txBody>
      </p:sp>
      <p:pic>
        <p:nvPicPr>
          <p:cNvPr id="31" name="Picture 30">
            <a:extLst>
              <a:ext uri="{FF2B5EF4-FFF2-40B4-BE49-F238E27FC236}">
                <a16:creationId xmlns:a16="http://schemas.microsoft.com/office/drawing/2014/main" id="{A980F5E0-2F18-4AFB-B760-BCDFE0A3F1D8}"/>
              </a:ext>
            </a:extLst>
          </p:cNvPr>
          <p:cNvPicPr>
            <a:picLocks noChangeAspect="1"/>
          </p:cNvPicPr>
          <p:nvPr userDrawn="1"/>
        </p:nvPicPr>
        <p:blipFill>
          <a:blip r:embed="rId2"/>
          <a:stretch>
            <a:fillRect/>
          </a:stretch>
        </p:blipFill>
        <p:spPr>
          <a:xfrm>
            <a:off x="226353" y="225020"/>
            <a:ext cx="2211011" cy="723565"/>
          </a:xfrm>
          <a:prstGeom prst="rect">
            <a:avLst/>
          </a:prstGeom>
        </p:spPr>
      </p:pic>
      <p:sp>
        <p:nvSpPr>
          <p:cNvPr id="33" name="Footer Placeholder 4">
            <a:extLst>
              <a:ext uri="{FF2B5EF4-FFF2-40B4-BE49-F238E27FC236}">
                <a16:creationId xmlns:a16="http://schemas.microsoft.com/office/drawing/2014/main" id="{BFED1806-8426-47E7-8AC9-F8C15213E513}"/>
              </a:ext>
            </a:extLst>
          </p:cNvPr>
          <p:cNvSpPr>
            <a:spLocks noGrp="1"/>
          </p:cNvSpPr>
          <p:nvPr>
            <p:ph type="ftr" sz="quarter" idx="11"/>
          </p:nvPr>
        </p:nvSpPr>
        <p:spPr>
          <a:xfrm>
            <a:off x="365126" y="6247388"/>
            <a:ext cx="9915525" cy="320040"/>
          </a:xfrm>
        </p:spPr>
        <p:txBody>
          <a:bodyPr/>
          <a:lstStyle>
            <a:lvl1pPr>
              <a:defRPr sz="1200" b="1"/>
            </a:lvl1pPr>
          </a:lstStyle>
          <a:p>
            <a:pPr algn="l"/>
            <a:r>
              <a:rPr lang="en-US" dirty="0"/>
              <a:t>CONNECT 2018 – Aug 19-21</a:t>
            </a:r>
          </a:p>
        </p:txBody>
      </p:sp>
    </p:spTree>
    <p:extLst>
      <p:ext uri="{BB962C8B-B14F-4D97-AF65-F5344CB8AC3E}">
        <p14:creationId xmlns:p14="http://schemas.microsoft.com/office/powerpoint/2010/main" val="2883897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 name="Content Placeholder 2"/>
          <p:cNvSpPr>
            <a:spLocks noGrp="1"/>
          </p:cNvSpPr>
          <p:nvPr>
            <p:ph sz="half" idx="1"/>
          </p:nvPr>
        </p:nvSpPr>
        <p:spPr>
          <a:xfrm>
            <a:off x="5120878" y="803187"/>
            <a:ext cx="6269591" cy="238265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118447" y="3672162"/>
            <a:ext cx="6272022" cy="238358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4" name="Picture 33">
            <a:extLst>
              <a:ext uri="{FF2B5EF4-FFF2-40B4-BE49-F238E27FC236}">
                <a16:creationId xmlns:a16="http://schemas.microsoft.com/office/drawing/2014/main" id="{0673DEB6-02C9-4CCC-9F3B-C7B68A21E275}"/>
              </a:ext>
            </a:extLst>
          </p:cNvPr>
          <p:cNvPicPr>
            <a:picLocks noChangeAspect="1"/>
          </p:cNvPicPr>
          <p:nvPr userDrawn="1"/>
        </p:nvPicPr>
        <p:blipFill>
          <a:blip r:embed="rId2"/>
          <a:stretch>
            <a:fillRect/>
          </a:stretch>
        </p:blipFill>
        <p:spPr>
          <a:xfrm>
            <a:off x="226353" y="225020"/>
            <a:ext cx="2211011" cy="723565"/>
          </a:xfrm>
          <a:prstGeom prst="rect">
            <a:avLst/>
          </a:prstGeom>
        </p:spPr>
      </p:pic>
      <p:sp>
        <p:nvSpPr>
          <p:cNvPr id="35" name="Footer Placeholder 4">
            <a:extLst>
              <a:ext uri="{FF2B5EF4-FFF2-40B4-BE49-F238E27FC236}">
                <a16:creationId xmlns:a16="http://schemas.microsoft.com/office/drawing/2014/main" id="{BB8D8F6C-B245-4137-ACA6-14DF7811693F}"/>
              </a:ext>
            </a:extLst>
          </p:cNvPr>
          <p:cNvSpPr txBox="1">
            <a:spLocks/>
          </p:cNvSpPr>
          <p:nvPr userDrawn="1"/>
        </p:nvSpPr>
        <p:spPr>
          <a:xfrm>
            <a:off x="365126" y="6247388"/>
            <a:ext cx="9915525" cy="320040"/>
          </a:xfrm>
          <a:prstGeom prst="rect">
            <a:avLst/>
          </a:prstGeom>
        </p:spPr>
        <p:txBody>
          <a:bodyPr vert="horz" lIns="91440" tIns="45720" rIns="91440" bIns="45720" rtlCol="0" anchor="ctr"/>
          <a:lstStyle>
            <a:defPPr>
              <a:defRPr lang="en-US"/>
            </a:defPPr>
            <a:lvl1pPr marL="0" algn="r" defTabSz="457200" rtl="0" eaLnBrk="1" latinLnBrk="0" hangingPunct="1">
              <a:defRPr sz="12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t>CONNECT 2018 – Aug 19-21</a:t>
            </a:r>
            <a:endParaRPr lang="en-US" dirty="0"/>
          </a:p>
        </p:txBody>
      </p:sp>
      <p:sp>
        <p:nvSpPr>
          <p:cNvPr id="36" name="Slide Number Placeholder 4">
            <a:extLst>
              <a:ext uri="{FF2B5EF4-FFF2-40B4-BE49-F238E27FC236}">
                <a16:creationId xmlns:a16="http://schemas.microsoft.com/office/drawing/2014/main" id="{F9D59AC5-2D02-453C-AC89-DAD2F5002973}"/>
              </a:ext>
            </a:extLst>
          </p:cNvPr>
          <p:cNvSpPr txBox="1">
            <a:spLocks/>
          </p:cNvSpPr>
          <p:nvPr userDrawn="1"/>
        </p:nvSpPr>
        <p:spPr>
          <a:xfrm>
            <a:off x="10476069" y="239985"/>
            <a:ext cx="914400" cy="320040"/>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188335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D57F1E4F-1CFF-5643-939E-217C01CDF565}" type="slidenum">
              <a:rPr lang="en-US" smtClean="0"/>
              <a:pPr/>
              <a:t>‹#›</a:t>
            </a:fld>
            <a:endParaRPr lang="en-US" dirty="0"/>
          </a:p>
        </p:txBody>
      </p:sp>
      <p:pic>
        <p:nvPicPr>
          <p:cNvPr id="36" name="Picture 35">
            <a:extLst>
              <a:ext uri="{FF2B5EF4-FFF2-40B4-BE49-F238E27FC236}">
                <a16:creationId xmlns:a16="http://schemas.microsoft.com/office/drawing/2014/main" id="{AE0CC2FA-77C3-4B49-B8ED-8EDD27BB2E37}"/>
              </a:ext>
            </a:extLst>
          </p:cNvPr>
          <p:cNvPicPr>
            <a:picLocks noChangeAspect="1"/>
          </p:cNvPicPr>
          <p:nvPr userDrawn="1"/>
        </p:nvPicPr>
        <p:blipFill>
          <a:blip r:embed="rId2"/>
          <a:stretch>
            <a:fillRect/>
          </a:stretch>
        </p:blipFill>
        <p:spPr>
          <a:xfrm>
            <a:off x="226353" y="225020"/>
            <a:ext cx="2211011" cy="723565"/>
          </a:xfrm>
          <a:prstGeom prst="rect">
            <a:avLst/>
          </a:prstGeom>
        </p:spPr>
      </p:pic>
      <p:sp>
        <p:nvSpPr>
          <p:cNvPr id="37" name="Footer Placeholder 4">
            <a:extLst>
              <a:ext uri="{FF2B5EF4-FFF2-40B4-BE49-F238E27FC236}">
                <a16:creationId xmlns:a16="http://schemas.microsoft.com/office/drawing/2014/main" id="{6634F59F-0E2A-4DD6-948E-51467416904B}"/>
              </a:ext>
            </a:extLst>
          </p:cNvPr>
          <p:cNvSpPr>
            <a:spLocks noGrp="1"/>
          </p:cNvSpPr>
          <p:nvPr>
            <p:ph type="ftr" sz="quarter" idx="11"/>
          </p:nvPr>
        </p:nvSpPr>
        <p:spPr>
          <a:xfrm>
            <a:off x="365126" y="6247388"/>
            <a:ext cx="9915525" cy="320040"/>
          </a:xfrm>
        </p:spPr>
        <p:txBody>
          <a:bodyPr/>
          <a:lstStyle>
            <a:lvl1pPr>
              <a:defRPr sz="1200" b="1"/>
            </a:lvl1pPr>
          </a:lstStyle>
          <a:p>
            <a:pPr algn="l"/>
            <a:r>
              <a:rPr lang="en-US" dirty="0"/>
              <a:t>CONNECT 2018 – Aug 19-21</a:t>
            </a:r>
          </a:p>
        </p:txBody>
      </p:sp>
    </p:spTree>
    <p:extLst>
      <p:ext uri="{BB962C8B-B14F-4D97-AF65-F5344CB8AC3E}">
        <p14:creationId xmlns:p14="http://schemas.microsoft.com/office/powerpoint/2010/main" val="973460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userDrawn="1"/>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pic>
        <p:nvPicPr>
          <p:cNvPr id="32" name="Picture 31">
            <a:extLst>
              <a:ext uri="{FF2B5EF4-FFF2-40B4-BE49-F238E27FC236}">
                <a16:creationId xmlns:a16="http://schemas.microsoft.com/office/drawing/2014/main" id="{4FAF327A-8A68-4DF3-ADAB-6A871514ACBB}"/>
              </a:ext>
            </a:extLst>
          </p:cNvPr>
          <p:cNvPicPr>
            <a:picLocks noChangeAspect="1"/>
          </p:cNvPicPr>
          <p:nvPr userDrawn="1"/>
        </p:nvPicPr>
        <p:blipFill>
          <a:blip r:embed="rId2"/>
          <a:stretch>
            <a:fillRect/>
          </a:stretch>
        </p:blipFill>
        <p:spPr>
          <a:xfrm>
            <a:off x="226353" y="225020"/>
            <a:ext cx="2211011" cy="723565"/>
          </a:xfrm>
          <a:prstGeom prst="rect">
            <a:avLst/>
          </a:prstGeom>
        </p:spPr>
      </p:pic>
      <p:sp>
        <p:nvSpPr>
          <p:cNvPr id="33" name="Footer Placeholder 4">
            <a:extLst>
              <a:ext uri="{FF2B5EF4-FFF2-40B4-BE49-F238E27FC236}">
                <a16:creationId xmlns:a16="http://schemas.microsoft.com/office/drawing/2014/main" id="{4364E85C-B102-4228-BA93-7EB09792AEE8}"/>
              </a:ext>
            </a:extLst>
          </p:cNvPr>
          <p:cNvSpPr txBox="1">
            <a:spLocks/>
          </p:cNvSpPr>
          <p:nvPr userDrawn="1"/>
        </p:nvSpPr>
        <p:spPr>
          <a:xfrm>
            <a:off x="365126" y="6247388"/>
            <a:ext cx="9915525" cy="320040"/>
          </a:xfrm>
          <a:prstGeom prst="rect">
            <a:avLst/>
          </a:prstGeom>
        </p:spPr>
        <p:txBody>
          <a:bodyPr vert="horz" lIns="91440" tIns="45720" rIns="91440" bIns="45720" rtlCol="0" anchor="ctr"/>
          <a:lstStyle>
            <a:defPPr>
              <a:defRPr lang="en-US"/>
            </a:defPPr>
            <a:lvl1pPr marL="0" algn="r" defTabSz="457200" rtl="0" eaLnBrk="1" latinLnBrk="0" hangingPunct="1">
              <a:defRPr sz="12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t>CONNECT 2018 – Aug 19-21</a:t>
            </a:r>
            <a:endParaRPr lang="en-US" dirty="0"/>
          </a:p>
        </p:txBody>
      </p:sp>
    </p:spTree>
    <p:extLst>
      <p:ext uri="{BB962C8B-B14F-4D97-AF65-F5344CB8AC3E}">
        <p14:creationId xmlns:p14="http://schemas.microsoft.com/office/powerpoint/2010/main" val="1613623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469880" y="320040"/>
            <a:ext cx="914400" cy="320040"/>
          </a:xfrm>
        </p:spPr>
        <p:txBody>
          <a:bodyPr/>
          <a:lstStyle/>
          <a:p>
            <a:fld id="{D57F1E4F-1CFF-5643-939E-217C01CDF565}" type="slidenum">
              <a:rPr lang="en-US" smtClean="0"/>
              <a:pPr/>
              <a:t>‹#›</a:t>
            </a:fld>
            <a:endParaRPr lang="en-US" dirty="0"/>
          </a:p>
        </p:txBody>
      </p:sp>
      <p:pic>
        <p:nvPicPr>
          <p:cNvPr id="5" name="Picture 4">
            <a:extLst>
              <a:ext uri="{FF2B5EF4-FFF2-40B4-BE49-F238E27FC236}">
                <a16:creationId xmlns:a16="http://schemas.microsoft.com/office/drawing/2014/main" id="{62030C2D-8A86-4608-82FB-A857D19672AF}"/>
              </a:ext>
            </a:extLst>
          </p:cNvPr>
          <p:cNvPicPr>
            <a:picLocks noChangeAspect="1"/>
          </p:cNvPicPr>
          <p:nvPr userDrawn="1"/>
        </p:nvPicPr>
        <p:blipFill>
          <a:blip r:embed="rId2"/>
          <a:stretch>
            <a:fillRect/>
          </a:stretch>
        </p:blipFill>
        <p:spPr>
          <a:xfrm>
            <a:off x="226353" y="225020"/>
            <a:ext cx="2211011" cy="723565"/>
          </a:xfrm>
          <a:prstGeom prst="rect">
            <a:avLst/>
          </a:prstGeom>
        </p:spPr>
      </p:pic>
      <p:sp>
        <p:nvSpPr>
          <p:cNvPr id="6" name="Footer Placeholder 4">
            <a:extLst>
              <a:ext uri="{FF2B5EF4-FFF2-40B4-BE49-F238E27FC236}">
                <a16:creationId xmlns:a16="http://schemas.microsoft.com/office/drawing/2014/main" id="{F7BAAD38-6B6C-46AA-B9E3-0A4FA952AB46}"/>
              </a:ext>
            </a:extLst>
          </p:cNvPr>
          <p:cNvSpPr>
            <a:spLocks noGrp="1"/>
          </p:cNvSpPr>
          <p:nvPr>
            <p:ph type="ftr" sz="quarter" idx="11"/>
          </p:nvPr>
        </p:nvSpPr>
        <p:spPr>
          <a:xfrm>
            <a:off x="365126" y="6247388"/>
            <a:ext cx="9915525" cy="320040"/>
          </a:xfrm>
        </p:spPr>
        <p:txBody>
          <a:bodyPr/>
          <a:lstStyle>
            <a:lvl1pPr>
              <a:defRPr sz="1200" b="1"/>
            </a:lvl1pPr>
          </a:lstStyle>
          <a:p>
            <a:pPr algn="l"/>
            <a:r>
              <a:rPr lang="en-US" dirty="0"/>
              <a:t>CONNECT 2018 – Aug 19-21</a:t>
            </a:r>
          </a:p>
        </p:txBody>
      </p:sp>
    </p:spTree>
    <p:extLst>
      <p:ext uri="{BB962C8B-B14F-4D97-AF65-F5344CB8AC3E}">
        <p14:creationId xmlns:p14="http://schemas.microsoft.com/office/powerpoint/2010/main" val="971466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p:cNvSpPr>
            <a:spLocks noGrp="1"/>
          </p:cNvSpPr>
          <p:nvPr>
            <p:ph type="title"/>
          </p:nvPr>
        </p:nvSpPr>
        <p:spPr>
          <a:xfrm>
            <a:off x="2623102" y="138112"/>
            <a:ext cx="3501197" cy="1223298"/>
          </a:xfrm>
        </p:spPr>
        <p:txBody>
          <a:bodyPr bIns="0" anchor="b">
            <a:noAutofit/>
          </a:bodyPr>
          <a:lstStyle>
            <a:lvl1pPr algn="ctr">
              <a:defRPr sz="3200">
                <a:solidFill>
                  <a:srgbClr val="FFFEFF"/>
                </a:solidFill>
              </a:defRPr>
            </a:lvl1pPr>
          </a:lstStyle>
          <a:p>
            <a:r>
              <a:rPr lang="en-US" dirty="0"/>
              <a:t>Click to edit Master title style</a:t>
            </a:r>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pic>
        <p:nvPicPr>
          <p:cNvPr id="34" name="Picture 33">
            <a:extLst>
              <a:ext uri="{FF2B5EF4-FFF2-40B4-BE49-F238E27FC236}">
                <a16:creationId xmlns:a16="http://schemas.microsoft.com/office/drawing/2014/main" id="{55087230-BE58-4AB3-8E3D-1FE8C0FC91BB}"/>
              </a:ext>
            </a:extLst>
          </p:cNvPr>
          <p:cNvPicPr>
            <a:picLocks noChangeAspect="1"/>
          </p:cNvPicPr>
          <p:nvPr userDrawn="1"/>
        </p:nvPicPr>
        <p:blipFill>
          <a:blip r:embed="rId2"/>
          <a:stretch>
            <a:fillRect/>
          </a:stretch>
        </p:blipFill>
        <p:spPr>
          <a:xfrm>
            <a:off x="226353" y="225020"/>
            <a:ext cx="2211011" cy="723565"/>
          </a:xfrm>
          <a:prstGeom prst="rect">
            <a:avLst/>
          </a:prstGeom>
        </p:spPr>
      </p:pic>
      <p:sp>
        <p:nvSpPr>
          <p:cNvPr id="35" name="Footer Placeholder 4">
            <a:extLst>
              <a:ext uri="{FF2B5EF4-FFF2-40B4-BE49-F238E27FC236}">
                <a16:creationId xmlns:a16="http://schemas.microsoft.com/office/drawing/2014/main" id="{FFDBF226-A37E-434F-822F-8CC139F7D34A}"/>
              </a:ext>
            </a:extLst>
          </p:cNvPr>
          <p:cNvSpPr>
            <a:spLocks noGrp="1"/>
          </p:cNvSpPr>
          <p:nvPr>
            <p:ph type="ftr" sz="quarter" idx="11"/>
          </p:nvPr>
        </p:nvSpPr>
        <p:spPr>
          <a:xfrm>
            <a:off x="365126" y="6247388"/>
            <a:ext cx="9915525" cy="320040"/>
          </a:xfrm>
        </p:spPr>
        <p:txBody>
          <a:bodyPr/>
          <a:lstStyle>
            <a:lvl1pPr>
              <a:defRPr sz="1200" b="1"/>
            </a:lvl1pPr>
          </a:lstStyle>
          <a:p>
            <a:pPr algn="l"/>
            <a:r>
              <a:rPr lang="en-US" dirty="0"/>
              <a:t>CONNECT 2018 – Aug 19-21</a:t>
            </a:r>
          </a:p>
        </p:txBody>
      </p:sp>
      <p:sp>
        <p:nvSpPr>
          <p:cNvPr id="36" name="Content Placeholder 3">
            <a:extLst>
              <a:ext uri="{FF2B5EF4-FFF2-40B4-BE49-F238E27FC236}">
                <a16:creationId xmlns:a16="http://schemas.microsoft.com/office/drawing/2014/main" id="{AE2986B5-34FA-4993-B892-31EB8BA7D8A9}"/>
              </a:ext>
            </a:extLst>
          </p:cNvPr>
          <p:cNvSpPr>
            <a:spLocks noGrp="1"/>
          </p:cNvSpPr>
          <p:nvPr>
            <p:ph sz="half" idx="2"/>
          </p:nvPr>
        </p:nvSpPr>
        <p:spPr>
          <a:xfrm>
            <a:off x="754027" y="1511485"/>
            <a:ext cx="10533098" cy="432307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09572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a:xfrm>
            <a:off x="5828377" y="320040"/>
            <a:ext cx="914400" cy="320040"/>
          </a:xfrm>
        </p:spPr>
        <p:txBody>
          <a:bodyPr/>
          <a:lstStyle/>
          <a:p>
            <a:fld id="{D57F1E4F-1CFF-5643-939E-217C01CDF565}" type="slidenum">
              <a:rPr lang="en-US" smtClean="0"/>
              <a:pPr/>
              <a:t>‹#›</a:t>
            </a:fld>
            <a:endParaRPr lang="en-US" dirty="0"/>
          </a:p>
        </p:txBody>
      </p:sp>
      <p:pic>
        <p:nvPicPr>
          <p:cNvPr id="32" name="Picture 31">
            <a:extLst>
              <a:ext uri="{FF2B5EF4-FFF2-40B4-BE49-F238E27FC236}">
                <a16:creationId xmlns:a16="http://schemas.microsoft.com/office/drawing/2014/main" id="{768CFD48-18D3-46B5-A551-CEE3129A0CC6}"/>
              </a:ext>
            </a:extLst>
          </p:cNvPr>
          <p:cNvPicPr>
            <a:picLocks noChangeAspect="1"/>
          </p:cNvPicPr>
          <p:nvPr userDrawn="1"/>
        </p:nvPicPr>
        <p:blipFill>
          <a:blip r:embed="rId2"/>
          <a:stretch>
            <a:fillRect/>
          </a:stretch>
        </p:blipFill>
        <p:spPr>
          <a:xfrm>
            <a:off x="226353" y="225020"/>
            <a:ext cx="2211011" cy="723565"/>
          </a:xfrm>
          <a:prstGeom prst="rect">
            <a:avLst/>
          </a:prstGeom>
        </p:spPr>
      </p:pic>
      <p:sp>
        <p:nvSpPr>
          <p:cNvPr id="33" name="Footer Placeholder 4">
            <a:extLst>
              <a:ext uri="{FF2B5EF4-FFF2-40B4-BE49-F238E27FC236}">
                <a16:creationId xmlns:a16="http://schemas.microsoft.com/office/drawing/2014/main" id="{E4598566-ABC4-4E48-931F-907384FAB37D}"/>
              </a:ext>
            </a:extLst>
          </p:cNvPr>
          <p:cNvSpPr>
            <a:spLocks noGrp="1"/>
          </p:cNvSpPr>
          <p:nvPr>
            <p:ph type="ftr" sz="quarter" idx="11"/>
          </p:nvPr>
        </p:nvSpPr>
        <p:spPr>
          <a:xfrm>
            <a:off x="365126" y="6247388"/>
            <a:ext cx="9915525" cy="320040"/>
          </a:xfrm>
        </p:spPr>
        <p:txBody>
          <a:bodyPr/>
          <a:lstStyle>
            <a:lvl1pPr>
              <a:defRPr sz="1200" b="1"/>
            </a:lvl1pPr>
          </a:lstStyle>
          <a:p>
            <a:pPr algn="l"/>
            <a:r>
              <a:rPr lang="en-US" dirty="0"/>
              <a:t>CONNECT 2018 – Aug 19-21</a:t>
            </a:r>
          </a:p>
        </p:txBody>
      </p:sp>
    </p:spTree>
    <p:extLst>
      <p:ext uri="{BB962C8B-B14F-4D97-AF65-F5344CB8AC3E}">
        <p14:creationId xmlns:p14="http://schemas.microsoft.com/office/powerpoint/2010/main" val="3565739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09B482E8-6E0E-1B4F-B1FD-C69DB9E858D9}" type="datetimeFigureOut">
              <a:rPr lang="en-US" smtClean="0"/>
              <a:pPr/>
              <a:t>8/20/2018</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29265475"/>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hf sldNum="0" hdr="0" ftr="0" dt="0"/>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mailto:stacy@clinefinancialservices.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clinefinancialservices.com/"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hyperlink" Target="mailto:stacy@clinefinancialservices.com"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mailto:stacy@clinefinancialservices.com"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323AC-DAAC-4879-A303-AB3D27582EB2}"/>
              </a:ext>
            </a:extLst>
          </p:cNvPr>
          <p:cNvSpPr>
            <a:spLocks noGrp="1"/>
          </p:cNvSpPr>
          <p:nvPr>
            <p:ph type="ctrTitle"/>
          </p:nvPr>
        </p:nvSpPr>
        <p:spPr/>
        <p:txBody>
          <a:bodyPr/>
          <a:lstStyle/>
          <a:p>
            <a:r>
              <a:rPr lang="en-CA" dirty="0"/>
              <a:t>Creating Financial Statements in P21</a:t>
            </a:r>
          </a:p>
        </p:txBody>
      </p:sp>
      <p:sp>
        <p:nvSpPr>
          <p:cNvPr id="3" name="Subtitle 2">
            <a:extLst>
              <a:ext uri="{FF2B5EF4-FFF2-40B4-BE49-F238E27FC236}">
                <a16:creationId xmlns:a16="http://schemas.microsoft.com/office/drawing/2014/main" id="{2FF96138-5AE0-4E1C-8E78-180AFCB66563}"/>
              </a:ext>
            </a:extLst>
          </p:cNvPr>
          <p:cNvSpPr>
            <a:spLocks noGrp="1"/>
          </p:cNvSpPr>
          <p:nvPr>
            <p:ph type="subTitle" idx="1"/>
          </p:nvPr>
        </p:nvSpPr>
        <p:spPr/>
        <p:txBody>
          <a:bodyPr/>
          <a:lstStyle/>
          <a:p>
            <a:r>
              <a:rPr lang="en-CA" dirty="0"/>
              <a:t>Stacy Cline</a:t>
            </a:r>
          </a:p>
          <a:p>
            <a:r>
              <a:rPr lang="en-CA" dirty="0"/>
              <a:t>Cline Financial Services, LLC</a:t>
            </a:r>
          </a:p>
        </p:txBody>
      </p:sp>
    </p:spTree>
    <p:extLst>
      <p:ext uri="{BB962C8B-B14F-4D97-AF65-F5344CB8AC3E}">
        <p14:creationId xmlns:p14="http://schemas.microsoft.com/office/powerpoint/2010/main" val="2903626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5478" y="2772561"/>
            <a:ext cx="10101044" cy="1312877"/>
          </a:xfrm>
          <a:solidFill>
            <a:schemeClr val="tx2"/>
          </a:solidFill>
        </p:spPr>
        <p:txBody>
          <a:bodyPr>
            <a:noAutofit/>
          </a:bodyPr>
          <a:lstStyle/>
          <a:p>
            <a:r>
              <a:rPr lang="en-CA" sz="4800" dirty="0">
                <a:solidFill>
                  <a:schemeClr val="bg1"/>
                </a:solidFill>
              </a:rPr>
              <a:t>Statement of Profit &amp; Loss</a:t>
            </a:r>
          </a:p>
        </p:txBody>
      </p:sp>
    </p:spTree>
    <p:extLst>
      <p:ext uri="{BB962C8B-B14F-4D97-AF65-F5344CB8AC3E}">
        <p14:creationId xmlns:p14="http://schemas.microsoft.com/office/powerpoint/2010/main" val="57831264"/>
      </p:ext>
    </p:extLst>
  </p:cSld>
  <p:clrMapOvr>
    <a:masterClrMapping/>
  </p:clrMapOvr>
  <mc:AlternateContent xmlns:mc="http://schemas.openxmlformats.org/markup-compatibility/2006" xmlns:p14="http://schemas.microsoft.com/office/powerpoint/2010/main">
    <mc:Choice Requires="p14">
      <p:transition spd="slow" p14:dur="2000" advTm="31000"/>
    </mc:Choice>
    <mc:Fallback xmlns="">
      <p:transition spd="slow" advTm="31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E5EB17-271A-4E76-8610-203A125A5BAF}"/>
              </a:ext>
            </a:extLst>
          </p:cNvPr>
          <p:cNvPicPr>
            <a:picLocks noChangeAspect="1"/>
          </p:cNvPicPr>
          <p:nvPr/>
        </p:nvPicPr>
        <p:blipFill>
          <a:blip r:embed="rId2"/>
          <a:stretch>
            <a:fillRect/>
          </a:stretch>
        </p:blipFill>
        <p:spPr>
          <a:xfrm>
            <a:off x="442697" y="1674182"/>
            <a:ext cx="11306606" cy="4516893"/>
          </a:xfrm>
          <a:prstGeom prst="rect">
            <a:avLst/>
          </a:prstGeom>
        </p:spPr>
      </p:pic>
      <p:sp>
        <p:nvSpPr>
          <p:cNvPr id="2" name="Title 1"/>
          <p:cNvSpPr>
            <a:spLocks noGrp="1"/>
          </p:cNvSpPr>
          <p:nvPr>
            <p:ph type="title" idx="4294967295"/>
          </p:nvPr>
        </p:nvSpPr>
        <p:spPr>
          <a:xfrm>
            <a:off x="2564367" y="102865"/>
            <a:ext cx="8542657" cy="992222"/>
          </a:xfrm>
          <a:solidFill>
            <a:schemeClr val="tx2"/>
          </a:solidFill>
        </p:spPr>
        <p:txBody>
          <a:bodyPr>
            <a:noAutofit/>
          </a:bodyPr>
          <a:lstStyle/>
          <a:p>
            <a:pPr algn="l"/>
            <a:r>
              <a:rPr lang="en-CA" sz="3600" dirty="0">
                <a:solidFill>
                  <a:schemeClr val="bg1"/>
                </a:solidFill>
              </a:rPr>
              <a:t>Step #1: Create Financial Statement Templates in Excel </a:t>
            </a:r>
          </a:p>
        </p:txBody>
      </p:sp>
      <p:sp>
        <p:nvSpPr>
          <p:cNvPr id="3" name="Content Placeholder 2"/>
          <p:cNvSpPr>
            <a:spLocks noGrp="1"/>
          </p:cNvSpPr>
          <p:nvPr>
            <p:ph sz="half" idx="1"/>
          </p:nvPr>
        </p:nvSpPr>
        <p:spPr>
          <a:xfrm>
            <a:off x="780176" y="1227834"/>
            <a:ext cx="9564296" cy="4073374"/>
          </a:xfrm>
        </p:spPr>
        <p:txBody>
          <a:bodyPr>
            <a:normAutofit/>
          </a:bodyPr>
          <a:lstStyle/>
          <a:p>
            <a:r>
              <a:rPr lang="en-CA" dirty="0"/>
              <a:t>Profit and Loss (P&amp;L) Elements:</a:t>
            </a:r>
          </a:p>
          <a:p>
            <a:pPr lvl="1"/>
            <a:endParaRPr lang="en-CA" sz="1800" dirty="0"/>
          </a:p>
        </p:txBody>
      </p:sp>
      <p:sp>
        <p:nvSpPr>
          <p:cNvPr id="7" name="TextBox 6"/>
          <p:cNvSpPr txBox="1"/>
          <p:nvPr/>
        </p:nvSpPr>
        <p:spPr>
          <a:xfrm>
            <a:off x="7899498" y="1641171"/>
            <a:ext cx="1152128" cy="276999"/>
          </a:xfrm>
          <a:prstGeom prst="rect">
            <a:avLst/>
          </a:prstGeom>
          <a:noFill/>
        </p:spPr>
        <p:txBody>
          <a:bodyPr wrap="square" rtlCol="0">
            <a:spAutoFit/>
          </a:bodyPr>
          <a:lstStyle/>
          <a:p>
            <a:r>
              <a:rPr lang="en-US" sz="1200" dirty="0">
                <a:solidFill>
                  <a:srgbClr val="FF0000"/>
                </a:solidFill>
              </a:rPr>
              <a:t>Header Rows</a:t>
            </a:r>
          </a:p>
        </p:txBody>
      </p:sp>
      <p:cxnSp>
        <p:nvCxnSpPr>
          <p:cNvPr id="9" name="Straight Arrow Connector 8"/>
          <p:cNvCxnSpPr>
            <a:cxnSpLocks/>
          </p:cNvCxnSpPr>
          <p:nvPr/>
        </p:nvCxnSpPr>
        <p:spPr>
          <a:xfrm flipH="1">
            <a:off x="7623033" y="1779671"/>
            <a:ext cx="266961" cy="5412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cxnSpLocks/>
            <a:stCxn id="7" idx="1"/>
          </p:cNvCxnSpPr>
          <p:nvPr/>
        </p:nvCxnSpPr>
        <p:spPr>
          <a:xfrm flipH="1">
            <a:off x="7659149" y="1779671"/>
            <a:ext cx="240349" cy="3091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958662" y="3200941"/>
            <a:ext cx="1440160" cy="276999"/>
          </a:xfrm>
          <a:prstGeom prst="rect">
            <a:avLst/>
          </a:prstGeom>
          <a:noFill/>
        </p:spPr>
        <p:txBody>
          <a:bodyPr wrap="square" rtlCol="0">
            <a:spAutoFit/>
          </a:bodyPr>
          <a:lstStyle/>
          <a:p>
            <a:r>
              <a:rPr lang="en-US" sz="1200" dirty="0">
                <a:solidFill>
                  <a:srgbClr val="FF0000"/>
                </a:solidFill>
              </a:rPr>
              <a:t>Calculated Rows</a:t>
            </a:r>
          </a:p>
        </p:txBody>
      </p:sp>
      <p:cxnSp>
        <p:nvCxnSpPr>
          <p:cNvPr id="16" name="Straight Arrow Connector 15"/>
          <p:cNvCxnSpPr>
            <a:cxnSpLocks/>
            <a:stCxn id="15" idx="1"/>
          </p:cNvCxnSpPr>
          <p:nvPr/>
        </p:nvCxnSpPr>
        <p:spPr>
          <a:xfrm flipH="1" flipV="1">
            <a:off x="1702965" y="2952210"/>
            <a:ext cx="1255697" cy="38723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p:cNvCxnSpPr>
          <p:nvPr/>
        </p:nvCxnSpPr>
        <p:spPr>
          <a:xfrm flipH="1">
            <a:off x="2379025" y="3360544"/>
            <a:ext cx="554042" cy="249803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a:stCxn id="15" idx="1"/>
          </p:cNvCxnSpPr>
          <p:nvPr/>
        </p:nvCxnSpPr>
        <p:spPr>
          <a:xfrm flipH="1">
            <a:off x="2305617" y="3339441"/>
            <a:ext cx="653045" cy="23922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cxnSpLocks/>
          </p:cNvCxnSpPr>
          <p:nvPr/>
        </p:nvCxnSpPr>
        <p:spPr>
          <a:xfrm flipH="1">
            <a:off x="2222076" y="3333103"/>
            <a:ext cx="736187" cy="211051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p:cNvCxnSpPr>
          <p:nvPr/>
        </p:nvCxnSpPr>
        <p:spPr>
          <a:xfrm flipH="1">
            <a:off x="1799388" y="3345325"/>
            <a:ext cx="1159274" cy="4486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cxnSpLocks/>
            <a:stCxn id="15" idx="1"/>
          </p:cNvCxnSpPr>
          <p:nvPr/>
        </p:nvCxnSpPr>
        <p:spPr>
          <a:xfrm flipH="1">
            <a:off x="1949963" y="3339441"/>
            <a:ext cx="1008699" cy="77116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cxnSpLocks/>
          </p:cNvCxnSpPr>
          <p:nvPr/>
        </p:nvCxnSpPr>
        <p:spPr>
          <a:xfrm flipH="1">
            <a:off x="2330813" y="3333103"/>
            <a:ext cx="602254" cy="8856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9817855" y="1556792"/>
            <a:ext cx="1728192" cy="276999"/>
          </a:xfrm>
          <a:prstGeom prst="rect">
            <a:avLst/>
          </a:prstGeom>
          <a:noFill/>
        </p:spPr>
        <p:txBody>
          <a:bodyPr wrap="square" rtlCol="0">
            <a:spAutoFit/>
          </a:bodyPr>
          <a:lstStyle/>
          <a:p>
            <a:r>
              <a:rPr lang="en-US" sz="1200" dirty="0">
                <a:solidFill>
                  <a:srgbClr val="FF0000"/>
                </a:solidFill>
              </a:rPr>
              <a:t>Calculated Columns</a:t>
            </a:r>
          </a:p>
        </p:txBody>
      </p:sp>
      <p:cxnSp>
        <p:nvCxnSpPr>
          <p:cNvPr id="36" name="Straight Arrow Connector 35"/>
          <p:cNvCxnSpPr>
            <a:cxnSpLocks/>
            <a:stCxn id="35" idx="2"/>
          </p:cNvCxnSpPr>
          <p:nvPr/>
        </p:nvCxnSpPr>
        <p:spPr>
          <a:xfrm flipH="1">
            <a:off x="9848675" y="1833791"/>
            <a:ext cx="833276" cy="18387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cxnSpLocks/>
            <a:stCxn id="35" idx="2"/>
          </p:cNvCxnSpPr>
          <p:nvPr/>
        </p:nvCxnSpPr>
        <p:spPr>
          <a:xfrm flipH="1">
            <a:off x="10488489" y="1833791"/>
            <a:ext cx="193462" cy="2550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cxnSpLocks/>
            <a:stCxn id="35" idx="2"/>
          </p:cNvCxnSpPr>
          <p:nvPr/>
        </p:nvCxnSpPr>
        <p:spPr>
          <a:xfrm>
            <a:off x="10681951" y="1833791"/>
            <a:ext cx="226638" cy="20499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4563572" y="2373962"/>
            <a:ext cx="2088232" cy="276999"/>
          </a:xfrm>
          <a:prstGeom prst="rect">
            <a:avLst/>
          </a:prstGeom>
          <a:noFill/>
        </p:spPr>
        <p:txBody>
          <a:bodyPr wrap="square" rtlCol="0">
            <a:spAutoFit/>
          </a:bodyPr>
          <a:lstStyle/>
          <a:p>
            <a:pPr algn="r"/>
            <a:r>
              <a:rPr lang="en-US" sz="1200" b="1" dirty="0">
                <a:solidFill>
                  <a:srgbClr val="FF0000"/>
                </a:solidFill>
              </a:rPr>
              <a:t>Rows for P21 to Populate</a:t>
            </a:r>
          </a:p>
        </p:txBody>
      </p:sp>
      <p:sp>
        <p:nvSpPr>
          <p:cNvPr id="50" name="TextBox 49"/>
          <p:cNvSpPr txBox="1"/>
          <p:nvPr/>
        </p:nvSpPr>
        <p:spPr>
          <a:xfrm>
            <a:off x="4572322" y="3308579"/>
            <a:ext cx="2088232" cy="276999"/>
          </a:xfrm>
          <a:prstGeom prst="rect">
            <a:avLst/>
          </a:prstGeom>
          <a:noFill/>
        </p:spPr>
        <p:txBody>
          <a:bodyPr wrap="square" rtlCol="0">
            <a:spAutoFit/>
          </a:bodyPr>
          <a:lstStyle/>
          <a:p>
            <a:pPr algn="r"/>
            <a:r>
              <a:rPr lang="en-US" sz="1200" b="1" dirty="0">
                <a:solidFill>
                  <a:srgbClr val="FF0000"/>
                </a:solidFill>
              </a:rPr>
              <a:t>Rows for P21 to Populate</a:t>
            </a:r>
          </a:p>
        </p:txBody>
      </p:sp>
      <p:sp>
        <p:nvSpPr>
          <p:cNvPr id="51" name="TextBox 50"/>
          <p:cNvSpPr txBox="1"/>
          <p:nvPr/>
        </p:nvSpPr>
        <p:spPr>
          <a:xfrm>
            <a:off x="4590293" y="4562228"/>
            <a:ext cx="2088232" cy="276999"/>
          </a:xfrm>
          <a:prstGeom prst="rect">
            <a:avLst/>
          </a:prstGeom>
          <a:noFill/>
        </p:spPr>
        <p:txBody>
          <a:bodyPr wrap="square" rtlCol="0">
            <a:spAutoFit/>
          </a:bodyPr>
          <a:lstStyle/>
          <a:p>
            <a:pPr algn="r"/>
            <a:r>
              <a:rPr lang="en-US" sz="1200" b="1" dirty="0">
                <a:solidFill>
                  <a:srgbClr val="FF0000"/>
                </a:solidFill>
              </a:rPr>
              <a:t>Rows for P21 to Populate</a:t>
            </a:r>
          </a:p>
        </p:txBody>
      </p:sp>
      <p:sp>
        <p:nvSpPr>
          <p:cNvPr id="52" name="Left Brace 51"/>
          <p:cNvSpPr/>
          <p:nvPr/>
        </p:nvSpPr>
        <p:spPr>
          <a:xfrm>
            <a:off x="4563573" y="2346959"/>
            <a:ext cx="102546" cy="383755"/>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Left Brace 53"/>
          <p:cNvSpPr/>
          <p:nvPr/>
        </p:nvSpPr>
        <p:spPr>
          <a:xfrm>
            <a:off x="4512299" y="3254982"/>
            <a:ext cx="102546" cy="383755"/>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Left Brace 54"/>
          <p:cNvSpPr/>
          <p:nvPr/>
        </p:nvSpPr>
        <p:spPr>
          <a:xfrm>
            <a:off x="4563573" y="4489728"/>
            <a:ext cx="102546" cy="383755"/>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Left Brace 55"/>
          <p:cNvSpPr/>
          <p:nvPr/>
        </p:nvSpPr>
        <p:spPr>
          <a:xfrm flipH="1">
            <a:off x="6579795" y="2357591"/>
            <a:ext cx="72008" cy="383755"/>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Left Brace 56"/>
          <p:cNvSpPr/>
          <p:nvPr/>
        </p:nvSpPr>
        <p:spPr>
          <a:xfrm flipH="1">
            <a:off x="6624550" y="3249248"/>
            <a:ext cx="72008" cy="383755"/>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Left Brace 57"/>
          <p:cNvSpPr/>
          <p:nvPr/>
        </p:nvSpPr>
        <p:spPr>
          <a:xfrm flipH="1">
            <a:off x="6615799" y="4492180"/>
            <a:ext cx="72008" cy="383755"/>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TextBox 59"/>
          <p:cNvSpPr txBox="1"/>
          <p:nvPr/>
        </p:nvSpPr>
        <p:spPr>
          <a:xfrm>
            <a:off x="2105536" y="6000988"/>
            <a:ext cx="3744416" cy="276999"/>
          </a:xfrm>
          <a:prstGeom prst="rect">
            <a:avLst/>
          </a:prstGeom>
          <a:noFill/>
        </p:spPr>
        <p:txBody>
          <a:bodyPr wrap="square" rtlCol="0">
            <a:spAutoFit/>
          </a:bodyPr>
          <a:lstStyle/>
          <a:p>
            <a:r>
              <a:rPr lang="en-US" sz="1200" dirty="0">
                <a:solidFill>
                  <a:srgbClr val="FF0000"/>
                </a:solidFill>
              </a:rPr>
              <a:t>“Catch-all” for unused accounts.  Should be $0</a:t>
            </a:r>
          </a:p>
        </p:txBody>
      </p:sp>
      <p:cxnSp>
        <p:nvCxnSpPr>
          <p:cNvPr id="62" name="Straight Arrow Connector 61"/>
          <p:cNvCxnSpPr>
            <a:cxnSpLocks/>
            <a:stCxn id="60" idx="1"/>
          </p:cNvCxnSpPr>
          <p:nvPr/>
        </p:nvCxnSpPr>
        <p:spPr>
          <a:xfrm flipH="1" flipV="1">
            <a:off x="1493240" y="6093678"/>
            <a:ext cx="612296" cy="4581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3D0F216A-5EA7-4A4E-82BF-452FA1773404}"/>
              </a:ext>
            </a:extLst>
          </p:cNvPr>
          <p:cNvCxnSpPr>
            <a:cxnSpLocks/>
          </p:cNvCxnSpPr>
          <p:nvPr/>
        </p:nvCxnSpPr>
        <p:spPr>
          <a:xfrm>
            <a:off x="10693898" y="1833791"/>
            <a:ext cx="717926" cy="20499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4205731"/>
      </p:ext>
    </p:extLst>
  </p:cSld>
  <p:clrMapOvr>
    <a:masterClrMapping/>
  </p:clrMapOvr>
  <mc:AlternateContent xmlns:mc="http://schemas.openxmlformats.org/markup-compatibility/2006" xmlns:p14="http://schemas.microsoft.com/office/powerpoint/2010/main">
    <mc:Choice Requires="p14">
      <p:transition spd="slow" p14:dur="2000" advTm="31000"/>
    </mc:Choice>
    <mc:Fallback xmlns="">
      <p:transition spd="slow" advTm="3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fill="hold"/>
                                        <p:tgtEl>
                                          <p:spTgt spid="32"/>
                                        </p:tgtEl>
                                        <p:attrNameLst>
                                          <p:attrName>ppt_x</p:attrName>
                                        </p:attrNameLst>
                                      </p:cBhvr>
                                      <p:tavLst>
                                        <p:tav tm="0">
                                          <p:val>
                                            <p:strVal val="#ppt_x"/>
                                          </p:val>
                                        </p:tav>
                                        <p:tav tm="100000">
                                          <p:val>
                                            <p:strVal val="#ppt_x"/>
                                          </p:val>
                                        </p:tav>
                                      </p:tavLst>
                                    </p:anim>
                                    <p:anim calcmode="lin" valueType="num">
                                      <p:cBhvr additive="base">
                                        <p:cTn id="26" dur="500" fill="hold"/>
                                        <p:tgtEl>
                                          <p:spTgt spid="32"/>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ppt_x"/>
                                          </p:val>
                                        </p:tav>
                                        <p:tav tm="100000">
                                          <p:val>
                                            <p:strVal val="#ppt_x"/>
                                          </p:val>
                                        </p:tav>
                                      </p:tavLst>
                                    </p:anim>
                                    <p:anim calcmode="lin" valueType="num">
                                      <p:cBhvr additive="base">
                                        <p:cTn id="30" dur="500" fill="hold"/>
                                        <p:tgtEl>
                                          <p:spTgt spid="22"/>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ppt_x"/>
                                          </p:val>
                                        </p:tav>
                                        <p:tav tm="100000">
                                          <p:val>
                                            <p:strVal val="#ppt_x"/>
                                          </p:val>
                                        </p:tav>
                                      </p:tavLst>
                                    </p:anim>
                                    <p:anim calcmode="lin" valueType="num">
                                      <p:cBhvr additive="base">
                                        <p:cTn id="34" dur="500" fill="hold"/>
                                        <p:tgtEl>
                                          <p:spTgt spid="28"/>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ppt_x"/>
                                          </p:val>
                                        </p:tav>
                                        <p:tav tm="100000">
                                          <p:val>
                                            <p:strVal val="#ppt_x"/>
                                          </p:val>
                                        </p:tav>
                                      </p:tavLst>
                                    </p:anim>
                                    <p:anim calcmode="lin" valueType="num">
                                      <p:cBhvr additive="base">
                                        <p:cTn id="38" dur="500" fill="hold"/>
                                        <p:tgtEl>
                                          <p:spTgt spid="2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additive="base">
                                        <p:cTn id="47" dur="500" fill="hold"/>
                                        <p:tgtEl>
                                          <p:spTgt spid="35"/>
                                        </p:tgtEl>
                                        <p:attrNameLst>
                                          <p:attrName>ppt_x</p:attrName>
                                        </p:attrNameLst>
                                      </p:cBhvr>
                                      <p:tavLst>
                                        <p:tav tm="0">
                                          <p:val>
                                            <p:strVal val="#ppt_x"/>
                                          </p:val>
                                        </p:tav>
                                        <p:tav tm="100000">
                                          <p:val>
                                            <p:strVal val="#ppt_x"/>
                                          </p:val>
                                        </p:tav>
                                      </p:tavLst>
                                    </p:anim>
                                    <p:anim calcmode="lin" valueType="num">
                                      <p:cBhvr additive="base">
                                        <p:cTn id="48" dur="500" fill="hold"/>
                                        <p:tgtEl>
                                          <p:spTgt spid="35"/>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ppt_x"/>
                                          </p:val>
                                        </p:tav>
                                        <p:tav tm="100000">
                                          <p:val>
                                            <p:strVal val="#ppt_x"/>
                                          </p:val>
                                        </p:tav>
                                      </p:tavLst>
                                    </p:anim>
                                    <p:anim calcmode="lin" valueType="num">
                                      <p:cBhvr additive="base">
                                        <p:cTn id="52" dur="500" fill="hold"/>
                                        <p:tgtEl>
                                          <p:spTgt spid="36"/>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9"/>
                                        </p:tgtEl>
                                        <p:attrNameLst>
                                          <p:attrName>style.visibility</p:attrName>
                                        </p:attrNameLst>
                                      </p:cBhvr>
                                      <p:to>
                                        <p:strVal val="visible"/>
                                      </p:to>
                                    </p:set>
                                    <p:anim calcmode="lin" valueType="num">
                                      <p:cBhvr additive="base">
                                        <p:cTn id="55" dur="500" fill="hold"/>
                                        <p:tgtEl>
                                          <p:spTgt spid="39"/>
                                        </p:tgtEl>
                                        <p:attrNameLst>
                                          <p:attrName>ppt_x</p:attrName>
                                        </p:attrNameLst>
                                      </p:cBhvr>
                                      <p:tavLst>
                                        <p:tav tm="0">
                                          <p:val>
                                            <p:strVal val="#ppt_x"/>
                                          </p:val>
                                        </p:tav>
                                        <p:tav tm="100000">
                                          <p:val>
                                            <p:strVal val="#ppt_x"/>
                                          </p:val>
                                        </p:tav>
                                      </p:tavLst>
                                    </p:anim>
                                    <p:anim calcmode="lin" valueType="num">
                                      <p:cBhvr additive="base">
                                        <p:cTn id="56" dur="500" fill="hold"/>
                                        <p:tgtEl>
                                          <p:spTgt spid="39"/>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42"/>
                                        </p:tgtEl>
                                        <p:attrNameLst>
                                          <p:attrName>style.visibility</p:attrName>
                                        </p:attrNameLst>
                                      </p:cBhvr>
                                      <p:to>
                                        <p:strVal val="visible"/>
                                      </p:to>
                                    </p:set>
                                    <p:anim calcmode="lin" valueType="num">
                                      <p:cBhvr additive="base">
                                        <p:cTn id="59" dur="500" fill="hold"/>
                                        <p:tgtEl>
                                          <p:spTgt spid="42"/>
                                        </p:tgtEl>
                                        <p:attrNameLst>
                                          <p:attrName>ppt_x</p:attrName>
                                        </p:attrNameLst>
                                      </p:cBhvr>
                                      <p:tavLst>
                                        <p:tav tm="0">
                                          <p:val>
                                            <p:strVal val="#ppt_x"/>
                                          </p:val>
                                        </p:tav>
                                        <p:tav tm="100000">
                                          <p:val>
                                            <p:strVal val="#ppt_x"/>
                                          </p:val>
                                        </p:tav>
                                      </p:tavLst>
                                    </p:anim>
                                    <p:anim calcmode="lin" valueType="num">
                                      <p:cBhvr additive="base">
                                        <p:cTn id="60" dur="500" fill="hold"/>
                                        <p:tgtEl>
                                          <p:spTgt spid="42"/>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61"/>
                                        </p:tgtEl>
                                        <p:attrNameLst>
                                          <p:attrName>style.visibility</p:attrName>
                                        </p:attrNameLst>
                                      </p:cBhvr>
                                      <p:to>
                                        <p:strVal val="visible"/>
                                      </p:to>
                                    </p:set>
                                    <p:anim calcmode="lin" valueType="num">
                                      <p:cBhvr additive="base">
                                        <p:cTn id="63" dur="500" fill="hold"/>
                                        <p:tgtEl>
                                          <p:spTgt spid="61"/>
                                        </p:tgtEl>
                                        <p:attrNameLst>
                                          <p:attrName>ppt_x</p:attrName>
                                        </p:attrNameLst>
                                      </p:cBhvr>
                                      <p:tavLst>
                                        <p:tav tm="0">
                                          <p:val>
                                            <p:strVal val="#ppt_x"/>
                                          </p:val>
                                        </p:tav>
                                        <p:tav tm="100000">
                                          <p:val>
                                            <p:strVal val="#ppt_x"/>
                                          </p:val>
                                        </p:tav>
                                      </p:tavLst>
                                    </p:anim>
                                    <p:anim calcmode="lin" valueType="num">
                                      <p:cBhvr additive="base">
                                        <p:cTn id="64"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additive="base">
                                        <p:cTn id="69" dur="500" fill="hold"/>
                                        <p:tgtEl>
                                          <p:spTgt spid="7"/>
                                        </p:tgtEl>
                                        <p:attrNameLst>
                                          <p:attrName>ppt_x</p:attrName>
                                        </p:attrNameLst>
                                      </p:cBhvr>
                                      <p:tavLst>
                                        <p:tav tm="0">
                                          <p:val>
                                            <p:strVal val="#ppt_x"/>
                                          </p:val>
                                        </p:tav>
                                        <p:tav tm="100000">
                                          <p:val>
                                            <p:strVal val="#ppt_x"/>
                                          </p:val>
                                        </p:tav>
                                      </p:tavLst>
                                    </p:anim>
                                    <p:anim calcmode="lin" valueType="num">
                                      <p:cBhvr additive="base">
                                        <p:cTn id="70" dur="500" fill="hold"/>
                                        <p:tgtEl>
                                          <p:spTgt spid="7"/>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fill="hold"/>
                                        <p:tgtEl>
                                          <p:spTgt spid="9"/>
                                        </p:tgtEl>
                                        <p:attrNameLst>
                                          <p:attrName>ppt_x</p:attrName>
                                        </p:attrNameLst>
                                      </p:cBhvr>
                                      <p:tavLst>
                                        <p:tav tm="0">
                                          <p:val>
                                            <p:strVal val="#ppt_x"/>
                                          </p:val>
                                        </p:tav>
                                        <p:tav tm="100000">
                                          <p:val>
                                            <p:strVal val="#ppt_x"/>
                                          </p:val>
                                        </p:tav>
                                      </p:tavLst>
                                    </p:anim>
                                    <p:anim calcmode="lin" valueType="num">
                                      <p:cBhvr additive="base">
                                        <p:cTn id="74" dur="500" fill="hold"/>
                                        <p:tgtEl>
                                          <p:spTgt spid="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0"/>
                                        </p:tgtEl>
                                        <p:attrNameLst>
                                          <p:attrName>style.visibility</p:attrName>
                                        </p:attrNameLst>
                                      </p:cBhvr>
                                      <p:to>
                                        <p:strVal val="visible"/>
                                      </p:to>
                                    </p:set>
                                    <p:anim calcmode="lin" valueType="num">
                                      <p:cBhvr additive="base">
                                        <p:cTn id="77" dur="500" fill="hold"/>
                                        <p:tgtEl>
                                          <p:spTgt spid="10"/>
                                        </p:tgtEl>
                                        <p:attrNameLst>
                                          <p:attrName>ppt_x</p:attrName>
                                        </p:attrNameLst>
                                      </p:cBhvr>
                                      <p:tavLst>
                                        <p:tav tm="0">
                                          <p:val>
                                            <p:strVal val="#ppt_x"/>
                                          </p:val>
                                        </p:tav>
                                        <p:tav tm="100000">
                                          <p:val>
                                            <p:strVal val="#ppt_x"/>
                                          </p:val>
                                        </p:tav>
                                      </p:tavLst>
                                    </p:anim>
                                    <p:anim calcmode="lin" valueType="num">
                                      <p:cBhvr additive="base">
                                        <p:cTn id="7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49"/>
                                        </p:tgtEl>
                                        <p:attrNameLst>
                                          <p:attrName>style.visibility</p:attrName>
                                        </p:attrNameLst>
                                      </p:cBhvr>
                                      <p:to>
                                        <p:strVal val="visible"/>
                                      </p:to>
                                    </p:set>
                                    <p:anim calcmode="lin" valueType="num">
                                      <p:cBhvr additive="base">
                                        <p:cTn id="83" dur="500" fill="hold"/>
                                        <p:tgtEl>
                                          <p:spTgt spid="49"/>
                                        </p:tgtEl>
                                        <p:attrNameLst>
                                          <p:attrName>ppt_x</p:attrName>
                                        </p:attrNameLst>
                                      </p:cBhvr>
                                      <p:tavLst>
                                        <p:tav tm="0">
                                          <p:val>
                                            <p:strVal val="#ppt_x"/>
                                          </p:val>
                                        </p:tav>
                                        <p:tav tm="100000">
                                          <p:val>
                                            <p:strVal val="#ppt_x"/>
                                          </p:val>
                                        </p:tav>
                                      </p:tavLst>
                                    </p:anim>
                                    <p:anim calcmode="lin" valueType="num">
                                      <p:cBhvr additive="base">
                                        <p:cTn id="84" dur="500" fill="hold"/>
                                        <p:tgtEl>
                                          <p:spTgt spid="4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56"/>
                                        </p:tgtEl>
                                        <p:attrNameLst>
                                          <p:attrName>style.visibility</p:attrName>
                                        </p:attrNameLst>
                                      </p:cBhvr>
                                      <p:to>
                                        <p:strVal val="visible"/>
                                      </p:to>
                                    </p:set>
                                    <p:anim calcmode="lin" valueType="num">
                                      <p:cBhvr additive="base">
                                        <p:cTn id="87" dur="500" fill="hold"/>
                                        <p:tgtEl>
                                          <p:spTgt spid="56"/>
                                        </p:tgtEl>
                                        <p:attrNameLst>
                                          <p:attrName>ppt_x</p:attrName>
                                        </p:attrNameLst>
                                      </p:cBhvr>
                                      <p:tavLst>
                                        <p:tav tm="0">
                                          <p:val>
                                            <p:strVal val="#ppt_x"/>
                                          </p:val>
                                        </p:tav>
                                        <p:tav tm="100000">
                                          <p:val>
                                            <p:strVal val="#ppt_x"/>
                                          </p:val>
                                        </p:tav>
                                      </p:tavLst>
                                    </p:anim>
                                    <p:anim calcmode="lin" valueType="num">
                                      <p:cBhvr additive="base">
                                        <p:cTn id="88" dur="500" fill="hold"/>
                                        <p:tgtEl>
                                          <p:spTgt spid="5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ppt_x"/>
                                          </p:val>
                                        </p:tav>
                                        <p:tav tm="100000">
                                          <p:val>
                                            <p:strVal val="#ppt_x"/>
                                          </p:val>
                                        </p:tav>
                                      </p:tavLst>
                                    </p:anim>
                                    <p:anim calcmode="lin" valueType="num">
                                      <p:cBhvr additive="base">
                                        <p:cTn id="92" dur="500" fill="hold"/>
                                        <p:tgtEl>
                                          <p:spTgt spid="5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54"/>
                                        </p:tgtEl>
                                        <p:attrNameLst>
                                          <p:attrName>style.visibility</p:attrName>
                                        </p:attrNameLst>
                                      </p:cBhvr>
                                      <p:to>
                                        <p:strVal val="visible"/>
                                      </p:to>
                                    </p:set>
                                    <p:anim calcmode="lin" valueType="num">
                                      <p:cBhvr additive="base">
                                        <p:cTn id="95" dur="500" fill="hold"/>
                                        <p:tgtEl>
                                          <p:spTgt spid="54"/>
                                        </p:tgtEl>
                                        <p:attrNameLst>
                                          <p:attrName>ppt_x</p:attrName>
                                        </p:attrNameLst>
                                      </p:cBhvr>
                                      <p:tavLst>
                                        <p:tav tm="0">
                                          <p:val>
                                            <p:strVal val="#ppt_x"/>
                                          </p:val>
                                        </p:tav>
                                        <p:tav tm="100000">
                                          <p:val>
                                            <p:strVal val="#ppt_x"/>
                                          </p:val>
                                        </p:tav>
                                      </p:tavLst>
                                    </p:anim>
                                    <p:anim calcmode="lin" valueType="num">
                                      <p:cBhvr additive="base">
                                        <p:cTn id="96" dur="500" fill="hold"/>
                                        <p:tgtEl>
                                          <p:spTgt spid="54"/>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additive="base">
                                        <p:cTn id="99" dur="500" fill="hold"/>
                                        <p:tgtEl>
                                          <p:spTgt spid="50"/>
                                        </p:tgtEl>
                                        <p:attrNameLst>
                                          <p:attrName>ppt_x</p:attrName>
                                        </p:attrNameLst>
                                      </p:cBhvr>
                                      <p:tavLst>
                                        <p:tav tm="0">
                                          <p:val>
                                            <p:strVal val="#ppt_x"/>
                                          </p:val>
                                        </p:tav>
                                        <p:tav tm="100000">
                                          <p:val>
                                            <p:strVal val="#ppt_x"/>
                                          </p:val>
                                        </p:tav>
                                      </p:tavLst>
                                    </p:anim>
                                    <p:anim calcmode="lin" valueType="num">
                                      <p:cBhvr additive="base">
                                        <p:cTn id="100" dur="500" fill="hold"/>
                                        <p:tgtEl>
                                          <p:spTgt spid="5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additive="base">
                                        <p:cTn id="103" dur="500" fill="hold"/>
                                        <p:tgtEl>
                                          <p:spTgt spid="57"/>
                                        </p:tgtEl>
                                        <p:attrNameLst>
                                          <p:attrName>ppt_x</p:attrName>
                                        </p:attrNameLst>
                                      </p:cBhvr>
                                      <p:tavLst>
                                        <p:tav tm="0">
                                          <p:val>
                                            <p:strVal val="#ppt_x"/>
                                          </p:val>
                                        </p:tav>
                                        <p:tav tm="100000">
                                          <p:val>
                                            <p:strVal val="#ppt_x"/>
                                          </p:val>
                                        </p:tav>
                                      </p:tavLst>
                                    </p:anim>
                                    <p:anim calcmode="lin" valueType="num">
                                      <p:cBhvr additive="base">
                                        <p:cTn id="104" dur="500" fill="hold"/>
                                        <p:tgtEl>
                                          <p:spTgt spid="57"/>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58"/>
                                        </p:tgtEl>
                                        <p:attrNameLst>
                                          <p:attrName>style.visibility</p:attrName>
                                        </p:attrNameLst>
                                      </p:cBhvr>
                                      <p:to>
                                        <p:strVal val="visible"/>
                                      </p:to>
                                    </p:set>
                                    <p:anim calcmode="lin" valueType="num">
                                      <p:cBhvr additive="base">
                                        <p:cTn id="107" dur="500" fill="hold"/>
                                        <p:tgtEl>
                                          <p:spTgt spid="58"/>
                                        </p:tgtEl>
                                        <p:attrNameLst>
                                          <p:attrName>ppt_x</p:attrName>
                                        </p:attrNameLst>
                                      </p:cBhvr>
                                      <p:tavLst>
                                        <p:tav tm="0">
                                          <p:val>
                                            <p:strVal val="#ppt_x"/>
                                          </p:val>
                                        </p:tav>
                                        <p:tav tm="100000">
                                          <p:val>
                                            <p:strVal val="#ppt_x"/>
                                          </p:val>
                                        </p:tav>
                                      </p:tavLst>
                                    </p:anim>
                                    <p:anim calcmode="lin" valueType="num">
                                      <p:cBhvr additive="base">
                                        <p:cTn id="108" dur="500" fill="hold"/>
                                        <p:tgtEl>
                                          <p:spTgt spid="58"/>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55"/>
                                        </p:tgtEl>
                                        <p:attrNameLst>
                                          <p:attrName>style.visibility</p:attrName>
                                        </p:attrNameLst>
                                      </p:cBhvr>
                                      <p:to>
                                        <p:strVal val="visible"/>
                                      </p:to>
                                    </p:set>
                                    <p:anim calcmode="lin" valueType="num">
                                      <p:cBhvr additive="base">
                                        <p:cTn id="111" dur="500" fill="hold"/>
                                        <p:tgtEl>
                                          <p:spTgt spid="55"/>
                                        </p:tgtEl>
                                        <p:attrNameLst>
                                          <p:attrName>ppt_x</p:attrName>
                                        </p:attrNameLst>
                                      </p:cBhvr>
                                      <p:tavLst>
                                        <p:tav tm="0">
                                          <p:val>
                                            <p:strVal val="#ppt_x"/>
                                          </p:val>
                                        </p:tav>
                                        <p:tav tm="100000">
                                          <p:val>
                                            <p:strVal val="#ppt_x"/>
                                          </p:val>
                                        </p:tav>
                                      </p:tavLst>
                                    </p:anim>
                                    <p:anim calcmode="lin" valueType="num">
                                      <p:cBhvr additive="base">
                                        <p:cTn id="112" dur="500" fill="hold"/>
                                        <p:tgtEl>
                                          <p:spTgt spid="55"/>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 calcmode="lin" valueType="num">
                                      <p:cBhvr additive="base">
                                        <p:cTn id="115" dur="500" fill="hold"/>
                                        <p:tgtEl>
                                          <p:spTgt spid="51"/>
                                        </p:tgtEl>
                                        <p:attrNameLst>
                                          <p:attrName>ppt_x</p:attrName>
                                        </p:attrNameLst>
                                      </p:cBhvr>
                                      <p:tavLst>
                                        <p:tav tm="0">
                                          <p:val>
                                            <p:strVal val="#ppt_x"/>
                                          </p:val>
                                        </p:tav>
                                        <p:tav tm="100000">
                                          <p:val>
                                            <p:strVal val="#ppt_x"/>
                                          </p:val>
                                        </p:tav>
                                      </p:tavLst>
                                    </p:anim>
                                    <p:anim calcmode="lin" valueType="num">
                                      <p:cBhvr additive="base">
                                        <p:cTn id="116"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60"/>
                                        </p:tgtEl>
                                        <p:attrNameLst>
                                          <p:attrName>style.visibility</p:attrName>
                                        </p:attrNameLst>
                                      </p:cBhvr>
                                      <p:to>
                                        <p:strVal val="visible"/>
                                      </p:to>
                                    </p:set>
                                    <p:anim calcmode="lin" valueType="num">
                                      <p:cBhvr additive="base">
                                        <p:cTn id="121" dur="500" fill="hold"/>
                                        <p:tgtEl>
                                          <p:spTgt spid="60"/>
                                        </p:tgtEl>
                                        <p:attrNameLst>
                                          <p:attrName>ppt_x</p:attrName>
                                        </p:attrNameLst>
                                      </p:cBhvr>
                                      <p:tavLst>
                                        <p:tav tm="0">
                                          <p:val>
                                            <p:strVal val="#ppt_x"/>
                                          </p:val>
                                        </p:tav>
                                        <p:tav tm="100000">
                                          <p:val>
                                            <p:strVal val="#ppt_x"/>
                                          </p:val>
                                        </p:tav>
                                      </p:tavLst>
                                    </p:anim>
                                    <p:anim calcmode="lin" valueType="num">
                                      <p:cBhvr additive="base">
                                        <p:cTn id="122" dur="500" fill="hold"/>
                                        <p:tgtEl>
                                          <p:spTgt spid="60"/>
                                        </p:tgtEl>
                                        <p:attrNameLst>
                                          <p:attrName>ppt_y</p:attrName>
                                        </p:attrNameLst>
                                      </p:cBhvr>
                                      <p:tavLst>
                                        <p:tav tm="0">
                                          <p:val>
                                            <p:strVal val="1+#ppt_h/2"/>
                                          </p:val>
                                        </p:tav>
                                        <p:tav tm="100000">
                                          <p:val>
                                            <p:strVal val="#ppt_y"/>
                                          </p:val>
                                        </p:tav>
                                      </p:tavLst>
                                    </p:anim>
                                  </p:childTnLst>
                                </p:cTn>
                              </p:par>
                              <p:par>
                                <p:cTn id="123" presetID="2" presetClass="entr" presetSubtype="4" fill="hold" nodeType="withEffect">
                                  <p:stCondLst>
                                    <p:cond delay="0"/>
                                  </p:stCondLst>
                                  <p:childTnLst>
                                    <p:set>
                                      <p:cBhvr>
                                        <p:cTn id="124" dur="1" fill="hold">
                                          <p:stCondLst>
                                            <p:cond delay="0"/>
                                          </p:stCondLst>
                                        </p:cTn>
                                        <p:tgtEl>
                                          <p:spTgt spid="62"/>
                                        </p:tgtEl>
                                        <p:attrNameLst>
                                          <p:attrName>style.visibility</p:attrName>
                                        </p:attrNameLst>
                                      </p:cBhvr>
                                      <p:to>
                                        <p:strVal val="visible"/>
                                      </p:to>
                                    </p:set>
                                    <p:anim calcmode="lin" valueType="num">
                                      <p:cBhvr additive="base">
                                        <p:cTn id="125" dur="500" fill="hold"/>
                                        <p:tgtEl>
                                          <p:spTgt spid="62"/>
                                        </p:tgtEl>
                                        <p:attrNameLst>
                                          <p:attrName>ppt_x</p:attrName>
                                        </p:attrNameLst>
                                      </p:cBhvr>
                                      <p:tavLst>
                                        <p:tav tm="0">
                                          <p:val>
                                            <p:strVal val="#ppt_x"/>
                                          </p:val>
                                        </p:tav>
                                        <p:tav tm="100000">
                                          <p:val>
                                            <p:strVal val="#ppt_x"/>
                                          </p:val>
                                        </p:tav>
                                      </p:tavLst>
                                    </p:anim>
                                    <p:anim calcmode="lin" valueType="num">
                                      <p:cBhvr additive="base">
                                        <p:cTn id="126"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35" grpId="0"/>
      <p:bldP spid="49" grpId="0"/>
      <p:bldP spid="50" grpId="0"/>
      <p:bldP spid="51" grpId="0"/>
      <p:bldP spid="52" grpId="0" animBg="1"/>
      <p:bldP spid="54" grpId="0" animBg="1"/>
      <p:bldP spid="55" grpId="0" animBg="1"/>
      <p:bldP spid="56" grpId="0" animBg="1"/>
      <p:bldP spid="57" grpId="0" animBg="1"/>
      <p:bldP spid="58" grpId="0" animBg="1"/>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16697" y="72005"/>
            <a:ext cx="8615493" cy="1123950"/>
          </a:xfrm>
          <a:solidFill>
            <a:schemeClr val="tx2"/>
          </a:solidFill>
        </p:spPr>
        <p:txBody>
          <a:bodyPr>
            <a:noAutofit/>
          </a:bodyPr>
          <a:lstStyle/>
          <a:p>
            <a:pPr algn="l"/>
            <a:r>
              <a:rPr lang="en-US" sz="3600" dirty="0">
                <a:solidFill>
                  <a:schemeClr val="bg1"/>
                </a:solidFill>
              </a:rPr>
              <a:t>Step #2: Configure Financial Statement in Financial Statement Maintenance</a:t>
            </a:r>
          </a:p>
        </p:txBody>
      </p:sp>
      <p:sp>
        <p:nvSpPr>
          <p:cNvPr id="4" name="Content Placeholder 3"/>
          <p:cNvSpPr>
            <a:spLocks noGrp="1"/>
          </p:cNvSpPr>
          <p:nvPr>
            <p:ph sz="half" idx="1"/>
          </p:nvPr>
        </p:nvSpPr>
        <p:spPr>
          <a:xfrm>
            <a:off x="4223792" y="3068960"/>
            <a:ext cx="6336704" cy="1872208"/>
          </a:xfrm>
        </p:spPr>
        <p:txBody>
          <a:bodyPr>
            <a:normAutofit/>
          </a:bodyPr>
          <a:lstStyle/>
          <a:p>
            <a:r>
              <a:rPr lang="en-US" sz="2000" dirty="0"/>
              <a:t>Financial Statement Maintenance:</a:t>
            </a:r>
          </a:p>
          <a:p>
            <a:pPr lvl="1"/>
            <a:r>
              <a:rPr lang="en-US" sz="2000" dirty="0"/>
              <a:t>Accounting – General Ledger – System – Financial Statement Maintenance</a:t>
            </a:r>
          </a:p>
        </p:txBody>
      </p:sp>
      <p:pic>
        <p:nvPicPr>
          <p:cNvPr id="8" name="Picture 7"/>
          <p:cNvPicPr>
            <a:picLocks noChangeAspect="1"/>
          </p:cNvPicPr>
          <p:nvPr/>
        </p:nvPicPr>
        <p:blipFill>
          <a:blip r:embed="rId2"/>
          <a:stretch>
            <a:fillRect/>
          </a:stretch>
        </p:blipFill>
        <p:spPr>
          <a:xfrm>
            <a:off x="1631505" y="1364997"/>
            <a:ext cx="2448272" cy="4726525"/>
          </a:xfrm>
          <a:prstGeom prst="rect">
            <a:avLst/>
          </a:prstGeom>
        </p:spPr>
      </p:pic>
    </p:spTree>
    <p:extLst>
      <p:ext uri="{BB962C8B-B14F-4D97-AF65-F5344CB8AC3E}">
        <p14:creationId xmlns:p14="http://schemas.microsoft.com/office/powerpoint/2010/main" val="3135219438"/>
      </p:ext>
    </p:extLst>
  </p:cSld>
  <p:clrMapOvr>
    <a:masterClrMapping/>
  </p:clrMapOvr>
  <mc:AlternateContent xmlns:mc="http://schemas.openxmlformats.org/markup-compatibility/2006" xmlns:p14="http://schemas.microsoft.com/office/powerpoint/2010/main">
    <mc:Choice Requires="p14">
      <p:transition spd="slow" p14:dur="2000" advTm="31000"/>
    </mc:Choice>
    <mc:Fallback xmlns="">
      <p:transition spd="slow" advTm="31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16697" y="142602"/>
            <a:ext cx="8615493" cy="1123950"/>
          </a:xfrm>
          <a:solidFill>
            <a:schemeClr val="tx2"/>
          </a:solidFill>
        </p:spPr>
        <p:txBody>
          <a:bodyPr>
            <a:normAutofit fontScale="90000"/>
          </a:bodyPr>
          <a:lstStyle/>
          <a:p>
            <a:pPr algn="l"/>
            <a:r>
              <a:rPr lang="en-US" dirty="0">
                <a:solidFill>
                  <a:schemeClr val="bg1"/>
                </a:solidFill>
              </a:rPr>
              <a:t>Step #2: Configure Financial Statement in Financial Statement Maintenance</a:t>
            </a:r>
          </a:p>
        </p:txBody>
      </p:sp>
      <p:sp>
        <p:nvSpPr>
          <p:cNvPr id="4" name="Content Placeholder 3"/>
          <p:cNvSpPr>
            <a:spLocks noGrp="1"/>
          </p:cNvSpPr>
          <p:nvPr>
            <p:ph sz="half" idx="1"/>
          </p:nvPr>
        </p:nvSpPr>
        <p:spPr>
          <a:xfrm>
            <a:off x="5591944" y="1433801"/>
            <a:ext cx="6395924" cy="5281597"/>
          </a:xfrm>
        </p:spPr>
        <p:txBody>
          <a:bodyPr>
            <a:noAutofit/>
          </a:bodyPr>
          <a:lstStyle/>
          <a:p>
            <a:r>
              <a:rPr lang="en-US" sz="1600" dirty="0"/>
              <a:t>Financial Statement Maintenance:</a:t>
            </a:r>
          </a:p>
          <a:p>
            <a:pPr lvl="1"/>
            <a:r>
              <a:rPr lang="en-US" b="1" dirty="0"/>
              <a:t>Financial Report ID</a:t>
            </a:r>
            <a:r>
              <a:rPr lang="en-US" dirty="0"/>
              <a:t>: assigned by P21 when you save the report</a:t>
            </a:r>
          </a:p>
          <a:p>
            <a:pPr lvl="1"/>
            <a:r>
              <a:rPr lang="en-US" b="1" dirty="0"/>
              <a:t>Financial Report Description: </a:t>
            </a:r>
            <a:r>
              <a:rPr lang="en-US" dirty="0"/>
              <a:t>entered by P21 user</a:t>
            </a:r>
          </a:p>
          <a:p>
            <a:pPr lvl="1"/>
            <a:r>
              <a:rPr lang="en-US" b="1" dirty="0"/>
              <a:t>Statement Type: </a:t>
            </a:r>
            <a:r>
              <a:rPr lang="en-US" dirty="0"/>
              <a:t>select Profit and Loss, Balance Sheet or Other</a:t>
            </a:r>
          </a:p>
          <a:p>
            <a:pPr lvl="1"/>
            <a:r>
              <a:rPr lang="en-US" b="1" dirty="0"/>
              <a:t>Report Type: </a:t>
            </a:r>
            <a:r>
              <a:rPr lang="en-US" dirty="0"/>
              <a:t>use Financial Line Express Set-up</a:t>
            </a:r>
          </a:p>
          <a:p>
            <a:pPr lvl="1"/>
            <a:r>
              <a:rPr lang="en-US" b="1" dirty="0"/>
              <a:t>Application:</a:t>
            </a:r>
            <a:r>
              <a:rPr lang="en-US" dirty="0"/>
              <a:t> choose version of Excel loaded on P21 server</a:t>
            </a:r>
          </a:p>
          <a:p>
            <a:pPr lvl="2"/>
            <a:r>
              <a:rPr lang="en-US" sz="1600" dirty="0"/>
              <a:t>If you’re using a newer version of Excel and your statements will no longer work, ensure you have downloaded Web Components!</a:t>
            </a:r>
          </a:p>
          <a:p>
            <a:pPr lvl="1"/>
            <a:r>
              <a:rPr lang="en-US" b="1" dirty="0"/>
              <a:t>File/Path Name: </a:t>
            </a:r>
            <a:r>
              <a:rPr lang="en-US" dirty="0"/>
              <a:t>Direct to where template is stored</a:t>
            </a:r>
          </a:p>
          <a:p>
            <a:pPr lvl="1"/>
            <a:r>
              <a:rPr lang="en-US" b="1" dirty="0"/>
              <a:t>Initial Number of Express Rows: </a:t>
            </a:r>
            <a:r>
              <a:rPr lang="en-US" dirty="0"/>
              <a:t>The number of blank rows the system provides you with when generating a new financial statement</a:t>
            </a:r>
          </a:p>
        </p:txBody>
      </p:sp>
      <p:pic>
        <p:nvPicPr>
          <p:cNvPr id="7" name="Picture 6"/>
          <p:cNvPicPr>
            <a:picLocks noChangeAspect="1"/>
          </p:cNvPicPr>
          <p:nvPr/>
        </p:nvPicPr>
        <p:blipFill>
          <a:blip r:embed="rId2"/>
          <a:stretch>
            <a:fillRect/>
          </a:stretch>
        </p:blipFill>
        <p:spPr>
          <a:xfrm>
            <a:off x="335558" y="1325275"/>
            <a:ext cx="5150841" cy="5016746"/>
          </a:xfrm>
          <a:prstGeom prst="rect">
            <a:avLst/>
          </a:prstGeom>
        </p:spPr>
      </p:pic>
    </p:spTree>
    <p:extLst>
      <p:ext uri="{BB962C8B-B14F-4D97-AF65-F5344CB8AC3E}">
        <p14:creationId xmlns:p14="http://schemas.microsoft.com/office/powerpoint/2010/main" val="1842455120"/>
      </p:ext>
    </p:extLst>
  </p:cSld>
  <p:clrMapOvr>
    <a:masterClrMapping/>
  </p:clrMapOvr>
  <mc:AlternateContent xmlns:mc="http://schemas.openxmlformats.org/markup-compatibility/2006" xmlns:p14="http://schemas.microsoft.com/office/powerpoint/2010/main">
    <mc:Choice Requires="p14">
      <p:transition spd="slow" p14:dur="2000" advTm="31000"/>
    </mc:Choice>
    <mc:Fallback xmlns="">
      <p:transition spd="slow" advTm="31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5629014" y="1325461"/>
            <a:ext cx="6562986" cy="5360565"/>
          </a:xfrm>
        </p:spPr>
        <p:txBody>
          <a:bodyPr>
            <a:normAutofit lnSpcReduction="10000"/>
          </a:bodyPr>
          <a:lstStyle/>
          <a:p>
            <a:r>
              <a:rPr lang="en-US" dirty="0"/>
              <a:t>Financial Statement Maintenance:</a:t>
            </a:r>
          </a:p>
          <a:p>
            <a:pPr lvl="1"/>
            <a:r>
              <a:rPr lang="en-US" dirty="0"/>
              <a:t>In this example we are pulling all data for the year, January-December</a:t>
            </a:r>
          </a:p>
          <a:p>
            <a:pPr lvl="2"/>
            <a:r>
              <a:rPr lang="en-US" dirty="0"/>
              <a:t>Time Period: relates columns in your template with time periods.  Need to create a time period for each column you will retrieve data for in your spreadsheet.  In our example we will pull Jan-Dec so we have 12 periods.</a:t>
            </a:r>
          </a:p>
          <a:p>
            <a:pPr lvl="2"/>
            <a:r>
              <a:rPr lang="en-US" dirty="0"/>
              <a:t>The time period does not have to correspond directly to the column in the spreadsheet (will do that later)</a:t>
            </a:r>
          </a:p>
          <a:p>
            <a:pPr lvl="2"/>
            <a:r>
              <a:rPr lang="en-US" dirty="0"/>
              <a:t>Base Year Offset: the number of years “away from” the current year.</a:t>
            </a:r>
          </a:p>
          <a:p>
            <a:pPr lvl="2"/>
            <a:r>
              <a:rPr lang="en-US" dirty="0"/>
              <a:t>i.e.: 2018 = 0, 2017 = -1, 2016 = -2</a:t>
            </a:r>
          </a:p>
          <a:p>
            <a:pPr lvl="2"/>
            <a:r>
              <a:rPr lang="en-US" dirty="0"/>
              <a:t>Base Period Offset: the number of periods “away from” the current period</a:t>
            </a:r>
          </a:p>
          <a:p>
            <a:pPr lvl="3"/>
            <a:r>
              <a:rPr lang="en-US" dirty="0"/>
              <a:t>Base Period 0 = December</a:t>
            </a:r>
          </a:p>
          <a:p>
            <a:pPr lvl="3"/>
            <a:r>
              <a:rPr lang="en-US" dirty="0"/>
              <a:t>Base Period -1 = November</a:t>
            </a:r>
          </a:p>
          <a:p>
            <a:pPr lvl="3"/>
            <a:r>
              <a:rPr lang="en-US" dirty="0"/>
              <a:t>Etc.</a:t>
            </a:r>
          </a:p>
          <a:p>
            <a:pPr lvl="1"/>
            <a:r>
              <a:rPr lang="en-US" dirty="0"/>
              <a:t>Save the report and notate the Financial Report ID for the next step</a:t>
            </a:r>
          </a:p>
        </p:txBody>
      </p:sp>
      <p:pic>
        <p:nvPicPr>
          <p:cNvPr id="3" name="Picture 2"/>
          <p:cNvPicPr>
            <a:picLocks noChangeAspect="1"/>
          </p:cNvPicPr>
          <p:nvPr/>
        </p:nvPicPr>
        <p:blipFill>
          <a:blip r:embed="rId2"/>
          <a:stretch>
            <a:fillRect/>
          </a:stretch>
        </p:blipFill>
        <p:spPr>
          <a:xfrm>
            <a:off x="808139" y="1535170"/>
            <a:ext cx="4230873" cy="4417340"/>
          </a:xfrm>
          <a:prstGeom prst="rect">
            <a:avLst/>
          </a:prstGeom>
        </p:spPr>
      </p:pic>
      <p:sp>
        <p:nvSpPr>
          <p:cNvPr id="8" name="Title 1"/>
          <p:cNvSpPr txBox="1">
            <a:spLocks/>
          </p:cNvSpPr>
          <p:nvPr/>
        </p:nvSpPr>
        <p:spPr>
          <a:xfrm>
            <a:off x="2495600" y="94079"/>
            <a:ext cx="8561090" cy="1123950"/>
          </a:xfrm>
          <a:prstGeom prst="rect">
            <a:avLst/>
          </a:prstGeom>
          <a:solidFill>
            <a:schemeClr val="tx2"/>
          </a:solidFill>
        </p:spPr>
        <p:txBody>
          <a:bodyPr vert="horz" anchor="b">
            <a:noAutofit/>
          </a:bodyPr>
          <a:lstStyle>
            <a:lvl1pPr algn="l" rtl="0" eaLnBrk="1" latinLnBrk="0" hangingPunct="1">
              <a:spcBef>
                <a:spcPct val="0"/>
              </a:spcBef>
              <a:buNone/>
              <a:defRPr kumimoji="0" sz="4200" kern="1200">
                <a:solidFill>
                  <a:schemeClr val="tx2"/>
                </a:solidFill>
                <a:latin typeface="+mj-lt"/>
                <a:ea typeface="+mj-ea"/>
                <a:cs typeface="+mj-cs"/>
              </a:defRPr>
            </a:lvl1pPr>
            <a:extLst/>
          </a:lstStyle>
          <a:p>
            <a:r>
              <a:rPr lang="en-US" sz="3600" dirty="0">
                <a:solidFill>
                  <a:schemeClr val="bg1"/>
                </a:solidFill>
              </a:rPr>
              <a:t>Step #2: Configure Financial Statement in Financial Statement Maintenance</a:t>
            </a:r>
          </a:p>
        </p:txBody>
      </p:sp>
      <p:sp>
        <p:nvSpPr>
          <p:cNvPr id="9" name="TextBox 8"/>
          <p:cNvSpPr txBox="1"/>
          <p:nvPr/>
        </p:nvSpPr>
        <p:spPr>
          <a:xfrm>
            <a:off x="4984333" y="3892954"/>
            <a:ext cx="720080" cy="215444"/>
          </a:xfrm>
          <a:prstGeom prst="rect">
            <a:avLst/>
          </a:prstGeom>
          <a:solidFill>
            <a:schemeClr val="bg1"/>
          </a:solidFill>
        </p:spPr>
        <p:txBody>
          <a:bodyPr wrap="square" rtlCol="0">
            <a:spAutoFit/>
          </a:bodyPr>
          <a:lstStyle/>
          <a:p>
            <a:r>
              <a:rPr lang="en-US" sz="800" dirty="0">
                <a:solidFill>
                  <a:srgbClr val="FF0000"/>
                </a:solidFill>
              </a:rPr>
              <a:t>December</a:t>
            </a:r>
          </a:p>
        </p:txBody>
      </p:sp>
      <p:sp>
        <p:nvSpPr>
          <p:cNvPr id="10" name="TextBox 9"/>
          <p:cNvSpPr txBox="1"/>
          <p:nvPr/>
        </p:nvSpPr>
        <p:spPr>
          <a:xfrm>
            <a:off x="4984333" y="5345448"/>
            <a:ext cx="576064" cy="215444"/>
          </a:xfrm>
          <a:prstGeom prst="rect">
            <a:avLst/>
          </a:prstGeom>
          <a:solidFill>
            <a:schemeClr val="bg1"/>
          </a:solidFill>
        </p:spPr>
        <p:txBody>
          <a:bodyPr wrap="square" rtlCol="0">
            <a:spAutoFit/>
          </a:bodyPr>
          <a:lstStyle/>
          <a:p>
            <a:r>
              <a:rPr lang="en-US" sz="800" dirty="0">
                <a:solidFill>
                  <a:srgbClr val="FF0000"/>
                </a:solidFill>
              </a:rPr>
              <a:t>January</a:t>
            </a:r>
          </a:p>
        </p:txBody>
      </p:sp>
      <p:cxnSp>
        <p:nvCxnSpPr>
          <p:cNvPr id="12" name="Straight Arrow Connector 11"/>
          <p:cNvCxnSpPr>
            <a:stCxn id="9" idx="1"/>
          </p:cNvCxnSpPr>
          <p:nvPr/>
        </p:nvCxnSpPr>
        <p:spPr>
          <a:xfrm flipH="1" flipV="1">
            <a:off x="4701237" y="3964382"/>
            <a:ext cx="283096" cy="3629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4695086" y="5438807"/>
            <a:ext cx="283095" cy="1436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984333" y="4673062"/>
            <a:ext cx="576064" cy="215444"/>
          </a:xfrm>
          <a:prstGeom prst="rect">
            <a:avLst/>
          </a:prstGeom>
          <a:solidFill>
            <a:schemeClr val="bg1"/>
          </a:solidFill>
        </p:spPr>
        <p:txBody>
          <a:bodyPr wrap="square" rtlCol="0">
            <a:spAutoFit/>
          </a:bodyPr>
          <a:lstStyle/>
          <a:p>
            <a:r>
              <a:rPr lang="en-US" sz="800" dirty="0">
                <a:solidFill>
                  <a:srgbClr val="FF0000"/>
                </a:solidFill>
              </a:rPr>
              <a:t>June</a:t>
            </a:r>
          </a:p>
        </p:txBody>
      </p:sp>
      <p:cxnSp>
        <p:nvCxnSpPr>
          <p:cNvPr id="19" name="Straight Arrow Connector 18"/>
          <p:cNvCxnSpPr>
            <a:stCxn id="18" idx="1"/>
          </p:cNvCxnSpPr>
          <p:nvPr/>
        </p:nvCxnSpPr>
        <p:spPr>
          <a:xfrm flipH="1">
            <a:off x="4695085" y="4780786"/>
            <a:ext cx="289248" cy="939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1941894"/>
      </p:ext>
    </p:extLst>
  </p:cSld>
  <p:clrMapOvr>
    <a:masterClrMapping/>
  </p:clrMapOvr>
  <mc:AlternateContent xmlns:mc="http://schemas.openxmlformats.org/markup-compatibility/2006" xmlns:p14="http://schemas.microsoft.com/office/powerpoint/2010/main">
    <mc:Choice Requires="p14">
      <p:transition spd="slow" p14:dur="2000" advTm="31000"/>
    </mc:Choice>
    <mc:Fallback xmlns="">
      <p:transition spd="slow" advTm="31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251049" y="2636912"/>
            <a:ext cx="6624736" cy="1584176"/>
          </a:xfrm>
        </p:spPr>
        <p:txBody>
          <a:bodyPr>
            <a:normAutofit/>
          </a:bodyPr>
          <a:lstStyle/>
          <a:p>
            <a:r>
              <a:rPr lang="en-US" sz="2000" dirty="0"/>
              <a:t>Financial Line Express Set-up:</a:t>
            </a:r>
          </a:p>
          <a:p>
            <a:pPr lvl="1"/>
            <a:r>
              <a:rPr lang="en-US" sz="2000" dirty="0"/>
              <a:t>Accounting – General Ledger – System – Financial Line Express Set-up</a:t>
            </a:r>
          </a:p>
        </p:txBody>
      </p:sp>
      <p:sp>
        <p:nvSpPr>
          <p:cNvPr id="8" name="Title 1"/>
          <p:cNvSpPr txBox="1">
            <a:spLocks/>
          </p:cNvSpPr>
          <p:nvPr/>
        </p:nvSpPr>
        <p:spPr>
          <a:xfrm>
            <a:off x="2567155" y="60310"/>
            <a:ext cx="8548257" cy="1123950"/>
          </a:xfrm>
          <a:prstGeom prst="rect">
            <a:avLst/>
          </a:prstGeom>
          <a:solidFill>
            <a:schemeClr val="tx2"/>
          </a:solidFill>
        </p:spPr>
        <p:txBody>
          <a:bodyPr vert="horz" anchor="b">
            <a:noAutofit/>
          </a:bodyPr>
          <a:lstStyle>
            <a:lvl1pPr algn="l" rtl="0" eaLnBrk="1" latinLnBrk="0" hangingPunct="1">
              <a:spcBef>
                <a:spcPct val="0"/>
              </a:spcBef>
              <a:buNone/>
              <a:defRPr kumimoji="0" sz="4200" kern="1200">
                <a:solidFill>
                  <a:schemeClr val="tx2"/>
                </a:solidFill>
                <a:latin typeface="+mj-lt"/>
                <a:ea typeface="+mj-ea"/>
                <a:cs typeface="+mj-cs"/>
              </a:defRPr>
            </a:lvl1pPr>
            <a:extLst/>
          </a:lstStyle>
          <a:p>
            <a:r>
              <a:rPr lang="en-US" sz="3600" dirty="0">
                <a:solidFill>
                  <a:schemeClr val="bg1"/>
                </a:solidFill>
              </a:rPr>
              <a:t>Step #3: Configure Financial Statement in Financial Line Express Set-up</a:t>
            </a:r>
          </a:p>
        </p:txBody>
      </p:sp>
      <p:pic>
        <p:nvPicPr>
          <p:cNvPr id="2" name="Picture 1"/>
          <p:cNvPicPr>
            <a:picLocks noChangeAspect="1"/>
          </p:cNvPicPr>
          <p:nvPr/>
        </p:nvPicPr>
        <p:blipFill>
          <a:blip r:embed="rId2"/>
          <a:stretch>
            <a:fillRect/>
          </a:stretch>
        </p:blipFill>
        <p:spPr>
          <a:xfrm>
            <a:off x="1744910" y="1250342"/>
            <a:ext cx="2262858" cy="4572698"/>
          </a:xfrm>
          <a:prstGeom prst="rect">
            <a:avLst/>
          </a:prstGeom>
        </p:spPr>
      </p:pic>
    </p:spTree>
    <p:extLst>
      <p:ext uri="{BB962C8B-B14F-4D97-AF65-F5344CB8AC3E}">
        <p14:creationId xmlns:p14="http://schemas.microsoft.com/office/powerpoint/2010/main" val="1124091862"/>
      </p:ext>
    </p:extLst>
  </p:cSld>
  <p:clrMapOvr>
    <a:masterClrMapping/>
  </p:clrMapOvr>
  <mc:AlternateContent xmlns:mc="http://schemas.openxmlformats.org/markup-compatibility/2006" xmlns:p14="http://schemas.microsoft.com/office/powerpoint/2010/main">
    <mc:Choice Requires="p14">
      <p:transition spd="slow" p14:dur="2000" advTm="31000"/>
    </mc:Choice>
    <mc:Fallback xmlns="">
      <p:transition spd="slow" advTm="31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7824192" y="2492896"/>
            <a:ext cx="2843808" cy="3024336"/>
          </a:xfrm>
        </p:spPr>
        <p:txBody>
          <a:bodyPr>
            <a:normAutofit/>
          </a:bodyPr>
          <a:lstStyle/>
          <a:p>
            <a:r>
              <a:rPr lang="en-US" dirty="0"/>
              <a:t>Financial Line Express Set-up:</a:t>
            </a:r>
          </a:p>
          <a:p>
            <a:pPr lvl="1"/>
            <a:r>
              <a:rPr lang="en-US" sz="1800" dirty="0"/>
              <a:t>Enter Financial Report ID created in prior step</a:t>
            </a:r>
          </a:p>
          <a:p>
            <a:pPr marL="365760" lvl="1" indent="0">
              <a:buNone/>
            </a:pPr>
            <a:endParaRPr lang="en-US" sz="1800" dirty="0"/>
          </a:p>
          <a:p>
            <a:pPr lvl="1"/>
            <a:endParaRPr lang="en-US" sz="1800" dirty="0"/>
          </a:p>
        </p:txBody>
      </p:sp>
      <p:sp>
        <p:nvSpPr>
          <p:cNvPr id="8" name="Title 1"/>
          <p:cNvSpPr txBox="1">
            <a:spLocks/>
          </p:cNvSpPr>
          <p:nvPr/>
        </p:nvSpPr>
        <p:spPr>
          <a:xfrm>
            <a:off x="2561234" y="106790"/>
            <a:ext cx="8327676" cy="1123950"/>
          </a:xfrm>
          <a:prstGeom prst="rect">
            <a:avLst/>
          </a:prstGeom>
          <a:solidFill>
            <a:schemeClr val="tx2"/>
          </a:solidFill>
        </p:spPr>
        <p:txBody>
          <a:bodyPr vert="horz" anchor="b">
            <a:noAutofit/>
          </a:bodyPr>
          <a:lstStyle>
            <a:lvl1pPr algn="l" rtl="0" eaLnBrk="1" latinLnBrk="0" hangingPunct="1">
              <a:spcBef>
                <a:spcPct val="0"/>
              </a:spcBef>
              <a:buNone/>
              <a:defRPr kumimoji="0" sz="4200" kern="1200">
                <a:solidFill>
                  <a:schemeClr val="tx2"/>
                </a:solidFill>
                <a:latin typeface="+mj-lt"/>
                <a:ea typeface="+mj-ea"/>
                <a:cs typeface="+mj-cs"/>
              </a:defRPr>
            </a:lvl1pPr>
            <a:extLst/>
          </a:lstStyle>
          <a:p>
            <a:r>
              <a:rPr lang="en-US" sz="3600" dirty="0">
                <a:solidFill>
                  <a:schemeClr val="bg1"/>
                </a:solidFill>
              </a:rPr>
              <a:t>Step #3: Configure Financial Statement in Financial Line Express Set-up</a:t>
            </a:r>
          </a:p>
        </p:txBody>
      </p:sp>
      <p:pic>
        <p:nvPicPr>
          <p:cNvPr id="5" name="Picture 4">
            <a:extLst>
              <a:ext uri="{FF2B5EF4-FFF2-40B4-BE49-F238E27FC236}">
                <a16:creationId xmlns:a16="http://schemas.microsoft.com/office/drawing/2014/main" id="{785C5740-BADB-4984-BA6C-1F8E0867D23E}"/>
              </a:ext>
            </a:extLst>
          </p:cNvPr>
          <p:cNvPicPr>
            <a:picLocks noChangeAspect="1"/>
          </p:cNvPicPr>
          <p:nvPr/>
        </p:nvPicPr>
        <p:blipFill>
          <a:blip r:embed="rId2"/>
          <a:stretch>
            <a:fillRect/>
          </a:stretch>
        </p:blipFill>
        <p:spPr>
          <a:xfrm>
            <a:off x="167518" y="1876022"/>
            <a:ext cx="7656674" cy="3744602"/>
          </a:xfrm>
          <a:prstGeom prst="rect">
            <a:avLst/>
          </a:prstGeom>
        </p:spPr>
      </p:pic>
    </p:spTree>
    <p:extLst>
      <p:ext uri="{BB962C8B-B14F-4D97-AF65-F5344CB8AC3E}">
        <p14:creationId xmlns:p14="http://schemas.microsoft.com/office/powerpoint/2010/main" val="2662151610"/>
      </p:ext>
    </p:extLst>
  </p:cSld>
  <p:clrMapOvr>
    <a:masterClrMapping/>
  </p:clrMapOvr>
  <mc:AlternateContent xmlns:mc="http://schemas.openxmlformats.org/markup-compatibility/2006" xmlns:p14="http://schemas.microsoft.com/office/powerpoint/2010/main">
    <mc:Choice Requires="p14">
      <p:transition spd="slow" p14:dur="2000" advTm="31000"/>
    </mc:Choice>
    <mc:Fallback xmlns="">
      <p:transition spd="slow" advTm="31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6447422" y="1532988"/>
            <a:ext cx="5481723" cy="4465140"/>
          </a:xfrm>
        </p:spPr>
        <p:txBody>
          <a:bodyPr>
            <a:normAutofit fontScale="92500" lnSpcReduction="10000"/>
          </a:bodyPr>
          <a:lstStyle/>
          <a:p>
            <a:r>
              <a:rPr lang="en-US" dirty="0"/>
              <a:t>Financial Line Express Set-up: Column Maintenance</a:t>
            </a:r>
          </a:p>
          <a:p>
            <a:pPr lvl="1"/>
            <a:r>
              <a:rPr lang="en-US" sz="1800" dirty="0"/>
              <a:t>In the last step, we established that:</a:t>
            </a:r>
          </a:p>
          <a:p>
            <a:pPr lvl="2"/>
            <a:r>
              <a:rPr lang="en-US" sz="1500" dirty="0"/>
              <a:t>January: Time Period=12, Base Year Offset=0, Base Period Offset=-11</a:t>
            </a:r>
          </a:p>
          <a:p>
            <a:pPr lvl="2"/>
            <a:r>
              <a:rPr lang="en-US" sz="1500" dirty="0"/>
              <a:t>December: Time Period=1, Base Year Offset=0, Base Period Offset=0</a:t>
            </a:r>
          </a:p>
          <a:p>
            <a:pPr lvl="1"/>
            <a:r>
              <a:rPr lang="en-US" sz="1800" dirty="0"/>
              <a:t>In this step, we link the Time Periods to the Columns we created in the Excel template.  </a:t>
            </a:r>
          </a:p>
          <a:p>
            <a:pPr lvl="2"/>
            <a:r>
              <a:rPr lang="en-US" sz="1500" dirty="0"/>
              <a:t>Spreadsheet Column: January is in Column C, February Column D…December Column N</a:t>
            </a:r>
          </a:p>
          <a:p>
            <a:pPr lvl="2"/>
            <a:r>
              <a:rPr lang="en-US" sz="1500" dirty="0"/>
              <a:t>Amount Type: Period Balance</a:t>
            </a:r>
          </a:p>
          <a:p>
            <a:pPr lvl="3"/>
            <a:r>
              <a:rPr lang="en-US" dirty="0"/>
              <a:t>If we were creating the balance sheet we would use Cumulative Balance</a:t>
            </a:r>
          </a:p>
          <a:p>
            <a:pPr lvl="2"/>
            <a:r>
              <a:rPr lang="en-US" sz="1500" dirty="0"/>
              <a:t>Time Period: enter the corresponding periods created in the last step</a:t>
            </a:r>
          </a:p>
          <a:p>
            <a:pPr marL="365760" lvl="1" indent="0">
              <a:buNone/>
            </a:pPr>
            <a:endParaRPr lang="en-US" sz="1800" dirty="0"/>
          </a:p>
          <a:p>
            <a:pPr lvl="1"/>
            <a:endParaRPr lang="en-US" sz="1800" dirty="0"/>
          </a:p>
        </p:txBody>
      </p:sp>
      <p:sp>
        <p:nvSpPr>
          <p:cNvPr id="8" name="Title 1"/>
          <p:cNvSpPr txBox="1">
            <a:spLocks/>
          </p:cNvSpPr>
          <p:nvPr/>
        </p:nvSpPr>
        <p:spPr>
          <a:xfrm>
            <a:off x="2553512" y="111133"/>
            <a:ext cx="8553512" cy="1123950"/>
          </a:xfrm>
          <a:prstGeom prst="rect">
            <a:avLst/>
          </a:prstGeom>
          <a:solidFill>
            <a:schemeClr val="tx2"/>
          </a:solidFill>
        </p:spPr>
        <p:txBody>
          <a:bodyPr vert="horz" anchor="b">
            <a:noAutofit/>
          </a:bodyPr>
          <a:lstStyle>
            <a:lvl1pPr algn="l" rtl="0" eaLnBrk="1" latinLnBrk="0" hangingPunct="1">
              <a:spcBef>
                <a:spcPct val="0"/>
              </a:spcBef>
              <a:buNone/>
              <a:defRPr kumimoji="0" sz="4200" kern="1200">
                <a:solidFill>
                  <a:schemeClr val="tx2"/>
                </a:solidFill>
                <a:latin typeface="+mj-lt"/>
                <a:ea typeface="+mj-ea"/>
                <a:cs typeface="+mj-cs"/>
              </a:defRPr>
            </a:lvl1pPr>
            <a:extLst/>
          </a:lstStyle>
          <a:p>
            <a:r>
              <a:rPr lang="en-US" sz="3600" dirty="0">
                <a:solidFill>
                  <a:schemeClr val="bg1"/>
                </a:solidFill>
              </a:rPr>
              <a:t>Step #3: Configure Financial Statement in Financial Line Express Set-up</a:t>
            </a:r>
          </a:p>
        </p:txBody>
      </p:sp>
      <p:pic>
        <p:nvPicPr>
          <p:cNvPr id="2" name="Picture 1"/>
          <p:cNvPicPr>
            <a:picLocks noChangeAspect="1"/>
          </p:cNvPicPr>
          <p:nvPr/>
        </p:nvPicPr>
        <p:blipFill>
          <a:blip r:embed="rId2"/>
          <a:stretch>
            <a:fillRect/>
          </a:stretch>
        </p:blipFill>
        <p:spPr>
          <a:xfrm>
            <a:off x="419996" y="1532988"/>
            <a:ext cx="5915946" cy="3053146"/>
          </a:xfrm>
          <a:prstGeom prst="rect">
            <a:avLst/>
          </a:prstGeom>
        </p:spPr>
      </p:pic>
      <p:pic>
        <p:nvPicPr>
          <p:cNvPr id="6" name="Picture 5"/>
          <p:cNvPicPr>
            <a:picLocks noChangeAspect="1"/>
          </p:cNvPicPr>
          <p:nvPr/>
        </p:nvPicPr>
        <p:blipFill>
          <a:blip r:embed="rId3"/>
          <a:stretch>
            <a:fillRect/>
          </a:stretch>
        </p:blipFill>
        <p:spPr>
          <a:xfrm>
            <a:off x="419996" y="4802816"/>
            <a:ext cx="6626756" cy="541205"/>
          </a:xfrm>
          <a:prstGeom prst="rect">
            <a:avLst/>
          </a:prstGeom>
        </p:spPr>
      </p:pic>
      <p:sp>
        <p:nvSpPr>
          <p:cNvPr id="7" name="TextBox 6"/>
          <p:cNvSpPr txBox="1"/>
          <p:nvPr/>
        </p:nvSpPr>
        <p:spPr>
          <a:xfrm>
            <a:off x="2796260" y="3074627"/>
            <a:ext cx="864096" cy="307777"/>
          </a:xfrm>
          <a:prstGeom prst="rect">
            <a:avLst/>
          </a:prstGeom>
          <a:noFill/>
        </p:spPr>
        <p:txBody>
          <a:bodyPr wrap="square" rtlCol="0">
            <a:spAutoFit/>
          </a:bodyPr>
          <a:lstStyle/>
          <a:p>
            <a:r>
              <a:rPr lang="en-US" sz="1400" dirty="0">
                <a:solidFill>
                  <a:srgbClr val="FF0000"/>
                </a:solidFill>
              </a:rPr>
              <a:t>January</a:t>
            </a:r>
          </a:p>
        </p:txBody>
      </p:sp>
      <p:cxnSp>
        <p:nvCxnSpPr>
          <p:cNvPr id="10" name="Straight Arrow Connector 9"/>
          <p:cNvCxnSpPr>
            <a:stCxn id="7" idx="1"/>
          </p:cNvCxnSpPr>
          <p:nvPr/>
        </p:nvCxnSpPr>
        <p:spPr>
          <a:xfrm flipH="1">
            <a:off x="2076180" y="3228516"/>
            <a:ext cx="720080" cy="164631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a:stCxn id="7" idx="1"/>
          </p:cNvCxnSpPr>
          <p:nvPr/>
        </p:nvCxnSpPr>
        <p:spPr>
          <a:xfrm flipH="1" flipV="1">
            <a:off x="1149292" y="2516697"/>
            <a:ext cx="1646968" cy="71181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9927429"/>
      </p:ext>
    </p:extLst>
  </p:cSld>
  <p:clrMapOvr>
    <a:masterClrMapping/>
  </p:clrMapOvr>
  <mc:AlternateContent xmlns:mc="http://schemas.openxmlformats.org/markup-compatibility/2006" xmlns:p14="http://schemas.microsoft.com/office/powerpoint/2010/main">
    <mc:Choice Requires="p14">
      <p:transition spd="slow" p14:dur="2000" advTm="31000"/>
    </mc:Choice>
    <mc:Fallback xmlns="">
      <p:transition spd="slow" advTm="31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5313866" y="1476462"/>
            <a:ext cx="6640446" cy="4486852"/>
          </a:xfrm>
        </p:spPr>
        <p:txBody>
          <a:bodyPr>
            <a:normAutofit/>
          </a:bodyPr>
          <a:lstStyle/>
          <a:p>
            <a:r>
              <a:rPr lang="en-US" dirty="0"/>
              <a:t>Financial Line Express Set-up: Row Maintenance</a:t>
            </a:r>
          </a:p>
          <a:p>
            <a:pPr lvl="1"/>
            <a:r>
              <a:rPr lang="en-US" sz="1800" dirty="0"/>
              <a:t>In this step, we tell P21 what rows to populate data in. </a:t>
            </a:r>
          </a:p>
          <a:p>
            <a:pPr lvl="1"/>
            <a:r>
              <a:rPr lang="en-US" sz="1800" dirty="0"/>
              <a:t>The row number in P21 must match the row number in the Excel template</a:t>
            </a:r>
          </a:p>
          <a:p>
            <a:pPr lvl="1"/>
            <a:r>
              <a:rPr lang="en-US" sz="1800" dirty="0"/>
              <a:t>Only enter the rows where data will be populated</a:t>
            </a:r>
          </a:p>
          <a:p>
            <a:pPr lvl="2"/>
            <a:r>
              <a:rPr lang="en-US" sz="1500" dirty="0"/>
              <a:t>i.e. Do not input a row for Total Revenue, Total COGS, Gross Profit, etc.</a:t>
            </a:r>
          </a:p>
          <a:p>
            <a:pPr lvl="1"/>
            <a:r>
              <a:rPr lang="en-US" sz="1800" dirty="0"/>
              <a:t>Check the “Reverse” Sign box for any data you want to be multiplied by -1</a:t>
            </a:r>
          </a:p>
          <a:p>
            <a:pPr lvl="2"/>
            <a:r>
              <a:rPr lang="en-US" sz="1500" dirty="0"/>
              <a:t>In this example we are reversing the sign on revenue so it shows as a positive number.</a:t>
            </a:r>
          </a:p>
          <a:p>
            <a:pPr lvl="1"/>
            <a:endParaRPr lang="en-US" sz="1800" dirty="0"/>
          </a:p>
        </p:txBody>
      </p:sp>
      <p:sp>
        <p:nvSpPr>
          <p:cNvPr id="8" name="Title 1"/>
          <p:cNvSpPr txBox="1">
            <a:spLocks/>
          </p:cNvSpPr>
          <p:nvPr/>
        </p:nvSpPr>
        <p:spPr>
          <a:xfrm>
            <a:off x="2558642" y="116159"/>
            <a:ext cx="8531604" cy="1123950"/>
          </a:xfrm>
          <a:prstGeom prst="rect">
            <a:avLst/>
          </a:prstGeom>
          <a:solidFill>
            <a:schemeClr val="tx2"/>
          </a:solidFill>
        </p:spPr>
        <p:txBody>
          <a:bodyPr vert="horz" anchor="b">
            <a:noAutofit/>
          </a:bodyPr>
          <a:lstStyle>
            <a:lvl1pPr algn="l" rtl="0" eaLnBrk="1" latinLnBrk="0" hangingPunct="1">
              <a:spcBef>
                <a:spcPct val="0"/>
              </a:spcBef>
              <a:buNone/>
              <a:defRPr kumimoji="0" sz="4200" kern="1200">
                <a:solidFill>
                  <a:schemeClr val="tx2"/>
                </a:solidFill>
                <a:latin typeface="+mj-lt"/>
                <a:ea typeface="+mj-ea"/>
                <a:cs typeface="+mj-cs"/>
              </a:defRPr>
            </a:lvl1pPr>
            <a:extLst/>
          </a:lstStyle>
          <a:p>
            <a:r>
              <a:rPr lang="en-US" sz="3600" dirty="0">
                <a:solidFill>
                  <a:schemeClr val="bg1"/>
                </a:solidFill>
              </a:rPr>
              <a:t>Step #3: Configure Financial Statement in Financial Line Express Set-up</a:t>
            </a:r>
          </a:p>
        </p:txBody>
      </p:sp>
      <p:pic>
        <p:nvPicPr>
          <p:cNvPr id="12" name="Picture 11"/>
          <p:cNvPicPr>
            <a:picLocks noChangeAspect="1"/>
          </p:cNvPicPr>
          <p:nvPr/>
        </p:nvPicPr>
        <p:blipFill>
          <a:blip r:embed="rId2"/>
          <a:stretch>
            <a:fillRect/>
          </a:stretch>
        </p:blipFill>
        <p:spPr>
          <a:xfrm>
            <a:off x="3226190" y="1319343"/>
            <a:ext cx="1807204" cy="4922249"/>
          </a:xfrm>
          <a:prstGeom prst="rect">
            <a:avLst/>
          </a:prstGeom>
        </p:spPr>
      </p:pic>
      <p:pic>
        <p:nvPicPr>
          <p:cNvPr id="13" name="Picture 12"/>
          <p:cNvPicPr>
            <a:picLocks noChangeAspect="1"/>
          </p:cNvPicPr>
          <p:nvPr/>
        </p:nvPicPr>
        <p:blipFill>
          <a:blip r:embed="rId3"/>
          <a:stretch>
            <a:fillRect/>
          </a:stretch>
        </p:blipFill>
        <p:spPr>
          <a:xfrm>
            <a:off x="578930" y="1319344"/>
            <a:ext cx="2566942" cy="4940485"/>
          </a:xfrm>
          <a:prstGeom prst="rect">
            <a:avLst/>
          </a:prstGeom>
        </p:spPr>
      </p:pic>
    </p:spTree>
    <p:extLst>
      <p:ext uri="{BB962C8B-B14F-4D97-AF65-F5344CB8AC3E}">
        <p14:creationId xmlns:p14="http://schemas.microsoft.com/office/powerpoint/2010/main" val="3841090572"/>
      </p:ext>
    </p:extLst>
  </p:cSld>
  <p:clrMapOvr>
    <a:masterClrMapping/>
  </p:clrMapOvr>
  <mc:AlternateContent xmlns:mc="http://schemas.openxmlformats.org/markup-compatibility/2006" xmlns:p14="http://schemas.microsoft.com/office/powerpoint/2010/main">
    <mc:Choice Requires="p14">
      <p:transition spd="slow" p14:dur="2000" advTm="31000"/>
    </mc:Choice>
    <mc:Fallback xmlns="">
      <p:transition spd="slow" advTm="31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454682" y="1425643"/>
            <a:ext cx="5468428" cy="4815766"/>
          </a:xfrm>
          <a:prstGeom prst="rect">
            <a:avLst/>
          </a:prstGeom>
        </p:spPr>
      </p:pic>
      <p:sp>
        <p:nvSpPr>
          <p:cNvPr id="4" name="Content Placeholder 3"/>
          <p:cNvSpPr>
            <a:spLocks noGrp="1"/>
          </p:cNvSpPr>
          <p:nvPr>
            <p:ph sz="half" idx="1"/>
          </p:nvPr>
        </p:nvSpPr>
        <p:spPr>
          <a:xfrm>
            <a:off x="6069922" y="1432570"/>
            <a:ext cx="5985058" cy="4815766"/>
          </a:xfrm>
        </p:spPr>
        <p:txBody>
          <a:bodyPr>
            <a:normAutofit/>
          </a:bodyPr>
          <a:lstStyle/>
          <a:p>
            <a:r>
              <a:rPr lang="en-US" sz="1600" dirty="0"/>
              <a:t>Financial Line Express Set-up: Account Maintenance</a:t>
            </a:r>
          </a:p>
          <a:p>
            <a:pPr lvl="1"/>
            <a:r>
              <a:rPr lang="en-US" dirty="0"/>
              <a:t>In this step, we assign P21 accounts to the rows we established in the Excel template</a:t>
            </a:r>
          </a:p>
          <a:p>
            <a:pPr lvl="1"/>
            <a:r>
              <a:rPr lang="en-US" dirty="0"/>
              <a:t>Double click in the box underneath the Row Description</a:t>
            </a:r>
          </a:p>
          <a:p>
            <a:pPr lvl="1"/>
            <a:r>
              <a:rPr lang="en-US" dirty="0"/>
              <a:t>Check the accounts to assign to the Row Description</a:t>
            </a:r>
          </a:p>
          <a:p>
            <a:pPr lvl="1"/>
            <a:r>
              <a:rPr lang="en-US" dirty="0"/>
              <a:t>Repeat for each category</a:t>
            </a:r>
          </a:p>
          <a:p>
            <a:pPr lvl="1"/>
            <a:r>
              <a:rPr lang="en-US" dirty="0"/>
              <a:t>Any accounts not assigned to a Row Description should be assigned to the “Unused Accounts” Row</a:t>
            </a:r>
          </a:p>
          <a:p>
            <a:pPr lvl="1"/>
            <a:r>
              <a:rPr lang="en-US" dirty="0"/>
              <a:t>Once all accounts are assigned, the “Select Accounts” box will be blank</a:t>
            </a:r>
          </a:p>
        </p:txBody>
      </p:sp>
      <p:sp>
        <p:nvSpPr>
          <p:cNvPr id="8" name="Title 1"/>
          <p:cNvSpPr txBox="1">
            <a:spLocks/>
          </p:cNvSpPr>
          <p:nvPr/>
        </p:nvSpPr>
        <p:spPr>
          <a:xfrm>
            <a:off x="2510001" y="101996"/>
            <a:ext cx="8538299" cy="1123950"/>
          </a:xfrm>
          <a:prstGeom prst="rect">
            <a:avLst/>
          </a:prstGeom>
          <a:solidFill>
            <a:schemeClr val="tx2"/>
          </a:solidFill>
        </p:spPr>
        <p:txBody>
          <a:bodyPr vert="horz" anchor="b">
            <a:noAutofit/>
          </a:bodyPr>
          <a:lstStyle>
            <a:lvl1pPr algn="l" rtl="0" eaLnBrk="1" latinLnBrk="0" hangingPunct="1">
              <a:spcBef>
                <a:spcPct val="0"/>
              </a:spcBef>
              <a:buNone/>
              <a:defRPr kumimoji="0" sz="4200" kern="1200">
                <a:solidFill>
                  <a:schemeClr val="tx2"/>
                </a:solidFill>
                <a:latin typeface="+mj-lt"/>
                <a:ea typeface="+mj-ea"/>
                <a:cs typeface="+mj-cs"/>
              </a:defRPr>
            </a:lvl1pPr>
            <a:extLst/>
          </a:lstStyle>
          <a:p>
            <a:r>
              <a:rPr lang="en-US" sz="3600" dirty="0">
                <a:solidFill>
                  <a:schemeClr val="bg1"/>
                </a:solidFill>
              </a:rPr>
              <a:t>Step #3: Configure Financial Statement in Financial Line Express Set-up</a:t>
            </a:r>
          </a:p>
        </p:txBody>
      </p:sp>
      <p:sp>
        <p:nvSpPr>
          <p:cNvPr id="3" name="TextBox 2"/>
          <p:cNvSpPr txBox="1"/>
          <p:nvPr/>
        </p:nvSpPr>
        <p:spPr>
          <a:xfrm>
            <a:off x="1560635" y="1814619"/>
            <a:ext cx="1296144" cy="307777"/>
          </a:xfrm>
          <a:prstGeom prst="rect">
            <a:avLst/>
          </a:prstGeom>
          <a:solidFill>
            <a:schemeClr val="bg1"/>
          </a:solidFill>
        </p:spPr>
        <p:txBody>
          <a:bodyPr wrap="square" rtlCol="0">
            <a:spAutoFit/>
          </a:bodyPr>
          <a:lstStyle/>
          <a:p>
            <a:r>
              <a:rPr lang="en-US" sz="1400" b="1" dirty="0">
                <a:solidFill>
                  <a:srgbClr val="FF0000"/>
                </a:solidFill>
              </a:rPr>
              <a:t>Double Click</a:t>
            </a:r>
          </a:p>
        </p:txBody>
      </p:sp>
      <p:cxnSp>
        <p:nvCxnSpPr>
          <p:cNvPr id="7" name="Straight Arrow Connector 6"/>
          <p:cNvCxnSpPr>
            <a:cxnSpLocks/>
          </p:cNvCxnSpPr>
          <p:nvPr/>
        </p:nvCxnSpPr>
        <p:spPr>
          <a:xfrm flipH="1">
            <a:off x="1200595" y="1891564"/>
            <a:ext cx="360040" cy="1538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376192" y="2301975"/>
            <a:ext cx="1575792" cy="307777"/>
          </a:xfrm>
          <a:prstGeom prst="rect">
            <a:avLst/>
          </a:prstGeom>
          <a:solidFill>
            <a:schemeClr val="bg1"/>
          </a:solidFill>
        </p:spPr>
        <p:txBody>
          <a:bodyPr wrap="square" rtlCol="0">
            <a:spAutoFit/>
          </a:bodyPr>
          <a:lstStyle/>
          <a:p>
            <a:r>
              <a:rPr lang="en-US" sz="1400" b="1" dirty="0">
                <a:solidFill>
                  <a:srgbClr val="FF0000"/>
                </a:solidFill>
              </a:rPr>
              <a:t>Select Accounts</a:t>
            </a:r>
          </a:p>
        </p:txBody>
      </p:sp>
      <p:cxnSp>
        <p:nvCxnSpPr>
          <p:cNvPr id="16" name="Straight Arrow Connector 15"/>
          <p:cNvCxnSpPr>
            <a:cxnSpLocks/>
          </p:cNvCxnSpPr>
          <p:nvPr/>
        </p:nvCxnSpPr>
        <p:spPr>
          <a:xfrm flipH="1">
            <a:off x="4915949" y="2612270"/>
            <a:ext cx="330357" cy="34065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3493935"/>
      </p:ext>
    </p:extLst>
  </p:cSld>
  <p:clrMapOvr>
    <a:masterClrMapping/>
  </p:clrMapOvr>
  <mc:AlternateContent xmlns:mc="http://schemas.openxmlformats.org/markup-compatibility/2006" xmlns:p14="http://schemas.microsoft.com/office/powerpoint/2010/main">
    <mc:Choice Requires="p14">
      <p:transition spd="slow" p14:dur="2000" advTm="31000"/>
    </mc:Choice>
    <mc:Fallback xmlns="">
      <p:transition spd="slow" advTm="31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ctrTitle"/>
          </p:nvPr>
        </p:nvSpPr>
        <p:spPr>
          <a:xfrm>
            <a:off x="1796628" y="1178170"/>
            <a:ext cx="8376072" cy="685799"/>
          </a:xfrm>
        </p:spPr>
        <p:txBody>
          <a:bodyPr anchor="ctr">
            <a:normAutofit fontScale="90000"/>
          </a:bodyPr>
          <a:lstStyle/>
          <a:p>
            <a:r>
              <a:rPr lang="en-US" dirty="0">
                <a:solidFill>
                  <a:schemeClr val="bg1">
                    <a:lumMod val="75000"/>
                    <a:lumOff val="25000"/>
                  </a:schemeClr>
                </a:solidFill>
              </a:rPr>
              <a:t>Session title</a:t>
            </a:r>
          </a:p>
        </p:txBody>
      </p:sp>
      <p:sp>
        <p:nvSpPr>
          <p:cNvPr id="5" name="Rectangle 4"/>
          <p:cNvSpPr>
            <a:spLocks noGrp="1"/>
          </p:cNvSpPr>
          <p:nvPr>
            <p:ph type="subTitle" idx="1"/>
          </p:nvPr>
        </p:nvSpPr>
        <p:spPr>
          <a:xfrm>
            <a:off x="3149600" y="6058829"/>
            <a:ext cx="9042400" cy="685800"/>
          </a:xfrm>
        </p:spPr>
        <p:txBody>
          <a:bodyPr>
            <a:normAutofit/>
          </a:bodyPr>
          <a:lstStyle/>
          <a:p>
            <a:pPr algn="ctr"/>
            <a:r>
              <a:rPr lang="en-US" dirty="0">
                <a:solidFill>
                  <a:schemeClr val="tx1"/>
                </a:solidFill>
              </a:rPr>
              <a:t>CONNECT 2018 – August 19-21</a:t>
            </a:r>
          </a:p>
        </p:txBody>
      </p:sp>
      <p:sp>
        <p:nvSpPr>
          <p:cNvPr id="2" name="TextBox 1"/>
          <p:cNvSpPr txBox="1"/>
          <p:nvPr/>
        </p:nvSpPr>
        <p:spPr>
          <a:xfrm>
            <a:off x="3149600" y="2807237"/>
            <a:ext cx="5008126" cy="2308324"/>
          </a:xfrm>
          <a:prstGeom prst="rect">
            <a:avLst/>
          </a:prstGeom>
          <a:noFill/>
        </p:spPr>
        <p:txBody>
          <a:bodyPr wrap="square" rtlCol="0">
            <a:spAutoFit/>
          </a:bodyPr>
          <a:lstStyle/>
          <a:p>
            <a:r>
              <a:rPr lang="en-CA" sz="2400" dirty="0">
                <a:solidFill>
                  <a:schemeClr val="bg1"/>
                </a:solidFill>
              </a:rPr>
              <a:t>Stacy Cline</a:t>
            </a:r>
          </a:p>
          <a:p>
            <a:r>
              <a:rPr lang="en-CA" sz="2400" dirty="0">
                <a:solidFill>
                  <a:schemeClr val="bg1"/>
                </a:solidFill>
              </a:rPr>
              <a:t>Cline Financial Services, LLC</a:t>
            </a:r>
          </a:p>
          <a:p>
            <a:r>
              <a:rPr lang="en-CA" sz="2400" dirty="0">
                <a:solidFill>
                  <a:schemeClr val="bg1"/>
                </a:solidFill>
              </a:rPr>
              <a:t>970-744-0206</a:t>
            </a:r>
          </a:p>
          <a:p>
            <a:r>
              <a:rPr lang="en-CA" sz="2400" dirty="0">
                <a:solidFill>
                  <a:schemeClr val="accent5">
                    <a:lumMod val="60000"/>
                    <a:lumOff val="40000"/>
                  </a:schemeClr>
                </a:solidFill>
                <a:hlinkClick r:id="rId3"/>
              </a:rPr>
              <a:t>stacy@clinefinancialservices.com</a:t>
            </a:r>
            <a:endParaRPr lang="en-CA" sz="2400" dirty="0">
              <a:solidFill>
                <a:schemeClr val="accent5">
                  <a:lumMod val="60000"/>
                  <a:lumOff val="40000"/>
                </a:schemeClr>
              </a:solidFill>
            </a:endParaRPr>
          </a:p>
          <a:p>
            <a:r>
              <a:rPr lang="en-CA" sz="2400" dirty="0">
                <a:solidFill>
                  <a:schemeClr val="accent5">
                    <a:lumMod val="60000"/>
                    <a:lumOff val="40000"/>
                  </a:schemeClr>
                </a:solidFill>
                <a:hlinkClick r:id="rId4"/>
              </a:rPr>
              <a:t>www.clinefinancialservices.com</a:t>
            </a:r>
            <a:endParaRPr lang="en-CA" sz="2400" dirty="0">
              <a:solidFill>
                <a:schemeClr val="accent5">
                  <a:lumMod val="60000"/>
                  <a:lumOff val="40000"/>
                </a:schemeClr>
              </a:solidFill>
            </a:endParaRPr>
          </a:p>
          <a:p>
            <a:r>
              <a:rPr lang="en-CA" sz="2400" dirty="0">
                <a:solidFill>
                  <a:schemeClr val="bg1"/>
                </a:solidFill>
              </a:rPr>
              <a:t> </a:t>
            </a:r>
          </a:p>
        </p:txBody>
      </p:sp>
    </p:spTree>
    <p:extLst>
      <p:ext uri="{BB962C8B-B14F-4D97-AF65-F5344CB8AC3E}">
        <p14:creationId xmlns:p14="http://schemas.microsoft.com/office/powerpoint/2010/main" val="33459774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01212A-6E1E-46F4-900B-018BBDCAD910}"/>
              </a:ext>
            </a:extLst>
          </p:cNvPr>
          <p:cNvPicPr>
            <a:picLocks noChangeAspect="1"/>
          </p:cNvPicPr>
          <p:nvPr/>
        </p:nvPicPr>
        <p:blipFill>
          <a:blip r:embed="rId2"/>
          <a:stretch>
            <a:fillRect/>
          </a:stretch>
        </p:blipFill>
        <p:spPr>
          <a:xfrm>
            <a:off x="204330" y="1737327"/>
            <a:ext cx="7407282" cy="3743268"/>
          </a:xfrm>
          <a:prstGeom prst="rect">
            <a:avLst/>
          </a:prstGeom>
        </p:spPr>
      </p:pic>
      <p:sp>
        <p:nvSpPr>
          <p:cNvPr id="6" name="Content Placeholder 3"/>
          <p:cNvSpPr>
            <a:spLocks noGrp="1"/>
          </p:cNvSpPr>
          <p:nvPr>
            <p:ph sz="half" idx="1"/>
          </p:nvPr>
        </p:nvSpPr>
        <p:spPr>
          <a:xfrm>
            <a:off x="7611612" y="1741930"/>
            <a:ext cx="4235486" cy="3744416"/>
          </a:xfrm>
        </p:spPr>
        <p:txBody>
          <a:bodyPr>
            <a:normAutofit/>
          </a:bodyPr>
          <a:lstStyle/>
          <a:p>
            <a:r>
              <a:rPr lang="en-US" dirty="0"/>
              <a:t>Enter OLE Criteria:</a:t>
            </a:r>
          </a:p>
          <a:p>
            <a:pPr lvl="1"/>
            <a:r>
              <a:rPr lang="en-US" sz="1500" dirty="0"/>
              <a:t>Enter Company ID</a:t>
            </a:r>
          </a:p>
          <a:p>
            <a:pPr lvl="1"/>
            <a:r>
              <a:rPr lang="en-US" sz="1500" dirty="0"/>
              <a:t>The Financial Report ID should be populated</a:t>
            </a:r>
          </a:p>
          <a:p>
            <a:pPr lvl="1"/>
            <a:r>
              <a:rPr lang="en-US" sz="1500" dirty="0"/>
              <a:t>Periods:</a:t>
            </a:r>
          </a:p>
          <a:p>
            <a:pPr lvl="2"/>
            <a:r>
              <a:rPr lang="en-US" sz="1200" dirty="0"/>
              <a:t>Beginning Period = 12</a:t>
            </a:r>
          </a:p>
          <a:p>
            <a:pPr lvl="2"/>
            <a:r>
              <a:rPr lang="en-US" sz="1200" dirty="0"/>
              <a:t>Ending Period = 12</a:t>
            </a:r>
          </a:p>
          <a:p>
            <a:pPr lvl="2"/>
            <a:r>
              <a:rPr lang="en-US" sz="1200" dirty="0"/>
              <a:t>Retrieves YTD data</a:t>
            </a:r>
          </a:p>
          <a:p>
            <a:r>
              <a:rPr lang="en-US" dirty="0"/>
              <a:t>Click the “OLE Spreadsheet” Icon</a:t>
            </a:r>
          </a:p>
        </p:txBody>
      </p:sp>
      <p:sp>
        <p:nvSpPr>
          <p:cNvPr id="8" name="Title 1"/>
          <p:cNvSpPr txBox="1">
            <a:spLocks/>
          </p:cNvSpPr>
          <p:nvPr/>
        </p:nvSpPr>
        <p:spPr>
          <a:xfrm>
            <a:off x="2542523" y="135834"/>
            <a:ext cx="8589668" cy="1123950"/>
          </a:xfrm>
          <a:prstGeom prst="rect">
            <a:avLst/>
          </a:prstGeom>
          <a:solidFill>
            <a:schemeClr val="tx2"/>
          </a:solidFill>
        </p:spPr>
        <p:txBody>
          <a:bodyPr vert="horz" anchor="b">
            <a:noAutofit/>
          </a:bodyPr>
          <a:lstStyle>
            <a:lvl1pPr algn="l" rtl="0" eaLnBrk="1" latinLnBrk="0" hangingPunct="1">
              <a:spcBef>
                <a:spcPct val="0"/>
              </a:spcBef>
              <a:buNone/>
              <a:defRPr kumimoji="0" sz="4200" kern="1200">
                <a:solidFill>
                  <a:schemeClr val="tx2"/>
                </a:solidFill>
                <a:latin typeface="+mj-lt"/>
                <a:ea typeface="+mj-ea"/>
                <a:cs typeface="+mj-cs"/>
              </a:defRPr>
            </a:lvl1pPr>
            <a:extLst/>
          </a:lstStyle>
          <a:p>
            <a:r>
              <a:rPr lang="en-US" sz="3600" dirty="0">
                <a:solidFill>
                  <a:schemeClr val="bg1"/>
                </a:solidFill>
              </a:rPr>
              <a:t>Step #3: Configure Financial Statement in Financial Line Express Set-up</a:t>
            </a:r>
          </a:p>
        </p:txBody>
      </p:sp>
      <p:sp>
        <p:nvSpPr>
          <p:cNvPr id="4" name="TextBox 3"/>
          <p:cNvSpPr txBox="1"/>
          <p:nvPr/>
        </p:nvSpPr>
        <p:spPr>
          <a:xfrm>
            <a:off x="3685240" y="2349996"/>
            <a:ext cx="1296144" cy="369332"/>
          </a:xfrm>
          <a:prstGeom prst="rect">
            <a:avLst/>
          </a:prstGeom>
          <a:noFill/>
        </p:spPr>
        <p:txBody>
          <a:bodyPr wrap="square" rtlCol="0">
            <a:spAutoFit/>
          </a:bodyPr>
          <a:lstStyle/>
          <a:p>
            <a:r>
              <a:rPr lang="en-US" dirty="0">
                <a:solidFill>
                  <a:srgbClr val="FF0000"/>
                </a:solidFill>
              </a:rPr>
              <a:t>Click Here</a:t>
            </a:r>
          </a:p>
        </p:txBody>
      </p:sp>
      <p:cxnSp>
        <p:nvCxnSpPr>
          <p:cNvPr id="9" name="Straight Arrow Connector 8"/>
          <p:cNvCxnSpPr/>
          <p:nvPr/>
        </p:nvCxnSpPr>
        <p:spPr>
          <a:xfrm flipH="1" flipV="1">
            <a:off x="2893152" y="2462654"/>
            <a:ext cx="792088" cy="7200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1119837"/>
      </p:ext>
    </p:extLst>
  </p:cSld>
  <p:clrMapOvr>
    <a:masterClrMapping/>
  </p:clrMapOvr>
  <mc:AlternateContent xmlns:mc="http://schemas.openxmlformats.org/markup-compatibility/2006" xmlns:p14="http://schemas.microsoft.com/office/powerpoint/2010/main">
    <mc:Choice Requires="p14">
      <p:transition spd="slow" p14:dur="2000" advTm="31000"/>
    </mc:Choice>
    <mc:Fallback xmlns="">
      <p:transition spd="slow" advTm="31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a:spLocks noGrp="1"/>
          </p:cNvSpPr>
          <p:nvPr>
            <p:ph sz="half" idx="1"/>
          </p:nvPr>
        </p:nvSpPr>
        <p:spPr>
          <a:xfrm>
            <a:off x="151002" y="4616152"/>
            <a:ext cx="11920756" cy="2015950"/>
          </a:xfrm>
        </p:spPr>
        <p:txBody>
          <a:bodyPr>
            <a:noAutofit/>
          </a:bodyPr>
          <a:lstStyle/>
          <a:p>
            <a:r>
              <a:rPr lang="en-US" sz="1200" dirty="0"/>
              <a:t>OLE Spreadsheet:</a:t>
            </a:r>
          </a:p>
          <a:p>
            <a:pPr lvl="1"/>
            <a:r>
              <a:rPr lang="en-US" sz="1200" dirty="0"/>
              <a:t>Will populate data as defined in prior steps</a:t>
            </a:r>
          </a:p>
          <a:p>
            <a:pPr lvl="1"/>
            <a:r>
              <a:rPr lang="en-US" sz="1200" dirty="0"/>
              <a:t>Export Options:</a:t>
            </a:r>
          </a:p>
          <a:p>
            <a:pPr lvl="2"/>
            <a:r>
              <a:rPr lang="en-US" sz="1200" dirty="0"/>
              <a:t>Click in the corner of the spreadsheet to highlight the data. Copy and paste the data into an external spreadsheet and save</a:t>
            </a:r>
          </a:p>
          <a:p>
            <a:pPr lvl="2"/>
            <a:r>
              <a:rPr lang="en-US" sz="1200" dirty="0"/>
              <a:t>Click on the Excel icon to export the worksheet to a new workbook and save</a:t>
            </a:r>
          </a:p>
          <a:p>
            <a:r>
              <a:rPr lang="en-US" sz="1200" dirty="0"/>
              <a:t>In this example, not all accounts were assigned creating a balance in the unused accounts line.  This is an indication that accounts need to be re-assigned correctly</a:t>
            </a:r>
          </a:p>
        </p:txBody>
      </p:sp>
      <p:sp>
        <p:nvSpPr>
          <p:cNvPr id="8" name="Title 1"/>
          <p:cNvSpPr txBox="1">
            <a:spLocks/>
          </p:cNvSpPr>
          <p:nvPr/>
        </p:nvSpPr>
        <p:spPr>
          <a:xfrm>
            <a:off x="2550625" y="159224"/>
            <a:ext cx="8514453" cy="1123950"/>
          </a:xfrm>
          <a:prstGeom prst="rect">
            <a:avLst/>
          </a:prstGeom>
          <a:solidFill>
            <a:schemeClr val="tx2"/>
          </a:solidFill>
        </p:spPr>
        <p:txBody>
          <a:bodyPr vert="horz" anchor="b">
            <a:noAutofit/>
          </a:bodyPr>
          <a:lstStyle>
            <a:lvl1pPr algn="l" rtl="0" eaLnBrk="1" latinLnBrk="0" hangingPunct="1">
              <a:spcBef>
                <a:spcPct val="0"/>
              </a:spcBef>
              <a:buNone/>
              <a:defRPr kumimoji="0" sz="4200" kern="1200">
                <a:solidFill>
                  <a:schemeClr val="tx2"/>
                </a:solidFill>
                <a:latin typeface="+mj-lt"/>
                <a:ea typeface="+mj-ea"/>
                <a:cs typeface="+mj-cs"/>
              </a:defRPr>
            </a:lvl1pPr>
            <a:extLst/>
          </a:lstStyle>
          <a:p>
            <a:r>
              <a:rPr lang="en-US" sz="3600" dirty="0">
                <a:solidFill>
                  <a:schemeClr val="bg1"/>
                </a:solidFill>
              </a:rPr>
              <a:t>Step #3: Configure Financial Statement in Financial Line Express Set-up</a:t>
            </a:r>
          </a:p>
        </p:txBody>
      </p:sp>
      <p:pic>
        <p:nvPicPr>
          <p:cNvPr id="4" name="Picture 3"/>
          <p:cNvPicPr>
            <a:picLocks noChangeAspect="1"/>
          </p:cNvPicPr>
          <p:nvPr/>
        </p:nvPicPr>
        <p:blipFill>
          <a:blip r:embed="rId2"/>
          <a:stretch>
            <a:fillRect/>
          </a:stretch>
        </p:blipFill>
        <p:spPr>
          <a:xfrm>
            <a:off x="2550625" y="1311790"/>
            <a:ext cx="7742832" cy="3493655"/>
          </a:xfrm>
          <a:prstGeom prst="rect">
            <a:avLst/>
          </a:prstGeom>
        </p:spPr>
      </p:pic>
      <p:sp>
        <p:nvSpPr>
          <p:cNvPr id="7" name="TextBox 6"/>
          <p:cNvSpPr txBox="1"/>
          <p:nvPr/>
        </p:nvSpPr>
        <p:spPr>
          <a:xfrm>
            <a:off x="3008509" y="1658001"/>
            <a:ext cx="1008112" cy="307777"/>
          </a:xfrm>
          <a:prstGeom prst="rect">
            <a:avLst/>
          </a:prstGeom>
          <a:solidFill>
            <a:schemeClr val="bg1"/>
          </a:solidFill>
        </p:spPr>
        <p:txBody>
          <a:bodyPr wrap="square" rtlCol="0">
            <a:spAutoFit/>
          </a:bodyPr>
          <a:lstStyle/>
          <a:p>
            <a:r>
              <a:rPr lang="en-US" sz="1400" dirty="0">
                <a:solidFill>
                  <a:srgbClr val="FF0000"/>
                </a:solidFill>
              </a:rPr>
              <a:t>Click Here</a:t>
            </a:r>
          </a:p>
        </p:txBody>
      </p:sp>
      <p:cxnSp>
        <p:nvCxnSpPr>
          <p:cNvPr id="10" name="Straight Arrow Connector 9"/>
          <p:cNvCxnSpPr>
            <a:cxnSpLocks/>
          </p:cNvCxnSpPr>
          <p:nvPr/>
        </p:nvCxnSpPr>
        <p:spPr>
          <a:xfrm flipH="1" flipV="1">
            <a:off x="2692866" y="1576118"/>
            <a:ext cx="315643" cy="22589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3"/>
          </p:cNvCxnSpPr>
          <p:nvPr/>
        </p:nvCxnSpPr>
        <p:spPr>
          <a:xfrm flipV="1">
            <a:off x="4016621" y="1585993"/>
            <a:ext cx="144016" cy="22589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792484" y="4661429"/>
            <a:ext cx="4807941" cy="1726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6809218"/>
      </p:ext>
    </p:extLst>
  </p:cSld>
  <p:clrMapOvr>
    <a:masterClrMapping/>
  </p:clrMapOvr>
  <mc:AlternateContent xmlns:mc="http://schemas.openxmlformats.org/markup-compatibility/2006" xmlns:p14="http://schemas.microsoft.com/office/powerpoint/2010/main">
    <mc:Choice Requires="p14">
      <p:transition spd="slow" p14:dur="2000" advTm="31000"/>
    </mc:Choice>
    <mc:Fallback xmlns="">
      <p:transition spd="slow" advTm="31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a:spLocks noGrp="1"/>
          </p:cNvSpPr>
          <p:nvPr>
            <p:ph sz="half" idx="1"/>
          </p:nvPr>
        </p:nvSpPr>
        <p:spPr>
          <a:xfrm>
            <a:off x="1342239" y="1065402"/>
            <a:ext cx="9672505" cy="5637402"/>
          </a:xfrm>
        </p:spPr>
        <p:txBody>
          <a:bodyPr>
            <a:noAutofit/>
          </a:bodyPr>
          <a:lstStyle/>
          <a:p>
            <a:r>
              <a:rPr lang="en-US" sz="1600" dirty="0"/>
              <a:t>OLE Spreadsheet:</a:t>
            </a:r>
          </a:p>
          <a:p>
            <a:pPr lvl="1"/>
            <a:r>
              <a:rPr lang="en-US" dirty="0"/>
              <a:t>OLE = Object Linking &amp; Embedding</a:t>
            </a:r>
          </a:p>
          <a:p>
            <a:pPr lvl="1"/>
            <a:r>
              <a:rPr lang="en-US" dirty="0"/>
              <a:t>You cannot have the Excel template open when you OLE the Spreadsheet</a:t>
            </a:r>
          </a:p>
          <a:p>
            <a:pPr lvl="1"/>
            <a:r>
              <a:rPr lang="en-US" dirty="0"/>
              <a:t>You cannot OLE more than once (without clearing) in the Financial Line Express Set-up window</a:t>
            </a:r>
          </a:p>
          <a:p>
            <a:pPr lvl="1"/>
            <a:r>
              <a:rPr lang="en-US" dirty="0"/>
              <a:t>You can double click any retrieved cell and P21 will take you to the “Cell Detail” tab.  This will show you all accounts that make up the balance in the cell you double clicked:</a:t>
            </a:r>
          </a:p>
          <a:p>
            <a:pPr lvl="1"/>
            <a:endParaRPr lang="en-US" dirty="0"/>
          </a:p>
          <a:p>
            <a:pPr lvl="1"/>
            <a:endParaRPr lang="en-US" dirty="0"/>
          </a:p>
          <a:p>
            <a:pPr lvl="1"/>
            <a:endParaRPr lang="en-US" dirty="0"/>
          </a:p>
          <a:p>
            <a:pPr lvl="1"/>
            <a:endParaRPr lang="en-US" dirty="0"/>
          </a:p>
          <a:p>
            <a:pPr lvl="1"/>
            <a:endParaRPr lang="en-US" dirty="0"/>
          </a:p>
          <a:p>
            <a:pPr lvl="1"/>
            <a:r>
              <a:rPr lang="en-US" dirty="0"/>
              <a:t>From the “Cell Detail” tab you can right click on the balance and select “Goto GL Drill Down” to see the entries that make up the balance</a:t>
            </a:r>
          </a:p>
          <a:p>
            <a:pPr lvl="1"/>
            <a:endParaRPr lang="en-US" dirty="0"/>
          </a:p>
        </p:txBody>
      </p:sp>
      <p:sp>
        <p:nvSpPr>
          <p:cNvPr id="8" name="Title 1"/>
          <p:cNvSpPr txBox="1">
            <a:spLocks/>
          </p:cNvSpPr>
          <p:nvPr/>
        </p:nvSpPr>
        <p:spPr>
          <a:xfrm>
            <a:off x="2593007" y="63920"/>
            <a:ext cx="8421737" cy="884036"/>
          </a:xfrm>
          <a:prstGeom prst="rect">
            <a:avLst/>
          </a:prstGeom>
          <a:solidFill>
            <a:schemeClr val="tx2"/>
          </a:solidFill>
        </p:spPr>
        <p:txBody>
          <a:bodyPr vert="horz" anchor="b">
            <a:normAutofit fontScale="97500"/>
          </a:bodyPr>
          <a:lstStyle>
            <a:lvl1pPr algn="l" rtl="0" eaLnBrk="1" latinLnBrk="0" hangingPunct="1">
              <a:spcBef>
                <a:spcPct val="0"/>
              </a:spcBef>
              <a:buNone/>
              <a:defRPr kumimoji="0" sz="4200" kern="1200">
                <a:solidFill>
                  <a:schemeClr val="tx2"/>
                </a:solidFill>
                <a:latin typeface="+mj-lt"/>
                <a:ea typeface="+mj-ea"/>
                <a:cs typeface="+mj-cs"/>
              </a:defRPr>
            </a:lvl1pPr>
            <a:extLst/>
          </a:lstStyle>
          <a:p>
            <a:r>
              <a:rPr lang="en-US" sz="3600" dirty="0">
                <a:solidFill>
                  <a:schemeClr val="bg1"/>
                </a:solidFill>
              </a:rPr>
              <a:t>Step #4: Tips and Tricks</a:t>
            </a:r>
          </a:p>
        </p:txBody>
      </p:sp>
      <p:pic>
        <p:nvPicPr>
          <p:cNvPr id="2" name="Picture 1"/>
          <p:cNvPicPr>
            <a:picLocks noChangeAspect="1"/>
          </p:cNvPicPr>
          <p:nvPr/>
        </p:nvPicPr>
        <p:blipFill>
          <a:blip r:embed="rId2"/>
          <a:stretch>
            <a:fillRect/>
          </a:stretch>
        </p:blipFill>
        <p:spPr>
          <a:xfrm>
            <a:off x="2826980" y="3178064"/>
            <a:ext cx="7054328" cy="870009"/>
          </a:xfrm>
          <a:prstGeom prst="rect">
            <a:avLst/>
          </a:prstGeom>
        </p:spPr>
      </p:pic>
      <p:pic>
        <p:nvPicPr>
          <p:cNvPr id="3" name="Picture 2"/>
          <p:cNvPicPr>
            <a:picLocks noChangeAspect="1"/>
          </p:cNvPicPr>
          <p:nvPr/>
        </p:nvPicPr>
        <p:blipFill>
          <a:blip r:embed="rId3"/>
          <a:stretch>
            <a:fillRect/>
          </a:stretch>
        </p:blipFill>
        <p:spPr>
          <a:xfrm>
            <a:off x="3045093" y="5592562"/>
            <a:ext cx="6434112" cy="891211"/>
          </a:xfrm>
          <a:prstGeom prst="rect">
            <a:avLst/>
          </a:prstGeom>
        </p:spPr>
      </p:pic>
      <p:sp>
        <p:nvSpPr>
          <p:cNvPr id="4" name="Rectangle 3">
            <a:extLst>
              <a:ext uri="{FF2B5EF4-FFF2-40B4-BE49-F238E27FC236}">
                <a16:creationId xmlns:a16="http://schemas.microsoft.com/office/drawing/2014/main" id="{166D96E3-5E2B-4491-A9C4-5B5321CAFDFB}"/>
              </a:ext>
            </a:extLst>
          </p:cNvPr>
          <p:cNvSpPr/>
          <p:nvPr/>
        </p:nvSpPr>
        <p:spPr>
          <a:xfrm>
            <a:off x="7441035" y="6160735"/>
            <a:ext cx="1283515" cy="1729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2EDB126-BE9B-44AE-BF72-2AE3409AF202}"/>
              </a:ext>
            </a:extLst>
          </p:cNvPr>
          <p:cNvSpPr/>
          <p:nvPr/>
        </p:nvSpPr>
        <p:spPr>
          <a:xfrm>
            <a:off x="2961314" y="3657600"/>
            <a:ext cx="427838" cy="14261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ECA115B-C815-4588-939C-71245B9E5962}"/>
              </a:ext>
            </a:extLst>
          </p:cNvPr>
          <p:cNvSpPr/>
          <p:nvPr/>
        </p:nvSpPr>
        <p:spPr>
          <a:xfrm>
            <a:off x="3175233" y="6071723"/>
            <a:ext cx="427838" cy="14261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250511"/>
      </p:ext>
    </p:extLst>
  </p:cSld>
  <p:clrMapOvr>
    <a:masterClrMapping/>
  </p:clrMapOvr>
  <mc:AlternateContent xmlns:mc="http://schemas.openxmlformats.org/markup-compatibility/2006" xmlns:p14="http://schemas.microsoft.com/office/powerpoint/2010/main">
    <mc:Choice Requires="p14">
      <p:transition spd="slow" p14:dur="2000" advTm="31000"/>
    </mc:Choice>
    <mc:Fallback xmlns="">
      <p:transition spd="slow" advTm="31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5478" y="2772561"/>
            <a:ext cx="10101044" cy="1312877"/>
          </a:xfrm>
          <a:solidFill>
            <a:schemeClr val="tx2"/>
          </a:solidFill>
        </p:spPr>
        <p:txBody>
          <a:bodyPr>
            <a:noAutofit/>
          </a:bodyPr>
          <a:lstStyle/>
          <a:p>
            <a:r>
              <a:rPr lang="en-CA" sz="4800" dirty="0">
                <a:solidFill>
                  <a:schemeClr val="bg1"/>
                </a:solidFill>
              </a:rPr>
              <a:t>Balance Sheet</a:t>
            </a:r>
          </a:p>
        </p:txBody>
      </p:sp>
    </p:spTree>
    <p:extLst>
      <p:ext uri="{BB962C8B-B14F-4D97-AF65-F5344CB8AC3E}">
        <p14:creationId xmlns:p14="http://schemas.microsoft.com/office/powerpoint/2010/main" val="2909603339"/>
      </p:ext>
    </p:extLst>
  </p:cSld>
  <p:clrMapOvr>
    <a:masterClrMapping/>
  </p:clrMapOvr>
  <mc:AlternateContent xmlns:mc="http://schemas.openxmlformats.org/markup-compatibility/2006" xmlns:p14="http://schemas.microsoft.com/office/powerpoint/2010/main">
    <mc:Choice Requires="p14">
      <p:transition spd="slow" p14:dur="2000" advTm="31000"/>
    </mc:Choice>
    <mc:Fallback xmlns="">
      <p:transition spd="slow" advTm="31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a:spLocks noGrp="1"/>
          </p:cNvSpPr>
          <p:nvPr>
            <p:ph sz="half" idx="1"/>
          </p:nvPr>
        </p:nvSpPr>
        <p:spPr>
          <a:xfrm>
            <a:off x="5087889" y="2251264"/>
            <a:ext cx="5544616" cy="3595044"/>
          </a:xfrm>
        </p:spPr>
        <p:txBody>
          <a:bodyPr>
            <a:normAutofit/>
          </a:bodyPr>
          <a:lstStyle/>
          <a:p>
            <a:r>
              <a:rPr lang="en-US" dirty="0"/>
              <a:t>Step #1: Create Excel Template – refer to example on left, customize to your company as needed</a:t>
            </a:r>
          </a:p>
          <a:p>
            <a:pPr lvl="1"/>
            <a:endParaRPr lang="en-US" sz="1800" dirty="0"/>
          </a:p>
        </p:txBody>
      </p:sp>
      <p:sp>
        <p:nvSpPr>
          <p:cNvPr id="8" name="Title 1"/>
          <p:cNvSpPr txBox="1">
            <a:spLocks/>
          </p:cNvSpPr>
          <p:nvPr/>
        </p:nvSpPr>
        <p:spPr>
          <a:xfrm>
            <a:off x="2573323" y="226502"/>
            <a:ext cx="8458200" cy="702599"/>
          </a:xfrm>
          <a:prstGeom prst="rect">
            <a:avLst/>
          </a:prstGeom>
          <a:solidFill>
            <a:schemeClr val="tx2"/>
          </a:solidFill>
        </p:spPr>
        <p:txBody>
          <a:bodyPr vert="horz" anchor="b">
            <a:normAutofit fontScale="97500"/>
          </a:bodyPr>
          <a:lstStyle>
            <a:lvl1pPr algn="l" rtl="0" eaLnBrk="1" latinLnBrk="0" hangingPunct="1">
              <a:spcBef>
                <a:spcPct val="0"/>
              </a:spcBef>
              <a:buNone/>
              <a:defRPr kumimoji="0" sz="4200" kern="1200">
                <a:solidFill>
                  <a:schemeClr val="tx2"/>
                </a:solidFill>
                <a:latin typeface="+mj-lt"/>
                <a:ea typeface="+mj-ea"/>
                <a:cs typeface="+mj-cs"/>
              </a:defRPr>
            </a:lvl1pPr>
            <a:extLst/>
          </a:lstStyle>
          <a:p>
            <a:r>
              <a:rPr lang="en-US" sz="3600" dirty="0">
                <a:solidFill>
                  <a:schemeClr val="bg1"/>
                </a:solidFill>
              </a:rPr>
              <a:t>Balance Sheet Overview</a:t>
            </a:r>
          </a:p>
        </p:txBody>
      </p:sp>
      <p:pic>
        <p:nvPicPr>
          <p:cNvPr id="4" name="Picture 3"/>
          <p:cNvPicPr>
            <a:picLocks noChangeAspect="1"/>
          </p:cNvPicPr>
          <p:nvPr/>
        </p:nvPicPr>
        <p:blipFill>
          <a:blip r:embed="rId2"/>
          <a:stretch>
            <a:fillRect/>
          </a:stretch>
        </p:blipFill>
        <p:spPr>
          <a:xfrm>
            <a:off x="947955" y="1050788"/>
            <a:ext cx="4066725" cy="5165454"/>
          </a:xfrm>
          <a:prstGeom prst="rect">
            <a:avLst/>
          </a:prstGeom>
        </p:spPr>
      </p:pic>
    </p:spTree>
    <p:extLst>
      <p:ext uri="{BB962C8B-B14F-4D97-AF65-F5344CB8AC3E}">
        <p14:creationId xmlns:p14="http://schemas.microsoft.com/office/powerpoint/2010/main" val="351296714"/>
      </p:ext>
    </p:extLst>
  </p:cSld>
  <p:clrMapOvr>
    <a:masterClrMapping/>
  </p:clrMapOvr>
  <mc:AlternateContent xmlns:mc="http://schemas.openxmlformats.org/markup-compatibility/2006" xmlns:p14="http://schemas.microsoft.com/office/powerpoint/2010/main">
    <mc:Choice Requires="p14">
      <p:transition spd="slow" p14:dur="2000" advTm="31000"/>
    </mc:Choice>
    <mc:Fallback xmlns="">
      <p:transition spd="slow" advTm="31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a:spLocks noGrp="1"/>
          </p:cNvSpPr>
          <p:nvPr>
            <p:ph sz="half" idx="1"/>
          </p:nvPr>
        </p:nvSpPr>
        <p:spPr>
          <a:xfrm>
            <a:off x="6637603" y="939392"/>
            <a:ext cx="5554398" cy="5268461"/>
          </a:xfrm>
        </p:spPr>
        <p:txBody>
          <a:bodyPr>
            <a:noAutofit/>
          </a:bodyPr>
          <a:lstStyle/>
          <a:p>
            <a:r>
              <a:rPr lang="en-US" sz="1600" dirty="0"/>
              <a:t>Step: #2 – Configure Balance Sheet in Financial Statement Maintenance</a:t>
            </a:r>
          </a:p>
          <a:p>
            <a:pPr lvl="1"/>
            <a:r>
              <a:rPr lang="en-US" dirty="0"/>
              <a:t>Top Half of Screen:</a:t>
            </a:r>
          </a:p>
          <a:p>
            <a:pPr lvl="2"/>
            <a:r>
              <a:rPr lang="en-US" sz="1600" dirty="0"/>
              <a:t>Financial Report ID: Assigned by system</a:t>
            </a:r>
          </a:p>
          <a:p>
            <a:pPr lvl="2"/>
            <a:r>
              <a:rPr lang="en-US" sz="1600" dirty="0"/>
              <a:t>Financial Report Description: User defined</a:t>
            </a:r>
          </a:p>
          <a:p>
            <a:pPr lvl="2"/>
            <a:r>
              <a:rPr lang="en-US" sz="1600" dirty="0"/>
              <a:t>Statement Type: Balance Sheet</a:t>
            </a:r>
          </a:p>
          <a:p>
            <a:pPr lvl="2"/>
            <a:r>
              <a:rPr lang="en-US" sz="1600" dirty="0"/>
              <a:t>Report Type: Select “Financial Line Express Set-up”</a:t>
            </a:r>
          </a:p>
          <a:p>
            <a:pPr lvl="2"/>
            <a:r>
              <a:rPr lang="en-US" sz="1600" dirty="0"/>
              <a:t>File/Path Name: direct P21 to Excel Template</a:t>
            </a:r>
          </a:p>
          <a:p>
            <a:pPr lvl="1"/>
            <a:r>
              <a:rPr lang="en-US" dirty="0"/>
              <a:t>Bottom Half of Screen:</a:t>
            </a:r>
          </a:p>
          <a:p>
            <a:pPr lvl="2"/>
            <a:r>
              <a:rPr lang="en-US" sz="1600" dirty="0"/>
              <a:t>Defines the current period balance sheet and compares to the prior period balance sheet.</a:t>
            </a:r>
          </a:p>
          <a:p>
            <a:pPr lvl="2"/>
            <a:r>
              <a:rPr lang="en-US" sz="1600" dirty="0"/>
              <a:t>Time period 1 = current year, current period</a:t>
            </a:r>
          </a:p>
          <a:p>
            <a:pPr lvl="2"/>
            <a:r>
              <a:rPr lang="en-US" sz="1600" dirty="0"/>
              <a:t>Time period 2 = prior year (-1), current period</a:t>
            </a:r>
          </a:p>
        </p:txBody>
      </p:sp>
      <p:sp>
        <p:nvSpPr>
          <p:cNvPr id="8" name="Title 1"/>
          <p:cNvSpPr txBox="1">
            <a:spLocks/>
          </p:cNvSpPr>
          <p:nvPr/>
        </p:nvSpPr>
        <p:spPr>
          <a:xfrm>
            <a:off x="2545124" y="167780"/>
            <a:ext cx="8561899" cy="771612"/>
          </a:xfrm>
          <a:prstGeom prst="rect">
            <a:avLst/>
          </a:prstGeom>
          <a:solidFill>
            <a:schemeClr val="tx2"/>
          </a:solidFill>
        </p:spPr>
        <p:txBody>
          <a:bodyPr vert="horz" anchor="b">
            <a:normAutofit fontScale="97500"/>
          </a:bodyPr>
          <a:lstStyle>
            <a:lvl1pPr algn="l" rtl="0" eaLnBrk="1" latinLnBrk="0" hangingPunct="1">
              <a:spcBef>
                <a:spcPct val="0"/>
              </a:spcBef>
              <a:buNone/>
              <a:defRPr kumimoji="0" sz="4200" kern="1200">
                <a:solidFill>
                  <a:schemeClr val="tx2"/>
                </a:solidFill>
                <a:latin typeface="+mj-lt"/>
                <a:ea typeface="+mj-ea"/>
                <a:cs typeface="+mj-cs"/>
              </a:defRPr>
            </a:lvl1pPr>
            <a:extLst/>
          </a:lstStyle>
          <a:p>
            <a:r>
              <a:rPr lang="en-US" sz="3600" dirty="0">
                <a:solidFill>
                  <a:schemeClr val="bg1"/>
                </a:solidFill>
              </a:rPr>
              <a:t>Balance Sheet Overview</a:t>
            </a:r>
          </a:p>
        </p:txBody>
      </p:sp>
      <p:pic>
        <p:nvPicPr>
          <p:cNvPr id="3" name="Picture 2">
            <a:extLst>
              <a:ext uri="{FF2B5EF4-FFF2-40B4-BE49-F238E27FC236}">
                <a16:creationId xmlns:a16="http://schemas.microsoft.com/office/drawing/2014/main" id="{AB7E570D-7CC5-41D0-96E1-BD00382A2AF4}"/>
              </a:ext>
            </a:extLst>
          </p:cNvPr>
          <p:cNvPicPr>
            <a:picLocks noChangeAspect="1"/>
          </p:cNvPicPr>
          <p:nvPr/>
        </p:nvPicPr>
        <p:blipFill>
          <a:blip r:embed="rId2"/>
          <a:stretch>
            <a:fillRect/>
          </a:stretch>
        </p:blipFill>
        <p:spPr>
          <a:xfrm>
            <a:off x="151888" y="1457571"/>
            <a:ext cx="6485714" cy="3942857"/>
          </a:xfrm>
          <a:prstGeom prst="rect">
            <a:avLst/>
          </a:prstGeom>
        </p:spPr>
      </p:pic>
    </p:spTree>
    <p:extLst>
      <p:ext uri="{BB962C8B-B14F-4D97-AF65-F5344CB8AC3E}">
        <p14:creationId xmlns:p14="http://schemas.microsoft.com/office/powerpoint/2010/main" val="846626158"/>
      </p:ext>
    </p:extLst>
  </p:cSld>
  <p:clrMapOvr>
    <a:masterClrMapping/>
  </p:clrMapOvr>
  <mc:AlternateContent xmlns:mc="http://schemas.openxmlformats.org/markup-compatibility/2006" xmlns:p14="http://schemas.microsoft.com/office/powerpoint/2010/main">
    <mc:Choice Requires="p14">
      <p:transition spd="slow" p14:dur="2000" advTm="31000"/>
    </mc:Choice>
    <mc:Fallback xmlns="">
      <p:transition spd="slow" advTm="31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a:spLocks noGrp="1"/>
          </p:cNvSpPr>
          <p:nvPr>
            <p:ph sz="half" idx="1"/>
          </p:nvPr>
        </p:nvSpPr>
        <p:spPr>
          <a:xfrm>
            <a:off x="5561901" y="1107838"/>
            <a:ext cx="6509857" cy="4211068"/>
          </a:xfrm>
        </p:spPr>
        <p:txBody>
          <a:bodyPr>
            <a:normAutofit/>
          </a:bodyPr>
          <a:lstStyle/>
          <a:p>
            <a:r>
              <a:rPr lang="en-US" dirty="0"/>
              <a:t>Step #3: Link the Time Periods to the Column Maintenance created in the Excel Template</a:t>
            </a:r>
          </a:p>
          <a:p>
            <a:pPr lvl="1"/>
            <a:r>
              <a:rPr lang="en-US" sz="1500" b="1" dirty="0"/>
              <a:t>Amount Type = Cumulative Balance</a:t>
            </a:r>
          </a:p>
          <a:p>
            <a:pPr lvl="2"/>
            <a:r>
              <a:rPr lang="en-US" sz="1500" dirty="0"/>
              <a:t>Excel Template Column B = Time Period 1, Base Year Offset 0, Base Period Offset 0 (current period)</a:t>
            </a:r>
          </a:p>
          <a:p>
            <a:pPr lvl="2"/>
            <a:r>
              <a:rPr lang="en-US" sz="1500" dirty="0"/>
              <a:t>Excel Template Column C = Time Period 2, Base Year Offset -1, Base Period Offset 0 (prior year, current period)</a:t>
            </a:r>
          </a:p>
          <a:p>
            <a:pPr lvl="2"/>
            <a:r>
              <a:rPr lang="en-US" sz="1500" dirty="0"/>
              <a:t>Retrieves current period cumulative balance and compares to prior year current period cumulative balance</a:t>
            </a:r>
          </a:p>
          <a:p>
            <a:pPr lvl="2"/>
            <a:endParaRPr lang="en-US" sz="1500" dirty="0"/>
          </a:p>
          <a:p>
            <a:pPr lvl="1"/>
            <a:endParaRPr lang="en-US" sz="1800" dirty="0"/>
          </a:p>
        </p:txBody>
      </p:sp>
      <p:sp>
        <p:nvSpPr>
          <p:cNvPr id="8" name="Title 1"/>
          <p:cNvSpPr txBox="1">
            <a:spLocks/>
          </p:cNvSpPr>
          <p:nvPr/>
        </p:nvSpPr>
        <p:spPr>
          <a:xfrm>
            <a:off x="2611122" y="125834"/>
            <a:ext cx="8311343" cy="811423"/>
          </a:xfrm>
          <a:prstGeom prst="rect">
            <a:avLst/>
          </a:prstGeom>
          <a:solidFill>
            <a:schemeClr val="tx2"/>
          </a:solidFill>
        </p:spPr>
        <p:txBody>
          <a:bodyPr vert="horz" anchor="b">
            <a:normAutofit fontScale="97500"/>
          </a:bodyPr>
          <a:lstStyle>
            <a:lvl1pPr algn="l" rtl="0" eaLnBrk="1" latinLnBrk="0" hangingPunct="1">
              <a:spcBef>
                <a:spcPct val="0"/>
              </a:spcBef>
              <a:buNone/>
              <a:defRPr kumimoji="0" sz="4200" kern="1200">
                <a:solidFill>
                  <a:schemeClr val="tx2"/>
                </a:solidFill>
                <a:latin typeface="+mj-lt"/>
                <a:ea typeface="+mj-ea"/>
                <a:cs typeface="+mj-cs"/>
              </a:defRPr>
            </a:lvl1pPr>
            <a:extLst/>
          </a:lstStyle>
          <a:p>
            <a:r>
              <a:rPr lang="en-US" sz="3600" dirty="0">
                <a:solidFill>
                  <a:schemeClr val="bg1"/>
                </a:solidFill>
              </a:rPr>
              <a:t>Balance Sheet Overview</a:t>
            </a:r>
          </a:p>
        </p:txBody>
      </p:sp>
      <p:pic>
        <p:nvPicPr>
          <p:cNvPr id="4" name="Picture 3"/>
          <p:cNvPicPr>
            <a:picLocks noChangeAspect="1"/>
          </p:cNvPicPr>
          <p:nvPr/>
        </p:nvPicPr>
        <p:blipFill>
          <a:blip r:embed="rId2"/>
          <a:stretch>
            <a:fillRect/>
          </a:stretch>
        </p:blipFill>
        <p:spPr>
          <a:xfrm>
            <a:off x="1212035" y="1107837"/>
            <a:ext cx="2235840" cy="4180277"/>
          </a:xfrm>
          <a:prstGeom prst="rect">
            <a:avLst/>
          </a:prstGeom>
        </p:spPr>
      </p:pic>
      <p:pic>
        <p:nvPicPr>
          <p:cNvPr id="7" name="Picture 6"/>
          <p:cNvPicPr>
            <a:picLocks noChangeAspect="1"/>
          </p:cNvPicPr>
          <p:nvPr/>
        </p:nvPicPr>
        <p:blipFill>
          <a:blip r:embed="rId3"/>
          <a:stretch>
            <a:fillRect/>
          </a:stretch>
        </p:blipFill>
        <p:spPr>
          <a:xfrm>
            <a:off x="1166527" y="5318905"/>
            <a:ext cx="7886629" cy="989616"/>
          </a:xfrm>
          <a:prstGeom prst="rect">
            <a:avLst/>
          </a:prstGeom>
        </p:spPr>
      </p:pic>
      <p:sp>
        <p:nvSpPr>
          <p:cNvPr id="9" name="TextBox 8"/>
          <p:cNvSpPr txBox="1"/>
          <p:nvPr/>
        </p:nvSpPr>
        <p:spPr>
          <a:xfrm>
            <a:off x="3653880" y="2749672"/>
            <a:ext cx="1512168" cy="307777"/>
          </a:xfrm>
          <a:prstGeom prst="rect">
            <a:avLst/>
          </a:prstGeom>
          <a:noFill/>
        </p:spPr>
        <p:txBody>
          <a:bodyPr wrap="square" rtlCol="0">
            <a:spAutoFit/>
          </a:bodyPr>
          <a:lstStyle/>
          <a:p>
            <a:r>
              <a:rPr lang="en-US" sz="1400" dirty="0">
                <a:solidFill>
                  <a:srgbClr val="FF0000"/>
                </a:solidFill>
              </a:rPr>
              <a:t>Current Period</a:t>
            </a:r>
          </a:p>
        </p:txBody>
      </p:sp>
      <p:cxnSp>
        <p:nvCxnSpPr>
          <p:cNvPr id="11" name="Straight Arrow Connector 10"/>
          <p:cNvCxnSpPr>
            <a:cxnSpLocks/>
            <a:stCxn id="9" idx="1"/>
          </p:cNvCxnSpPr>
          <p:nvPr/>
        </p:nvCxnSpPr>
        <p:spPr>
          <a:xfrm flipH="1" flipV="1">
            <a:off x="2357736" y="1283516"/>
            <a:ext cx="1296144" cy="162004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a:stCxn id="9" idx="1"/>
          </p:cNvCxnSpPr>
          <p:nvPr/>
        </p:nvCxnSpPr>
        <p:spPr>
          <a:xfrm flipH="1">
            <a:off x="1803633" y="2903561"/>
            <a:ext cx="1850247" cy="297712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4381640"/>
      </p:ext>
    </p:extLst>
  </p:cSld>
  <p:clrMapOvr>
    <a:masterClrMapping/>
  </p:clrMapOvr>
  <mc:AlternateContent xmlns:mc="http://schemas.openxmlformats.org/markup-compatibility/2006" xmlns:p14="http://schemas.microsoft.com/office/powerpoint/2010/main">
    <mc:Choice Requires="p14">
      <p:transition spd="slow" p14:dur="2000" advTm="31000"/>
    </mc:Choice>
    <mc:Fallback xmlns="">
      <p:transition spd="slow" advTm="31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a:spLocks noGrp="1"/>
          </p:cNvSpPr>
          <p:nvPr>
            <p:ph sz="half" idx="1"/>
          </p:nvPr>
        </p:nvSpPr>
        <p:spPr>
          <a:xfrm>
            <a:off x="7095687" y="981598"/>
            <a:ext cx="4883792" cy="5679261"/>
          </a:xfrm>
        </p:spPr>
        <p:txBody>
          <a:bodyPr>
            <a:normAutofit/>
          </a:bodyPr>
          <a:lstStyle/>
          <a:p>
            <a:r>
              <a:rPr lang="en-US" dirty="0"/>
              <a:t>Step #3: Row Maintenance</a:t>
            </a:r>
          </a:p>
          <a:p>
            <a:pPr lvl="1"/>
            <a:r>
              <a:rPr lang="en-US" sz="1500" dirty="0"/>
              <a:t>In this step, we tell P21 what rows to populate data in</a:t>
            </a:r>
          </a:p>
          <a:p>
            <a:pPr lvl="1"/>
            <a:r>
              <a:rPr lang="en-US" sz="1500" dirty="0"/>
              <a:t>The row number in P21 must match the row number in the Excel template</a:t>
            </a:r>
          </a:p>
          <a:p>
            <a:pPr lvl="1"/>
            <a:r>
              <a:rPr lang="en-US" sz="1500" dirty="0"/>
              <a:t>Only enter the rows where data will be populated</a:t>
            </a:r>
          </a:p>
          <a:p>
            <a:pPr lvl="2"/>
            <a:r>
              <a:rPr lang="en-US" sz="1200" dirty="0"/>
              <a:t>i.e. Do not input a row for TOTAL ASSETS, TOTAL LIABILITIES, etc.</a:t>
            </a:r>
          </a:p>
          <a:p>
            <a:pPr lvl="1"/>
            <a:r>
              <a:rPr lang="en-US" sz="1500" dirty="0"/>
              <a:t>Check the “Reverse” Sign box on any data you want to be multiplied by -1 (Liabilities &amp; Equity)</a:t>
            </a:r>
          </a:p>
          <a:p>
            <a:pPr lvl="1"/>
            <a:r>
              <a:rPr lang="en-US" sz="1500" dirty="0"/>
              <a:t>P&amp;L accounts need to be assigned to a “YTD Profit/Loss” (or similar name) row to reflect Net Income</a:t>
            </a:r>
          </a:p>
          <a:p>
            <a:pPr lvl="2"/>
            <a:r>
              <a:rPr lang="en-US" sz="1300" dirty="0"/>
              <a:t>P21 will calculate this monthly until the Fiscal Year is closed and it closes Net Income out to Retained Earnings</a:t>
            </a:r>
          </a:p>
          <a:p>
            <a:pPr lvl="3"/>
            <a:endParaRPr lang="en-US" sz="900" dirty="0"/>
          </a:p>
        </p:txBody>
      </p:sp>
      <p:sp>
        <p:nvSpPr>
          <p:cNvPr id="8" name="Title 1"/>
          <p:cNvSpPr txBox="1">
            <a:spLocks/>
          </p:cNvSpPr>
          <p:nvPr/>
        </p:nvSpPr>
        <p:spPr>
          <a:xfrm>
            <a:off x="2588758" y="304501"/>
            <a:ext cx="8316929" cy="638615"/>
          </a:xfrm>
          <a:prstGeom prst="rect">
            <a:avLst/>
          </a:prstGeom>
          <a:solidFill>
            <a:schemeClr val="tx2"/>
          </a:solidFill>
        </p:spPr>
        <p:txBody>
          <a:bodyPr vert="horz" anchor="b">
            <a:noAutofit/>
          </a:bodyPr>
          <a:lstStyle>
            <a:lvl1pPr algn="l" rtl="0" eaLnBrk="1" latinLnBrk="0" hangingPunct="1">
              <a:spcBef>
                <a:spcPct val="0"/>
              </a:spcBef>
              <a:buNone/>
              <a:defRPr kumimoji="0" sz="4200" kern="1200">
                <a:solidFill>
                  <a:schemeClr val="tx2"/>
                </a:solidFill>
                <a:latin typeface="+mj-lt"/>
                <a:ea typeface="+mj-ea"/>
                <a:cs typeface="+mj-cs"/>
              </a:defRPr>
            </a:lvl1pPr>
            <a:extLst/>
          </a:lstStyle>
          <a:p>
            <a:r>
              <a:rPr lang="en-US" sz="3600" dirty="0">
                <a:solidFill>
                  <a:schemeClr val="bg1"/>
                </a:solidFill>
              </a:rPr>
              <a:t>Balance Sheet Overview</a:t>
            </a:r>
          </a:p>
        </p:txBody>
      </p:sp>
      <p:pic>
        <p:nvPicPr>
          <p:cNvPr id="15" name="Picture 14"/>
          <p:cNvPicPr>
            <a:picLocks noChangeAspect="1"/>
          </p:cNvPicPr>
          <p:nvPr/>
        </p:nvPicPr>
        <p:blipFill>
          <a:blip r:embed="rId2"/>
          <a:stretch>
            <a:fillRect/>
          </a:stretch>
        </p:blipFill>
        <p:spPr>
          <a:xfrm>
            <a:off x="299704" y="981598"/>
            <a:ext cx="2884671" cy="4894803"/>
          </a:xfrm>
          <a:prstGeom prst="rect">
            <a:avLst/>
          </a:prstGeom>
        </p:spPr>
      </p:pic>
      <p:pic>
        <p:nvPicPr>
          <p:cNvPr id="17" name="Picture 16"/>
          <p:cNvPicPr>
            <a:picLocks noChangeAspect="1"/>
          </p:cNvPicPr>
          <p:nvPr/>
        </p:nvPicPr>
        <p:blipFill>
          <a:blip r:embed="rId3"/>
          <a:stretch>
            <a:fillRect/>
          </a:stretch>
        </p:blipFill>
        <p:spPr>
          <a:xfrm>
            <a:off x="3281963" y="981598"/>
            <a:ext cx="3789238" cy="4894803"/>
          </a:xfrm>
          <a:prstGeom prst="rect">
            <a:avLst/>
          </a:prstGeom>
        </p:spPr>
      </p:pic>
    </p:spTree>
    <p:extLst>
      <p:ext uri="{BB962C8B-B14F-4D97-AF65-F5344CB8AC3E}">
        <p14:creationId xmlns:p14="http://schemas.microsoft.com/office/powerpoint/2010/main" val="3095879246"/>
      </p:ext>
    </p:extLst>
  </p:cSld>
  <p:clrMapOvr>
    <a:masterClrMapping/>
  </p:clrMapOvr>
  <mc:AlternateContent xmlns:mc="http://schemas.openxmlformats.org/markup-compatibility/2006" xmlns:p14="http://schemas.microsoft.com/office/powerpoint/2010/main">
    <mc:Choice Requires="p14">
      <p:transition spd="slow" p14:dur="2000" advTm="31000"/>
    </mc:Choice>
    <mc:Fallback xmlns="">
      <p:transition spd="slow" advTm="31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a:spLocks noGrp="1"/>
          </p:cNvSpPr>
          <p:nvPr>
            <p:ph sz="half" idx="1"/>
          </p:nvPr>
        </p:nvSpPr>
        <p:spPr>
          <a:xfrm>
            <a:off x="6767251" y="1606492"/>
            <a:ext cx="5234730" cy="5251508"/>
          </a:xfrm>
        </p:spPr>
        <p:txBody>
          <a:bodyPr>
            <a:normAutofit/>
          </a:bodyPr>
          <a:lstStyle/>
          <a:p>
            <a:r>
              <a:rPr lang="en-US" dirty="0"/>
              <a:t>Enter OLE Criteria:</a:t>
            </a:r>
          </a:p>
          <a:p>
            <a:pPr lvl="1"/>
            <a:r>
              <a:rPr lang="en-US" sz="1800" dirty="0"/>
              <a:t>Enter Company ID</a:t>
            </a:r>
          </a:p>
          <a:p>
            <a:pPr lvl="1"/>
            <a:r>
              <a:rPr lang="en-US" sz="1800" dirty="0"/>
              <a:t>The Financial Report ID should be populated</a:t>
            </a:r>
          </a:p>
          <a:p>
            <a:pPr lvl="1"/>
            <a:r>
              <a:rPr lang="en-US" sz="1800" dirty="0"/>
              <a:t>Periods:</a:t>
            </a:r>
          </a:p>
          <a:p>
            <a:pPr lvl="2"/>
            <a:r>
              <a:rPr lang="en-US" sz="1800" dirty="0"/>
              <a:t>Pull one period only</a:t>
            </a:r>
          </a:p>
          <a:p>
            <a:pPr lvl="3"/>
            <a:r>
              <a:rPr lang="en-US" sz="1600" dirty="0"/>
              <a:t>Ex: Beginning = 8, Ending = 8 will pull August (if fiscal year = calendar year)</a:t>
            </a:r>
          </a:p>
          <a:p>
            <a:pPr lvl="2"/>
            <a:r>
              <a:rPr lang="en-US" sz="1800" dirty="0"/>
              <a:t>Retrieves Cumulative Balance</a:t>
            </a:r>
          </a:p>
          <a:p>
            <a:pPr lvl="1"/>
            <a:r>
              <a:rPr lang="en-US" sz="2100" dirty="0"/>
              <a:t>Click the “OLE to Spreadsheet” Icon</a:t>
            </a:r>
          </a:p>
        </p:txBody>
      </p:sp>
      <p:sp>
        <p:nvSpPr>
          <p:cNvPr id="8" name="Title 1"/>
          <p:cNvSpPr txBox="1">
            <a:spLocks/>
          </p:cNvSpPr>
          <p:nvPr/>
        </p:nvSpPr>
        <p:spPr>
          <a:xfrm>
            <a:off x="2519957" y="194121"/>
            <a:ext cx="8394119" cy="759883"/>
          </a:xfrm>
          <a:prstGeom prst="rect">
            <a:avLst/>
          </a:prstGeom>
          <a:solidFill>
            <a:schemeClr val="tx2"/>
          </a:solidFill>
        </p:spPr>
        <p:txBody>
          <a:bodyPr vert="horz" anchor="b">
            <a:normAutofit fontScale="97500"/>
          </a:bodyPr>
          <a:lstStyle>
            <a:lvl1pPr algn="l" rtl="0" eaLnBrk="1" latinLnBrk="0" hangingPunct="1">
              <a:spcBef>
                <a:spcPct val="0"/>
              </a:spcBef>
              <a:buNone/>
              <a:defRPr kumimoji="0" sz="4200" kern="1200">
                <a:solidFill>
                  <a:schemeClr val="tx2"/>
                </a:solidFill>
                <a:latin typeface="+mj-lt"/>
                <a:ea typeface="+mj-ea"/>
                <a:cs typeface="+mj-cs"/>
              </a:defRPr>
            </a:lvl1pPr>
            <a:extLst/>
          </a:lstStyle>
          <a:p>
            <a:r>
              <a:rPr lang="en-US" sz="3600" dirty="0">
                <a:solidFill>
                  <a:schemeClr val="bg1"/>
                </a:solidFill>
              </a:rPr>
              <a:t>Balance Sheet Overview</a:t>
            </a:r>
          </a:p>
        </p:txBody>
      </p:sp>
      <p:pic>
        <p:nvPicPr>
          <p:cNvPr id="3" name="Picture 2"/>
          <p:cNvPicPr>
            <a:picLocks noChangeAspect="1"/>
          </p:cNvPicPr>
          <p:nvPr/>
        </p:nvPicPr>
        <p:blipFill>
          <a:blip r:embed="rId2"/>
          <a:stretch>
            <a:fillRect/>
          </a:stretch>
        </p:blipFill>
        <p:spPr>
          <a:xfrm>
            <a:off x="371912" y="2011576"/>
            <a:ext cx="6395339" cy="2834848"/>
          </a:xfrm>
          <a:prstGeom prst="rect">
            <a:avLst/>
          </a:prstGeom>
        </p:spPr>
      </p:pic>
    </p:spTree>
    <p:extLst>
      <p:ext uri="{BB962C8B-B14F-4D97-AF65-F5344CB8AC3E}">
        <p14:creationId xmlns:p14="http://schemas.microsoft.com/office/powerpoint/2010/main" val="825462768"/>
      </p:ext>
    </p:extLst>
  </p:cSld>
  <p:clrMapOvr>
    <a:masterClrMapping/>
  </p:clrMapOvr>
  <mc:AlternateContent xmlns:mc="http://schemas.openxmlformats.org/markup-compatibility/2006" xmlns:p14="http://schemas.microsoft.com/office/powerpoint/2010/main">
    <mc:Choice Requires="p14">
      <p:transition spd="slow" p14:dur="2000" advTm="31000"/>
    </mc:Choice>
    <mc:Fallback xmlns="">
      <p:transition spd="slow" advTm="31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3"/>
          <p:cNvSpPr>
            <a:spLocks noGrp="1"/>
          </p:cNvSpPr>
          <p:nvPr>
            <p:ph sz="half" idx="1"/>
          </p:nvPr>
        </p:nvSpPr>
        <p:spPr>
          <a:xfrm>
            <a:off x="352337" y="1073791"/>
            <a:ext cx="11274803" cy="4651825"/>
          </a:xfrm>
        </p:spPr>
        <p:txBody>
          <a:bodyPr>
            <a:normAutofit/>
          </a:bodyPr>
          <a:lstStyle/>
          <a:p>
            <a:r>
              <a:rPr lang="en-US" sz="2000" dirty="0"/>
              <a:t>OLE Spreadsheet:</a:t>
            </a:r>
          </a:p>
          <a:p>
            <a:pPr lvl="1"/>
            <a:r>
              <a:rPr lang="en-US" sz="2000" dirty="0"/>
              <a:t>Will populate data as defined in prior steps</a:t>
            </a:r>
          </a:p>
          <a:p>
            <a:pPr lvl="1"/>
            <a:r>
              <a:rPr lang="en-US" sz="2000" dirty="0"/>
              <a:t>Export Options:</a:t>
            </a:r>
          </a:p>
          <a:p>
            <a:pPr lvl="2"/>
            <a:r>
              <a:rPr lang="en-US" sz="2000" dirty="0"/>
              <a:t>Click in the corner of the spreadsheet to highlight the data. Copy and paste the data into an external spreadsheet and save</a:t>
            </a:r>
          </a:p>
          <a:p>
            <a:pPr lvl="2"/>
            <a:r>
              <a:rPr lang="en-US" sz="2000" dirty="0"/>
              <a:t>Click on the Excel icon to export the worksheet to a new workbook and save</a:t>
            </a:r>
          </a:p>
        </p:txBody>
      </p:sp>
      <p:sp>
        <p:nvSpPr>
          <p:cNvPr id="4" name="Title 1">
            <a:extLst>
              <a:ext uri="{FF2B5EF4-FFF2-40B4-BE49-F238E27FC236}">
                <a16:creationId xmlns:a16="http://schemas.microsoft.com/office/drawing/2014/main" id="{0A1862D4-0866-401A-B5C1-09A13F6CA02A}"/>
              </a:ext>
            </a:extLst>
          </p:cNvPr>
          <p:cNvSpPr txBox="1">
            <a:spLocks/>
          </p:cNvSpPr>
          <p:nvPr/>
        </p:nvSpPr>
        <p:spPr>
          <a:xfrm>
            <a:off x="2519957" y="194121"/>
            <a:ext cx="8394119" cy="759883"/>
          </a:xfrm>
          <a:prstGeom prst="rect">
            <a:avLst/>
          </a:prstGeom>
          <a:solidFill>
            <a:schemeClr val="tx2"/>
          </a:solidFill>
        </p:spPr>
        <p:txBody>
          <a:bodyPr vert="horz" anchor="b">
            <a:normAutofit fontScale="97500"/>
          </a:bodyPr>
          <a:lstStyle>
            <a:lvl1pPr algn="l" rtl="0" eaLnBrk="1" latinLnBrk="0" hangingPunct="1">
              <a:spcBef>
                <a:spcPct val="0"/>
              </a:spcBef>
              <a:buNone/>
              <a:defRPr kumimoji="0" sz="4200" kern="1200">
                <a:solidFill>
                  <a:schemeClr val="tx2"/>
                </a:solidFill>
                <a:latin typeface="+mj-lt"/>
                <a:ea typeface="+mj-ea"/>
                <a:cs typeface="+mj-cs"/>
              </a:defRPr>
            </a:lvl1pPr>
            <a:extLst/>
          </a:lstStyle>
          <a:p>
            <a:r>
              <a:rPr lang="en-US" sz="3600" dirty="0">
                <a:solidFill>
                  <a:schemeClr val="bg1"/>
                </a:solidFill>
              </a:rPr>
              <a:t>Balance Sheet Overview</a:t>
            </a:r>
          </a:p>
        </p:txBody>
      </p:sp>
    </p:spTree>
    <p:extLst>
      <p:ext uri="{BB962C8B-B14F-4D97-AF65-F5344CB8AC3E}">
        <p14:creationId xmlns:p14="http://schemas.microsoft.com/office/powerpoint/2010/main" val="1707082548"/>
      </p:ext>
    </p:extLst>
  </p:cSld>
  <p:clrMapOvr>
    <a:masterClrMapping/>
  </p:clrMapOvr>
  <mc:AlternateContent xmlns:mc="http://schemas.openxmlformats.org/markup-compatibility/2006" xmlns:p14="http://schemas.microsoft.com/office/powerpoint/2010/main">
    <mc:Choice Requires="p14">
      <p:transition spd="slow" p14:dur="2000" advTm="31000"/>
    </mc:Choice>
    <mc:Fallback xmlns="">
      <p:transition spd="slow" advTm="31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8632" y="2349925"/>
            <a:ext cx="3501196" cy="2456442"/>
          </a:xfrm>
        </p:spPr>
        <p:txBody>
          <a:bodyPr>
            <a:normAutofit fontScale="90000"/>
          </a:bodyPr>
          <a:lstStyle/>
          <a:p>
            <a:r>
              <a:rPr lang="en-CA" dirty="0"/>
              <a:t>Prophet 21 World Wide User Group Officers</a:t>
            </a:r>
          </a:p>
        </p:txBody>
      </p:sp>
      <p:sp>
        <p:nvSpPr>
          <p:cNvPr id="3" name="Slide Number Placeholder 2"/>
          <p:cNvSpPr>
            <a:spLocks noGrp="1"/>
          </p:cNvSpPr>
          <p:nvPr>
            <p:ph type="sldNum" sz="quarter" idx="12"/>
          </p:nvPr>
        </p:nvSpPr>
        <p:spPr/>
        <p:txBody>
          <a:bodyPr>
            <a:normAutofit/>
          </a:bodyPr>
          <a:lstStyle/>
          <a:p>
            <a:fld id="{A3F7CB7D-F184-43C7-B6FD-03D728E1BBFF}" type="slidenum">
              <a:rPr kumimoji="0" lang="en-US" smtClean="0">
                <a:solidFill>
                  <a:srgbClr val="FFFFFF"/>
                </a:solidFill>
              </a:rPr>
              <a:pPr/>
              <a:t>3</a:t>
            </a:fld>
            <a:endParaRPr kumimoji="0" lang="en-US" dirty="0">
              <a:solidFill>
                <a:srgbClr val="FFFFFF"/>
              </a:solidFill>
            </a:endParaRPr>
          </a:p>
        </p:txBody>
      </p:sp>
      <p:sp>
        <p:nvSpPr>
          <p:cNvPr id="4" name="Rectangle 3">
            <a:extLst>
              <a:ext uri="{FF2B5EF4-FFF2-40B4-BE49-F238E27FC236}">
                <a16:creationId xmlns:a16="http://schemas.microsoft.com/office/drawing/2014/main" id="{A34FC6CE-72F8-4F58-B04F-61666F768406}"/>
              </a:ext>
            </a:extLst>
          </p:cNvPr>
          <p:cNvSpPr/>
          <p:nvPr/>
        </p:nvSpPr>
        <p:spPr>
          <a:xfrm>
            <a:off x="4607169" y="1633012"/>
            <a:ext cx="7491045" cy="4708981"/>
          </a:xfrm>
          <a:prstGeom prst="rect">
            <a:avLst/>
          </a:prstGeom>
        </p:spPr>
        <p:txBody>
          <a:bodyPr wrap="square" numCol="2" spcCol="180000">
            <a:spAutoFit/>
          </a:bodyPr>
          <a:lstStyle/>
          <a:p>
            <a:pPr marL="0" indent="0">
              <a:buNone/>
            </a:pPr>
            <a:r>
              <a:rPr lang="en-US" sz="1400" b="1" dirty="0"/>
              <a:t>President</a:t>
            </a:r>
          </a:p>
          <a:p>
            <a:pPr marL="0" indent="0">
              <a:buNone/>
            </a:pPr>
            <a:r>
              <a:rPr lang="en-US" sz="1400" dirty="0"/>
              <a:t>Sam Snow</a:t>
            </a:r>
            <a:br>
              <a:rPr lang="en-US" sz="1400" dirty="0"/>
            </a:br>
            <a:r>
              <a:rPr lang="en-US" sz="1400" dirty="0"/>
              <a:t>VP</a:t>
            </a:r>
            <a:br>
              <a:rPr lang="en-US" sz="1400" dirty="0"/>
            </a:br>
            <a:r>
              <a:rPr lang="en-US" sz="1400" dirty="0"/>
              <a:t>T. J. Snow Company, Inc. </a:t>
            </a:r>
            <a:br>
              <a:rPr lang="en-US" sz="1400" dirty="0"/>
            </a:br>
            <a:br>
              <a:rPr lang="en-US" sz="1400" dirty="0"/>
            </a:br>
            <a:r>
              <a:rPr lang="en-US" sz="1400" b="1" dirty="0"/>
              <a:t>Vice President of Finance</a:t>
            </a:r>
          </a:p>
          <a:p>
            <a:r>
              <a:rPr lang="en-US" sz="1400" dirty="0"/>
              <a:t>Tim Edmunds	</a:t>
            </a:r>
            <a:br>
              <a:rPr lang="en-US" sz="1400" dirty="0"/>
            </a:br>
            <a:r>
              <a:rPr lang="en-US" sz="1400" dirty="0"/>
              <a:t>Chief Financial Officer</a:t>
            </a:r>
            <a:br>
              <a:rPr lang="en-US" sz="1400" dirty="0"/>
            </a:br>
            <a:r>
              <a:rPr lang="en-US" sz="1400" dirty="0"/>
              <a:t>TSI Solutions</a:t>
            </a:r>
            <a:br>
              <a:rPr lang="en-US" sz="1400" dirty="0"/>
            </a:br>
            <a:br>
              <a:rPr lang="en-US" sz="1400" dirty="0"/>
            </a:br>
            <a:r>
              <a:rPr lang="en-US" sz="1400" b="1" dirty="0"/>
              <a:t>Vice President of Marketing and Education </a:t>
            </a:r>
          </a:p>
          <a:p>
            <a:pPr marL="0" indent="0">
              <a:buNone/>
            </a:pPr>
            <a:r>
              <a:rPr lang="en-US" sz="1400" dirty="0"/>
              <a:t>Mike Chadwick</a:t>
            </a:r>
            <a:br>
              <a:rPr lang="en-US" sz="1400" dirty="0"/>
            </a:br>
            <a:r>
              <a:rPr lang="en-US" sz="1400" dirty="0"/>
              <a:t>Director of Information Technology </a:t>
            </a:r>
            <a:br>
              <a:rPr lang="en-US" sz="1400" dirty="0"/>
            </a:br>
            <a:r>
              <a:rPr lang="en-US" sz="1400" dirty="0"/>
              <a:t>T. J. Snow Company, Inc.</a:t>
            </a:r>
            <a:br>
              <a:rPr lang="en-US" sz="1400" dirty="0"/>
            </a:b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r>
              <a:rPr lang="en-US" sz="1400" b="1" dirty="0"/>
              <a:t>Vice President of Operations </a:t>
            </a:r>
          </a:p>
          <a:p>
            <a:r>
              <a:rPr lang="en-US" sz="1400" dirty="0"/>
              <a:t>Ted Hoffman </a:t>
            </a:r>
            <a:br>
              <a:rPr lang="en-US" sz="1400" dirty="0"/>
            </a:br>
            <a:r>
              <a:rPr lang="en-US" sz="1400" dirty="0"/>
              <a:t>Senior Business Analyst and IT Infrastructure</a:t>
            </a:r>
            <a:br>
              <a:rPr lang="en-US" sz="1400" dirty="0"/>
            </a:br>
            <a:r>
              <a:rPr lang="en-US" sz="1400" dirty="0"/>
              <a:t>Utility Supply and Construction</a:t>
            </a:r>
          </a:p>
          <a:p>
            <a:pPr marL="0" indent="0">
              <a:buNone/>
            </a:pPr>
            <a:br>
              <a:rPr lang="en-US" sz="1400" dirty="0"/>
            </a:br>
            <a:r>
              <a:rPr lang="en-US" sz="1400" b="1" dirty="0"/>
              <a:t>Vice President of Member Relations </a:t>
            </a:r>
          </a:p>
          <a:p>
            <a:r>
              <a:rPr lang="en-US" sz="1400" dirty="0"/>
              <a:t>Eric Lunsford</a:t>
            </a:r>
            <a:br>
              <a:rPr lang="en-US" sz="1400" dirty="0"/>
            </a:br>
            <a:r>
              <a:rPr lang="en-US" sz="1400" dirty="0"/>
              <a:t>President</a:t>
            </a:r>
            <a:br>
              <a:rPr lang="en-US" sz="1400" dirty="0"/>
            </a:br>
            <a:r>
              <a:rPr lang="en-US" sz="1400" dirty="0" err="1"/>
              <a:t>Pye</a:t>
            </a:r>
            <a:r>
              <a:rPr lang="en-US" sz="1400" dirty="0"/>
              <a:t>-Barker Engineered Solutions </a:t>
            </a:r>
          </a:p>
        </p:txBody>
      </p:sp>
    </p:spTree>
    <p:extLst>
      <p:ext uri="{BB962C8B-B14F-4D97-AF65-F5344CB8AC3E}">
        <p14:creationId xmlns:p14="http://schemas.microsoft.com/office/powerpoint/2010/main" val="10543358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3"/>
          <p:cNvSpPr>
            <a:spLocks noGrp="1"/>
          </p:cNvSpPr>
          <p:nvPr>
            <p:ph sz="half" idx="1"/>
          </p:nvPr>
        </p:nvSpPr>
        <p:spPr>
          <a:xfrm>
            <a:off x="352337" y="1073791"/>
            <a:ext cx="11274803" cy="4651825"/>
          </a:xfrm>
        </p:spPr>
        <p:txBody>
          <a:bodyPr>
            <a:normAutofit/>
          </a:bodyPr>
          <a:lstStyle/>
          <a:p>
            <a:r>
              <a:rPr lang="en-US" sz="2000" dirty="0"/>
              <a:t>Using the same set-up as the P&amp;L we can create a Monthly Balance Sheet.  This enables you to view your monthly trends for each category on your Balance Sheet. </a:t>
            </a:r>
          </a:p>
          <a:p>
            <a:pPr lvl="1"/>
            <a:r>
              <a:rPr lang="en-US" sz="1800" dirty="0"/>
              <a:t>For example, if sales are relatively flat we wouldn’t want to see A/R increasing.  </a:t>
            </a:r>
          </a:p>
          <a:p>
            <a:pPr lvl="1"/>
            <a:r>
              <a:rPr lang="en-US" sz="1800" dirty="0"/>
              <a:t>This is another tool for you to quickly identify and address any potential issues.</a:t>
            </a:r>
          </a:p>
          <a:p>
            <a:endParaRPr lang="en-US" sz="2000" dirty="0"/>
          </a:p>
          <a:p>
            <a:r>
              <a:rPr lang="en-US" sz="2000" dirty="0"/>
              <a:t>The criteria in Financial Statement Maintenance will be the same, except the statement type will be Balance Sheet</a:t>
            </a:r>
          </a:p>
          <a:p>
            <a:endParaRPr lang="en-US" sz="2000" dirty="0"/>
          </a:p>
          <a:p>
            <a:r>
              <a:rPr lang="en-US" sz="2000" dirty="0"/>
              <a:t>The criteria in Financial Express Setup will be the same as well, except the Balance Type will be Cumulative instead of Period.</a:t>
            </a:r>
          </a:p>
        </p:txBody>
      </p:sp>
      <p:sp>
        <p:nvSpPr>
          <p:cNvPr id="4" name="Title 1">
            <a:extLst>
              <a:ext uri="{FF2B5EF4-FFF2-40B4-BE49-F238E27FC236}">
                <a16:creationId xmlns:a16="http://schemas.microsoft.com/office/drawing/2014/main" id="{0A1862D4-0866-401A-B5C1-09A13F6CA02A}"/>
              </a:ext>
            </a:extLst>
          </p:cNvPr>
          <p:cNvSpPr txBox="1">
            <a:spLocks/>
          </p:cNvSpPr>
          <p:nvPr/>
        </p:nvSpPr>
        <p:spPr>
          <a:xfrm>
            <a:off x="2519957" y="194121"/>
            <a:ext cx="8394119" cy="759883"/>
          </a:xfrm>
          <a:prstGeom prst="rect">
            <a:avLst/>
          </a:prstGeom>
          <a:solidFill>
            <a:schemeClr val="tx2"/>
          </a:solidFill>
        </p:spPr>
        <p:txBody>
          <a:bodyPr vert="horz" anchor="b">
            <a:normAutofit fontScale="97500"/>
          </a:bodyPr>
          <a:lstStyle>
            <a:lvl1pPr algn="l" rtl="0" eaLnBrk="1" latinLnBrk="0" hangingPunct="1">
              <a:spcBef>
                <a:spcPct val="0"/>
              </a:spcBef>
              <a:buNone/>
              <a:defRPr kumimoji="0" sz="4200" kern="1200">
                <a:solidFill>
                  <a:schemeClr val="tx2"/>
                </a:solidFill>
                <a:latin typeface="+mj-lt"/>
                <a:ea typeface="+mj-ea"/>
                <a:cs typeface="+mj-cs"/>
              </a:defRPr>
            </a:lvl1pPr>
            <a:extLst/>
          </a:lstStyle>
          <a:p>
            <a:r>
              <a:rPr lang="en-US" sz="3600" dirty="0">
                <a:solidFill>
                  <a:schemeClr val="bg1"/>
                </a:solidFill>
              </a:rPr>
              <a:t>Monthly Balance Sheet	</a:t>
            </a:r>
          </a:p>
        </p:txBody>
      </p:sp>
    </p:spTree>
    <p:extLst>
      <p:ext uri="{BB962C8B-B14F-4D97-AF65-F5344CB8AC3E}">
        <p14:creationId xmlns:p14="http://schemas.microsoft.com/office/powerpoint/2010/main" val="1941439492"/>
      </p:ext>
    </p:extLst>
  </p:cSld>
  <p:clrMapOvr>
    <a:masterClrMapping/>
  </p:clrMapOvr>
  <mc:AlternateContent xmlns:mc="http://schemas.openxmlformats.org/markup-compatibility/2006" xmlns:p14="http://schemas.microsoft.com/office/powerpoint/2010/main">
    <mc:Choice Requires="p14">
      <p:transition spd="slow" p14:dur="2000" advTm="31000"/>
    </mc:Choice>
    <mc:Fallback xmlns="">
      <p:transition spd="slow" advTm="31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A1862D4-0866-401A-B5C1-09A13F6CA02A}"/>
              </a:ext>
            </a:extLst>
          </p:cNvPr>
          <p:cNvSpPr txBox="1">
            <a:spLocks/>
          </p:cNvSpPr>
          <p:nvPr/>
        </p:nvSpPr>
        <p:spPr>
          <a:xfrm>
            <a:off x="2519957" y="194121"/>
            <a:ext cx="8394119" cy="759883"/>
          </a:xfrm>
          <a:prstGeom prst="rect">
            <a:avLst/>
          </a:prstGeom>
          <a:solidFill>
            <a:schemeClr val="tx2"/>
          </a:solidFill>
        </p:spPr>
        <p:txBody>
          <a:bodyPr vert="horz" anchor="b">
            <a:normAutofit fontScale="97500"/>
          </a:bodyPr>
          <a:lstStyle>
            <a:lvl1pPr algn="l" rtl="0" eaLnBrk="1" latinLnBrk="0" hangingPunct="1">
              <a:spcBef>
                <a:spcPct val="0"/>
              </a:spcBef>
              <a:buNone/>
              <a:defRPr kumimoji="0" sz="4200" kern="1200">
                <a:solidFill>
                  <a:schemeClr val="tx2"/>
                </a:solidFill>
                <a:latin typeface="+mj-lt"/>
                <a:ea typeface="+mj-ea"/>
                <a:cs typeface="+mj-cs"/>
              </a:defRPr>
            </a:lvl1pPr>
            <a:extLst/>
          </a:lstStyle>
          <a:p>
            <a:r>
              <a:rPr lang="en-US" sz="3600" dirty="0">
                <a:solidFill>
                  <a:schemeClr val="bg1"/>
                </a:solidFill>
              </a:rPr>
              <a:t>Monthly Balance Sheet	</a:t>
            </a:r>
          </a:p>
        </p:txBody>
      </p:sp>
      <p:pic>
        <p:nvPicPr>
          <p:cNvPr id="5" name="Picture 4">
            <a:extLst>
              <a:ext uri="{FF2B5EF4-FFF2-40B4-BE49-F238E27FC236}">
                <a16:creationId xmlns:a16="http://schemas.microsoft.com/office/drawing/2014/main" id="{A3A7B388-03DF-42D5-9A0B-DB03082EEA3E}"/>
              </a:ext>
            </a:extLst>
          </p:cNvPr>
          <p:cNvPicPr>
            <a:picLocks noChangeAspect="1"/>
          </p:cNvPicPr>
          <p:nvPr/>
        </p:nvPicPr>
        <p:blipFill>
          <a:blip r:embed="rId2"/>
          <a:stretch>
            <a:fillRect/>
          </a:stretch>
        </p:blipFill>
        <p:spPr>
          <a:xfrm>
            <a:off x="1796358" y="954004"/>
            <a:ext cx="8599284" cy="5315921"/>
          </a:xfrm>
          <a:prstGeom prst="rect">
            <a:avLst/>
          </a:prstGeom>
        </p:spPr>
      </p:pic>
    </p:spTree>
    <p:extLst>
      <p:ext uri="{BB962C8B-B14F-4D97-AF65-F5344CB8AC3E}">
        <p14:creationId xmlns:p14="http://schemas.microsoft.com/office/powerpoint/2010/main" val="2792573875"/>
      </p:ext>
    </p:extLst>
  </p:cSld>
  <p:clrMapOvr>
    <a:masterClrMapping/>
  </p:clrMapOvr>
  <mc:AlternateContent xmlns:mc="http://schemas.openxmlformats.org/markup-compatibility/2006" xmlns:p14="http://schemas.microsoft.com/office/powerpoint/2010/main">
    <mc:Choice Requires="p14">
      <p:transition spd="slow" p14:dur="2000" advTm="31000"/>
    </mc:Choice>
    <mc:Fallback xmlns="">
      <p:transition spd="slow" advTm="31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48925" y="227901"/>
            <a:ext cx="7406640" cy="720055"/>
          </a:xfrm>
          <a:solidFill>
            <a:schemeClr val="tx2"/>
          </a:solidFill>
        </p:spPr>
        <p:txBody>
          <a:bodyPr anchor="t">
            <a:noAutofit/>
          </a:bodyPr>
          <a:lstStyle/>
          <a:p>
            <a:pPr algn="l"/>
            <a:r>
              <a:rPr lang="en-US" sz="3600" dirty="0">
                <a:solidFill>
                  <a:schemeClr val="bg1"/>
                </a:solidFill>
              </a:rPr>
              <a:t>Monthly Maintenance</a:t>
            </a:r>
          </a:p>
        </p:txBody>
      </p:sp>
      <p:sp>
        <p:nvSpPr>
          <p:cNvPr id="3" name="Content Placeholder 2"/>
          <p:cNvSpPr>
            <a:spLocks noGrp="1"/>
          </p:cNvSpPr>
          <p:nvPr>
            <p:ph sz="half" idx="1"/>
          </p:nvPr>
        </p:nvSpPr>
        <p:spPr>
          <a:xfrm>
            <a:off x="276837" y="1124125"/>
            <a:ext cx="11828477" cy="5066950"/>
          </a:xfrm>
        </p:spPr>
        <p:txBody>
          <a:bodyPr>
            <a:normAutofit/>
          </a:bodyPr>
          <a:lstStyle/>
          <a:p>
            <a:r>
              <a:rPr lang="en-US" sz="2000" dirty="0"/>
              <a:t>Update static data</a:t>
            </a:r>
          </a:p>
          <a:p>
            <a:pPr lvl="1"/>
            <a:r>
              <a:rPr lang="en-US" sz="2000" dirty="0"/>
              <a:t>i.e. update header rows, column titles, etc.</a:t>
            </a:r>
          </a:p>
          <a:p>
            <a:r>
              <a:rPr lang="en-US" sz="2200" dirty="0"/>
              <a:t>If using a YTD comparison in the template (such as the P&amp;L), update the “YTD Month”</a:t>
            </a:r>
          </a:p>
          <a:p>
            <a:r>
              <a:rPr lang="en-US" sz="2000" dirty="0"/>
              <a:t>Tie out row data to GL Ledger Report</a:t>
            </a:r>
          </a:p>
          <a:p>
            <a:pPr lvl="1"/>
            <a:r>
              <a:rPr lang="en-US" sz="2000" dirty="0"/>
              <a:t>Approximately 1x/quarter, spot check total sales, cash &amp; cash equivalents, etc. to GL accounts to ensure validity</a:t>
            </a:r>
          </a:p>
          <a:p>
            <a:r>
              <a:rPr lang="en-US" sz="2000" dirty="0"/>
              <a:t>Assign unmapped/new accounts to Financial Statement categories</a:t>
            </a:r>
          </a:p>
          <a:p>
            <a:pPr lvl="1"/>
            <a:r>
              <a:rPr lang="en-US" sz="1800" dirty="0"/>
              <a:t>P&amp;L Accounts must be assigned to the P&amp;L, Balance Sheet &amp; Statement of Cash Flow</a:t>
            </a:r>
          </a:p>
          <a:p>
            <a:pPr lvl="1"/>
            <a:r>
              <a:rPr lang="en-US" sz="1800" dirty="0"/>
              <a:t>Balance Sheet Accounts must be assigned to the Balance Sheet &amp; Statement of Cash Flow</a:t>
            </a:r>
          </a:p>
        </p:txBody>
      </p:sp>
    </p:spTree>
    <p:extLst>
      <p:ext uri="{BB962C8B-B14F-4D97-AF65-F5344CB8AC3E}">
        <p14:creationId xmlns:p14="http://schemas.microsoft.com/office/powerpoint/2010/main" val="2455597472"/>
      </p:ext>
    </p:extLst>
  </p:cSld>
  <p:clrMapOvr>
    <a:masterClrMapping/>
  </p:clrMapOvr>
  <mc:AlternateContent xmlns:mc="http://schemas.openxmlformats.org/markup-compatibility/2006" xmlns:p14="http://schemas.microsoft.com/office/powerpoint/2010/main">
    <mc:Choice Requires="p14">
      <p:transition spd="slow" p14:dur="2000" advTm="31000"/>
    </mc:Choice>
    <mc:Fallback xmlns="">
      <p:transition spd="slow" advTm="31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a:spLocks noGrp="1"/>
          </p:cNvSpPr>
          <p:nvPr>
            <p:ph sz="half" idx="1"/>
          </p:nvPr>
        </p:nvSpPr>
        <p:spPr>
          <a:xfrm>
            <a:off x="5591945" y="1216404"/>
            <a:ext cx="5456356" cy="4732876"/>
          </a:xfrm>
        </p:spPr>
        <p:txBody>
          <a:bodyPr>
            <a:normAutofit/>
          </a:bodyPr>
          <a:lstStyle/>
          <a:p>
            <a:r>
              <a:rPr lang="en-US" sz="1600" dirty="0"/>
              <a:t>P21 gives you the ability to create financial statements by branch.</a:t>
            </a:r>
          </a:p>
          <a:p>
            <a:r>
              <a:rPr lang="en-US" sz="1600" dirty="0"/>
              <a:t>When assigning accounts on the Account Maintenance Tab, select “Show Branches” at the bottom of the box</a:t>
            </a:r>
          </a:p>
          <a:p>
            <a:r>
              <a:rPr lang="en-US" sz="1600" dirty="0"/>
              <a:t>You can then select the accounts by branch or branches you want to display on the report, or the “-XXX” account to pull all branches</a:t>
            </a:r>
          </a:p>
          <a:p>
            <a:r>
              <a:rPr lang="en-US" sz="1600" dirty="0"/>
              <a:t>Can also define which branches to include on the “OLE Branches” tab: (this particular company only has one branch)</a:t>
            </a:r>
          </a:p>
          <a:p>
            <a:endParaRPr lang="en-US" sz="1600" dirty="0"/>
          </a:p>
          <a:p>
            <a:pPr lvl="1"/>
            <a:endParaRPr lang="en-US" dirty="0"/>
          </a:p>
        </p:txBody>
      </p:sp>
      <p:sp>
        <p:nvSpPr>
          <p:cNvPr id="8" name="Title 1"/>
          <p:cNvSpPr txBox="1">
            <a:spLocks/>
          </p:cNvSpPr>
          <p:nvPr/>
        </p:nvSpPr>
        <p:spPr>
          <a:xfrm>
            <a:off x="2561903" y="161848"/>
            <a:ext cx="8486398" cy="811276"/>
          </a:xfrm>
          <a:prstGeom prst="rect">
            <a:avLst/>
          </a:prstGeom>
          <a:solidFill>
            <a:schemeClr val="tx2"/>
          </a:solidFill>
        </p:spPr>
        <p:txBody>
          <a:bodyPr vert="horz" anchor="b">
            <a:normAutofit fontScale="97500"/>
          </a:bodyPr>
          <a:lstStyle>
            <a:lvl1pPr algn="l" rtl="0" eaLnBrk="1" latinLnBrk="0" hangingPunct="1">
              <a:spcBef>
                <a:spcPct val="0"/>
              </a:spcBef>
              <a:buNone/>
              <a:defRPr kumimoji="0" sz="4200" kern="1200">
                <a:solidFill>
                  <a:schemeClr val="tx2"/>
                </a:solidFill>
                <a:latin typeface="+mj-lt"/>
                <a:ea typeface="+mj-ea"/>
                <a:cs typeface="+mj-cs"/>
              </a:defRPr>
            </a:lvl1pPr>
            <a:extLst/>
          </a:lstStyle>
          <a:p>
            <a:r>
              <a:rPr lang="en-US" sz="3600" dirty="0">
                <a:solidFill>
                  <a:schemeClr val="bg1"/>
                </a:solidFill>
              </a:rPr>
              <a:t>Using Branches</a:t>
            </a:r>
          </a:p>
        </p:txBody>
      </p:sp>
      <p:pic>
        <p:nvPicPr>
          <p:cNvPr id="4" name="Picture 3"/>
          <p:cNvPicPr>
            <a:picLocks noChangeAspect="1"/>
          </p:cNvPicPr>
          <p:nvPr/>
        </p:nvPicPr>
        <p:blipFill>
          <a:blip r:embed="rId2"/>
          <a:stretch>
            <a:fillRect/>
          </a:stretch>
        </p:blipFill>
        <p:spPr>
          <a:xfrm>
            <a:off x="446848" y="1140043"/>
            <a:ext cx="4536768" cy="4988327"/>
          </a:xfrm>
          <a:prstGeom prst="rect">
            <a:avLst/>
          </a:prstGeom>
        </p:spPr>
      </p:pic>
      <p:sp>
        <p:nvSpPr>
          <p:cNvPr id="7" name="Rectangle 6"/>
          <p:cNvSpPr/>
          <p:nvPr/>
        </p:nvSpPr>
        <p:spPr>
          <a:xfrm>
            <a:off x="1370913" y="5773348"/>
            <a:ext cx="759173" cy="1759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7B55052-3077-4566-B751-EBB4EB221B9A}"/>
              </a:ext>
            </a:extLst>
          </p:cNvPr>
          <p:cNvPicPr>
            <a:picLocks noChangeAspect="1"/>
          </p:cNvPicPr>
          <p:nvPr/>
        </p:nvPicPr>
        <p:blipFill>
          <a:blip r:embed="rId3"/>
          <a:stretch>
            <a:fillRect/>
          </a:stretch>
        </p:blipFill>
        <p:spPr>
          <a:xfrm>
            <a:off x="5174935" y="5066151"/>
            <a:ext cx="6657409" cy="707197"/>
          </a:xfrm>
          <a:prstGeom prst="rect">
            <a:avLst/>
          </a:prstGeom>
        </p:spPr>
      </p:pic>
    </p:spTree>
    <p:extLst>
      <p:ext uri="{BB962C8B-B14F-4D97-AF65-F5344CB8AC3E}">
        <p14:creationId xmlns:p14="http://schemas.microsoft.com/office/powerpoint/2010/main" val="2002634231"/>
      </p:ext>
    </p:extLst>
  </p:cSld>
  <p:clrMapOvr>
    <a:masterClrMapping/>
  </p:clrMapOvr>
  <mc:AlternateContent xmlns:mc="http://schemas.openxmlformats.org/markup-compatibility/2006" xmlns:p14="http://schemas.microsoft.com/office/powerpoint/2010/main">
    <mc:Choice Requires="p14">
      <p:transition spd="slow" p14:dur="2000" advTm="31000"/>
    </mc:Choice>
    <mc:Fallback xmlns="">
      <p:transition spd="slow" advTm="31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a:spLocks noGrp="1"/>
          </p:cNvSpPr>
          <p:nvPr>
            <p:ph sz="half" idx="1"/>
          </p:nvPr>
        </p:nvSpPr>
        <p:spPr>
          <a:xfrm>
            <a:off x="6234505" y="1154559"/>
            <a:ext cx="5635917" cy="5430799"/>
          </a:xfrm>
        </p:spPr>
        <p:txBody>
          <a:bodyPr>
            <a:normAutofit/>
          </a:bodyPr>
          <a:lstStyle/>
          <a:p>
            <a:r>
              <a:rPr lang="en-US" sz="1600" dirty="0"/>
              <a:t>P21 gives you the ability to consolidate financial statements for multiple companies, assuming they are set up on the P21 server.</a:t>
            </a:r>
          </a:p>
          <a:p>
            <a:r>
              <a:rPr lang="en-US" sz="1600" dirty="0"/>
              <a:t>On the OLE Criteria tab, select the radio button for “Multiple” OLE Companies.  This will enable you to access the “OLE Companies” tab.</a:t>
            </a:r>
          </a:p>
          <a:p>
            <a:pPr lvl="1"/>
            <a:r>
              <a:rPr lang="en-US" dirty="0"/>
              <a:t>If the companies you are going to consolidate do not have the same GL account mask, you must also select the “Add to Existing Values” box (v. 12.0 and newer)</a:t>
            </a:r>
          </a:p>
          <a:p>
            <a:pPr lvl="1"/>
            <a:r>
              <a:rPr lang="en-US" dirty="0"/>
              <a:t>You also have the ability to select a combination of branches by company to consolidate on the OLE Branches tab</a:t>
            </a:r>
          </a:p>
          <a:p>
            <a:r>
              <a:rPr lang="en-US" sz="1600" dirty="0"/>
              <a:t>On the OLE Companies tab, add the companies you want to consolidate</a:t>
            </a:r>
          </a:p>
        </p:txBody>
      </p:sp>
      <p:sp>
        <p:nvSpPr>
          <p:cNvPr id="8" name="Title 1"/>
          <p:cNvSpPr txBox="1">
            <a:spLocks/>
          </p:cNvSpPr>
          <p:nvPr/>
        </p:nvSpPr>
        <p:spPr>
          <a:xfrm>
            <a:off x="2553513" y="100668"/>
            <a:ext cx="8444453" cy="803371"/>
          </a:xfrm>
          <a:prstGeom prst="rect">
            <a:avLst/>
          </a:prstGeom>
          <a:solidFill>
            <a:schemeClr val="tx2"/>
          </a:solidFill>
        </p:spPr>
        <p:txBody>
          <a:bodyPr vert="horz" anchor="b">
            <a:noAutofit/>
          </a:bodyPr>
          <a:lstStyle>
            <a:lvl1pPr algn="l" rtl="0" eaLnBrk="1" latinLnBrk="0" hangingPunct="1">
              <a:spcBef>
                <a:spcPct val="0"/>
              </a:spcBef>
              <a:buNone/>
              <a:defRPr kumimoji="0" sz="4200" kern="1200">
                <a:solidFill>
                  <a:schemeClr val="tx2"/>
                </a:solidFill>
                <a:latin typeface="+mj-lt"/>
                <a:ea typeface="+mj-ea"/>
                <a:cs typeface="+mj-cs"/>
              </a:defRPr>
            </a:lvl1pPr>
            <a:extLst/>
          </a:lstStyle>
          <a:p>
            <a:r>
              <a:rPr lang="en-US" sz="3600" dirty="0">
                <a:solidFill>
                  <a:schemeClr val="bg1"/>
                </a:solidFill>
              </a:rPr>
              <a:t>Using Companies</a:t>
            </a:r>
          </a:p>
        </p:txBody>
      </p:sp>
      <p:pic>
        <p:nvPicPr>
          <p:cNvPr id="2" name="Picture 1"/>
          <p:cNvPicPr>
            <a:picLocks noChangeAspect="1"/>
          </p:cNvPicPr>
          <p:nvPr/>
        </p:nvPicPr>
        <p:blipFill>
          <a:blip r:embed="rId2"/>
          <a:stretch>
            <a:fillRect/>
          </a:stretch>
        </p:blipFill>
        <p:spPr>
          <a:xfrm>
            <a:off x="162861" y="1674677"/>
            <a:ext cx="6071643" cy="2846990"/>
          </a:xfrm>
          <a:prstGeom prst="rect">
            <a:avLst/>
          </a:prstGeom>
        </p:spPr>
      </p:pic>
      <p:sp>
        <p:nvSpPr>
          <p:cNvPr id="3" name="Rectangle 2"/>
          <p:cNvSpPr/>
          <p:nvPr/>
        </p:nvSpPr>
        <p:spPr>
          <a:xfrm>
            <a:off x="2421033" y="2160912"/>
            <a:ext cx="1723592" cy="1963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316871" y="3529849"/>
            <a:ext cx="1627837" cy="1963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E613313-2795-4465-86CF-3DE604392E18}"/>
              </a:ext>
            </a:extLst>
          </p:cNvPr>
          <p:cNvPicPr>
            <a:picLocks noChangeAspect="1"/>
          </p:cNvPicPr>
          <p:nvPr/>
        </p:nvPicPr>
        <p:blipFill>
          <a:blip r:embed="rId3"/>
          <a:stretch>
            <a:fillRect/>
          </a:stretch>
        </p:blipFill>
        <p:spPr>
          <a:xfrm>
            <a:off x="150418" y="4669515"/>
            <a:ext cx="6096528" cy="883997"/>
          </a:xfrm>
          <a:prstGeom prst="rect">
            <a:avLst/>
          </a:prstGeom>
        </p:spPr>
      </p:pic>
    </p:spTree>
    <p:extLst>
      <p:ext uri="{BB962C8B-B14F-4D97-AF65-F5344CB8AC3E}">
        <p14:creationId xmlns:p14="http://schemas.microsoft.com/office/powerpoint/2010/main" val="2147231919"/>
      </p:ext>
    </p:extLst>
  </p:cSld>
  <p:clrMapOvr>
    <a:masterClrMapping/>
  </p:clrMapOvr>
  <mc:AlternateContent xmlns:mc="http://schemas.openxmlformats.org/markup-compatibility/2006" xmlns:p14="http://schemas.microsoft.com/office/powerpoint/2010/main">
    <mc:Choice Requires="p14">
      <p:transition spd="slow" p14:dur="2000" advTm="31000"/>
    </mc:Choice>
    <mc:Fallback xmlns="">
      <p:transition spd="slow" advTm="31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452ACE-EBB5-4DFC-AB5B-DE189D68FDAF}"/>
              </a:ext>
            </a:extLst>
          </p:cNvPr>
          <p:cNvSpPr>
            <a:spLocks noGrp="1"/>
          </p:cNvSpPr>
          <p:nvPr>
            <p:ph sz="half" idx="2"/>
          </p:nvPr>
        </p:nvSpPr>
        <p:spPr>
          <a:xfrm>
            <a:off x="829451" y="2593665"/>
            <a:ext cx="10533098" cy="996823"/>
          </a:xfrm>
          <a:solidFill>
            <a:schemeClr val="tx2"/>
          </a:solidFill>
        </p:spPr>
        <p:txBody>
          <a:bodyPr>
            <a:normAutofit/>
          </a:bodyPr>
          <a:lstStyle/>
          <a:p>
            <a:pPr marL="0" indent="0" algn="ctr">
              <a:buNone/>
            </a:pPr>
            <a:r>
              <a:rPr lang="en-US" sz="4800" dirty="0">
                <a:solidFill>
                  <a:schemeClr val="bg1"/>
                </a:solidFill>
              </a:rPr>
              <a:t>Questions?</a:t>
            </a:r>
          </a:p>
        </p:txBody>
      </p:sp>
    </p:spTree>
    <p:extLst>
      <p:ext uri="{BB962C8B-B14F-4D97-AF65-F5344CB8AC3E}">
        <p14:creationId xmlns:p14="http://schemas.microsoft.com/office/powerpoint/2010/main" val="35580674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452ACE-EBB5-4DFC-AB5B-DE189D68FDAF}"/>
              </a:ext>
            </a:extLst>
          </p:cNvPr>
          <p:cNvSpPr>
            <a:spLocks noGrp="1"/>
          </p:cNvSpPr>
          <p:nvPr>
            <p:ph sz="half" idx="2"/>
          </p:nvPr>
        </p:nvSpPr>
        <p:spPr>
          <a:xfrm>
            <a:off x="261457" y="1560352"/>
            <a:ext cx="11669086" cy="3657600"/>
          </a:xfrm>
          <a:solidFill>
            <a:schemeClr val="tx2"/>
          </a:solidFill>
        </p:spPr>
        <p:txBody>
          <a:bodyPr>
            <a:noAutofit/>
          </a:bodyPr>
          <a:lstStyle/>
          <a:p>
            <a:pPr marL="0" lvl="1" indent="0">
              <a:buNone/>
            </a:pPr>
            <a:r>
              <a:rPr lang="en-US" altLang="x-none" sz="3600" dirty="0">
                <a:solidFill>
                  <a:schemeClr val="bg1"/>
                </a:solidFill>
              </a:rPr>
              <a:t>Stacy Cline</a:t>
            </a:r>
          </a:p>
          <a:p>
            <a:pPr marL="0" lvl="1" indent="0">
              <a:buNone/>
            </a:pPr>
            <a:r>
              <a:rPr lang="en-US" altLang="x-none" sz="3600" dirty="0">
                <a:solidFill>
                  <a:schemeClr val="bg1"/>
                </a:solidFill>
              </a:rPr>
              <a:t>Cline Financial Services, LLC</a:t>
            </a:r>
          </a:p>
          <a:p>
            <a:pPr marL="0" lvl="1" indent="0">
              <a:buNone/>
            </a:pPr>
            <a:r>
              <a:rPr lang="en-US" altLang="x-none" sz="3600" dirty="0">
                <a:solidFill>
                  <a:schemeClr val="bg1"/>
                </a:solidFill>
                <a:hlinkClick r:id="rId2"/>
              </a:rPr>
              <a:t>stacy@clinefinancialservices.com</a:t>
            </a:r>
            <a:endParaRPr lang="en-US" altLang="x-none" sz="3600" dirty="0">
              <a:solidFill>
                <a:schemeClr val="bg1"/>
              </a:solidFill>
            </a:endParaRPr>
          </a:p>
          <a:p>
            <a:pPr marL="0" lvl="1" indent="0">
              <a:buNone/>
            </a:pPr>
            <a:r>
              <a:rPr lang="en-US" altLang="x-none" sz="3600" dirty="0">
                <a:solidFill>
                  <a:schemeClr val="bg1"/>
                </a:solidFill>
              </a:rPr>
              <a:t>www.clinefinancialservices.com	</a:t>
            </a:r>
          </a:p>
          <a:p>
            <a:pPr marL="0" lvl="1" indent="0">
              <a:buNone/>
            </a:pPr>
            <a:r>
              <a:rPr lang="en-US" altLang="x-none" sz="3600" dirty="0">
                <a:solidFill>
                  <a:schemeClr val="bg1"/>
                </a:solidFill>
              </a:rPr>
              <a:t>970-744-0206</a:t>
            </a:r>
          </a:p>
        </p:txBody>
      </p:sp>
      <p:sp>
        <p:nvSpPr>
          <p:cNvPr id="4" name="Slide Number Placeholder 2">
            <a:extLst>
              <a:ext uri="{FF2B5EF4-FFF2-40B4-BE49-F238E27FC236}">
                <a16:creationId xmlns:a16="http://schemas.microsoft.com/office/drawing/2014/main" id="{E1A6E1FA-AA5C-4804-A950-8A69344C91F3}"/>
              </a:ext>
            </a:extLst>
          </p:cNvPr>
          <p:cNvSpPr>
            <a:spLocks noGrp="1"/>
          </p:cNvSpPr>
          <p:nvPr>
            <p:ph type="sldNum" sz="quarter" idx="12"/>
          </p:nvPr>
        </p:nvSpPr>
        <p:spPr>
          <a:xfrm>
            <a:off x="10469880" y="320040"/>
            <a:ext cx="914400" cy="320040"/>
          </a:xfrm>
        </p:spPr>
        <p:txBody>
          <a:bodyPr>
            <a:normAutofit/>
          </a:bodyPr>
          <a:lstStyle/>
          <a:p>
            <a:fld id="{A3F7CB7D-F184-43C7-B6FD-03D728E1BBFF}" type="slidenum">
              <a:rPr kumimoji="0" lang="en-US" smtClean="0"/>
              <a:pPr/>
              <a:t>36</a:t>
            </a:fld>
            <a:endParaRPr kumimoji="0" lang="en-US" dirty="0"/>
          </a:p>
        </p:txBody>
      </p:sp>
    </p:spTree>
    <p:extLst>
      <p:ext uri="{BB962C8B-B14F-4D97-AF65-F5344CB8AC3E}">
        <p14:creationId xmlns:p14="http://schemas.microsoft.com/office/powerpoint/2010/main" val="469697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889000" y="2339669"/>
            <a:ext cx="3500828" cy="2470065"/>
          </a:xfrm>
        </p:spPr>
        <p:txBody>
          <a:bodyPr/>
          <a:lstStyle/>
          <a:p>
            <a:r>
              <a:rPr lang="en-US" dirty="0"/>
              <a:t>Disclaimer</a:t>
            </a:r>
          </a:p>
        </p:txBody>
      </p:sp>
      <p:sp>
        <p:nvSpPr>
          <p:cNvPr id="6" name="Rectangle 6"/>
          <p:cNvSpPr>
            <a:spLocks noGrp="1"/>
          </p:cNvSpPr>
          <p:nvPr>
            <p:ph sz="half" idx="1"/>
          </p:nvPr>
        </p:nvSpPr>
        <p:spPr>
          <a:xfrm>
            <a:off x="4633547" y="1354014"/>
            <a:ext cx="7174522" cy="5078437"/>
          </a:xfrm>
        </p:spPr>
        <p:txBody>
          <a:bodyPr>
            <a:normAutofit/>
          </a:bodyPr>
          <a:lstStyle>
            <a:lvl1pPr>
              <a:defRPr sz="2800"/>
            </a:lvl1pPr>
          </a:lstStyle>
          <a:p>
            <a:pPr marL="457189" indent="-457189">
              <a:buFont typeface="Arial" panose="020B0604020202020204" pitchFamily="34" charset="0"/>
              <a:buChar char="•"/>
              <a:defRPr/>
            </a:pPr>
            <a:r>
              <a:rPr lang="en-US" sz="1800" dirty="0"/>
              <a:t>This conference is an attempt by P21WWUG members to assist each other by demonstrating ways that we utilize the Prophet21 system and other related products.</a:t>
            </a:r>
          </a:p>
          <a:p>
            <a:pPr marL="457189" indent="-457189">
              <a:buFont typeface="Arial" panose="020B0604020202020204" pitchFamily="34" charset="0"/>
              <a:buChar char="•"/>
              <a:defRPr/>
            </a:pPr>
            <a:r>
              <a:rPr lang="en-US" sz="1800" dirty="0"/>
              <a:t>The P21WWUG and the individuals conducting the classes and round tables take no responsibility for potential issues that arise as a result of taking the advice given during the conference.</a:t>
            </a:r>
          </a:p>
          <a:p>
            <a:pPr marL="457189" indent="-457189">
              <a:buFont typeface="Arial" panose="020B0604020202020204" pitchFamily="34" charset="0"/>
              <a:buChar char="•"/>
              <a:defRPr/>
            </a:pPr>
            <a:r>
              <a:rPr lang="en-US" sz="1800" dirty="0"/>
              <a:t>The P21WWUG does not recommend using any SQL statements to update your database without having those statements first reviewed by Epicor or other experienced SQL professionals. Test any code in your Play Database!</a:t>
            </a:r>
          </a:p>
          <a:p>
            <a:pPr marL="457189" indent="-457189">
              <a:buFont typeface="Arial" panose="020B0604020202020204" pitchFamily="34" charset="0"/>
              <a:buChar char="•"/>
              <a:defRPr/>
            </a:pPr>
            <a:r>
              <a:rPr lang="en-US" sz="1800" dirty="0"/>
              <a:t>Using SQL statements to update your database may result in corrupting your database. Test any code in your Play Database!</a:t>
            </a:r>
          </a:p>
        </p:txBody>
      </p:sp>
      <p:sp>
        <p:nvSpPr>
          <p:cNvPr id="8" name="Slide Number Placeholder 7"/>
          <p:cNvSpPr>
            <a:spLocks noGrp="1"/>
          </p:cNvSpPr>
          <p:nvPr>
            <p:ph type="sldNum" sz="quarter" idx="12"/>
          </p:nvPr>
        </p:nvSpPr>
        <p:spPr/>
        <p:txBody>
          <a:bodyPr>
            <a:normAutofit fontScale="92500" lnSpcReduction="20000"/>
          </a:bodyPr>
          <a:lstStyle/>
          <a:p>
            <a:pPr algn="ctr"/>
            <a:fld id="{8F82E0A0-C266-4798-8C8F-B9F91E9DA37E}" type="slidenum">
              <a:rPr lang="en-US" sz="1867" b="1">
                <a:solidFill>
                  <a:srgbClr val="FFFFFF"/>
                </a:solidFill>
              </a:rPr>
              <a:pPr algn="ctr"/>
              <a:t>4</a:t>
            </a:fld>
            <a:endParaRPr kumimoji="0" lang="en-US"/>
          </a:p>
        </p:txBody>
      </p:sp>
    </p:spTree>
    <p:extLst>
      <p:ext uri="{BB962C8B-B14F-4D97-AF65-F5344CB8AC3E}">
        <p14:creationId xmlns:p14="http://schemas.microsoft.com/office/powerpoint/2010/main" val="3706414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889000" y="2339669"/>
            <a:ext cx="3500828" cy="2470065"/>
          </a:xfrm>
        </p:spPr>
        <p:txBody>
          <a:bodyPr/>
          <a:lstStyle/>
          <a:p>
            <a:r>
              <a:rPr lang="en-US" dirty="0"/>
              <a:t>AGENDA</a:t>
            </a:r>
          </a:p>
        </p:txBody>
      </p:sp>
      <p:sp>
        <p:nvSpPr>
          <p:cNvPr id="6" name="Rectangle 5"/>
          <p:cNvSpPr>
            <a:spLocks noGrp="1"/>
          </p:cNvSpPr>
          <p:nvPr>
            <p:ph sz="half" idx="1"/>
          </p:nvPr>
        </p:nvSpPr>
        <p:spPr>
          <a:xfrm>
            <a:off x="4780398" y="1710494"/>
            <a:ext cx="6269591" cy="3197065"/>
          </a:xfrm>
        </p:spPr>
        <p:txBody>
          <a:bodyPr>
            <a:normAutofit fontScale="92500" lnSpcReduction="10000"/>
          </a:bodyPr>
          <a:lstStyle/>
          <a:p>
            <a:pPr marL="685783" indent="-685783">
              <a:buAutoNum type="arabicPeriod"/>
            </a:pPr>
            <a:r>
              <a:rPr lang="en-US" dirty="0"/>
              <a:t>Introduction/Bio</a:t>
            </a:r>
          </a:p>
          <a:p>
            <a:pPr marL="685783" indent="-685783">
              <a:buAutoNum type="arabicPeriod"/>
            </a:pPr>
            <a:r>
              <a:rPr lang="en-US" dirty="0"/>
              <a:t>Statement of Profit and Loss</a:t>
            </a:r>
          </a:p>
          <a:p>
            <a:pPr marL="685783" indent="-685783">
              <a:buAutoNum type="arabicPeriod"/>
            </a:pPr>
            <a:r>
              <a:rPr lang="en-US" dirty="0"/>
              <a:t>Balance Sheet</a:t>
            </a:r>
          </a:p>
          <a:p>
            <a:pPr lvl="1"/>
            <a:r>
              <a:rPr lang="en-US" dirty="0"/>
              <a:t>YTY</a:t>
            </a:r>
          </a:p>
          <a:p>
            <a:pPr lvl="1"/>
            <a:r>
              <a:rPr lang="en-US" dirty="0"/>
              <a:t>Monthly</a:t>
            </a:r>
          </a:p>
          <a:p>
            <a:pPr marL="685783" indent="-685783">
              <a:buAutoNum type="arabicPeriod"/>
            </a:pPr>
            <a:r>
              <a:rPr lang="en-US" dirty="0"/>
              <a:t>Monthly Maintenance</a:t>
            </a:r>
          </a:p>
          <a:p>
            <a:pPr marL="685783" indent="-685783">
              <a:buAutoNum type="arabicPeriod"/>
            </a:pPr>
            <a:r>
              <a:rPr lang="en-US" dirty="0"/>
              <a:t>Other Options</a:t>
            </a:r>
          </a:p>
          <a:p>
            <a:pPr marL="685783" indent="-685783">
              <a:buAutoNum type="arabicPeriod"/>
            </a:pPr>
            <a:r>
              <a:rPr lang="en-US" dirty="0"/>
              <a:t>Q&amp;A</a:t>
            </a:r>
          </a:p>
          <a:p>
            <a:pPr marL="685783" indent="-685783">
              <a:buAutoNum type="arabicPeriod"/>
            </a:pPr>
            <a:endParaRPr lang="en-US" dirty="0"/>
          </a:p>
        </p:txBody>
      </p:sp>
      <p:sp>
        <p:nvSpPr>
          <p:cNvPr id="3" name="Slide Number Placeholder 2"/>
          <p:cNvSpPr>
            <a:spLocks noGrp="1"/>
          </p:cNvSpPr>
          <p:nvPr>
            <p:ph type="sldNum" sz="quarter" idx="12"/>
          </p:nvPr>
        </p:nvSpPr>
        <p:spPr/>
        <p:txBody>
          <a:bodyPr>
            <a:normAutofit fontScale="92500" lnSpcReduction="20000"/>
          </a:bodyPr>
          <a:lstStyle/>
          <a:p>
            <a:pPr algn="ctr"/>
            <a:fld id="{8F82E0A0-C266-4798-8C8F-B9F91E9DA37E}" type="slidenum">
              <a:rPr lang="en-US" sz="1867" b="1">
                <a:solidFill>
                  <a:srgbClr val="FFFFFF"/>
                </a:solidFill>
              </a:rPr>
              <a:pPr algn="ctr"/>
              <a:t>5</a:t>
            </a:fld>
            <a:endParaRPr kumimoji="0" lang="en-US"/>
          </a:p>
        </p:txBody>
      </p:sp>
    </p:spTree>
    <p:extLst>
      <p:ext uri="{BB962C8B-B14F-4D97-AF65-F5344CB8AC3E}">
        <p14:creationId xmlns:p14="http://schemas.microsoft.com/office/powerpoint/2010/main" val="4092922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889000" y="2339669"/>
            <a:ext cx="3500828" cy="2470065"/>
          </a:xfrm>
        </p:spPr>
        <p:txBody>
          <a:bodyPr/>
          <a:lstStyle/>
          <a:p>
            <a:r>
              <a:rPr lang="en-US" dirty="0"/>
              <a:t>BIO</a:t>
            </a:r>
          </a:p>
        </p:txBody>
      </p:sp>
      <p:sp>
        <p:nvSpPr>
          <p:cNvPr id="4" name="Rectangle 3"/>
          <p:cNvSpPr>
            <a:spLocks noGrp="1"/>
          </p:cNvSpPr>
          <p:nvPr>
            <p:ph sz="half" idx="1"/>
          </p:nvPr>
        </p:nvSpPr>
        <p:spPr>
          <a:xfrm>
            <a:off x="4919542" y="1063246"/>
            <a:ext cx="6269591" cy="5203330"/>
          </a:xfrm>
        </p:spPr>
        <p:txBody>
          <a:bodyPr>
            <a:normAutofit/>
          </a:bodyPr>
          <a:lstStyle/>
          <a:p>
            <a:pPr marL="274320" lvl="1"/>
            <a:r>
              <a:rPr lang="en-US" altLang="x-none" dirty="0"/>
              <a:t>Worked in corporate finance for eight years, running financial budget/plan, monthly close, reporting, etc. of $500M service offering</a:t>
            </a:r>
          </a:p>
          <a:p>
            <a:pPr marL="274320" lvl="1"/>
            <a:r>
              <a:rPr lang="en-US" altLang="x-none" dirty="0"/>
              <a:t>Independent consultant for five years</a:t>
            </a:r>
          </a:p>
          <a:p>
            <a:pPr marL="548640" lvl="2"/>
            <a:r>
              <a:rPr lang="en-US" altLang="x-none" dirty="0"/>
              <a:t>End user of Prophet 21 for four years</a:t>
            </a:r>
          </a:p>
          <a:p>
            <a:pPr marL="274320" lvl="1"/>
            <a:r>
              <a:rPr lang="en-US" altLang="x-none" dirty="0"/>
              <a:t>Specialize in Finance &amp; Accounting practices and procedures, EDI implementation, project management and identifying areas of efficiency and cost savings</a:t>
            </a:r>
          </a:p>
          <a:p>
            <a:pPr marL="274320" lvl="1"/>
            <a:endParaRPr lang="en-US" altLang="x-none" dirty="0"/>
          </a:p>
          <a:p>
            <a:pPr marL="0" lvl="1" indent="0">
              <a:buNone/>
            </a:pPr>
            <a:r>
              <a:rPr lang="en-US" altLang="x-none" dirty="0"/>
              <a:t>Stacy Cline</a:t>
            </a:r>
          </a:p>
          <a:p>
            <a:pPr marL="0" lvl="1" indent="0">
              <a:buNone/>
            </a:pPr>
            <a:r>
              <a:rPr lang="en-US" altLang="x-none" dirty="0"/>
              <a:t>Cline Financial Services, LLC</a:t>
            </a:r>
          </a:p>
          <a:p>
            <a:pPr marL="0" lvl="1" indent="0">
              <a:buNone/>
            </a:pPr>
            <a:r>
              <a:rPr lang="en-US" altLang="x-none" dirty="0">
                <a:hlinkClick r:id="rId3"/>
              </a:rPr>
              <a:t>stacy@clinefinancialservices.com</a:t>
            </a:r>
            <a:endParaRPr lang="en-US" altLang="x-none" dirty="0"/>
          </a:p>
          <a:p>
            <a:pPr marL="0" lvl="1" indent="0">
              <a:buNone/>
            </a:pPr>
            <a:r>
              <a:rPr lang="en-US" altLang="x-none" dirty="0"/>
              <a:t>www.clinefinancialservices.com	</a:t>
            </a:r>
          </a:p>
          <a:p>
            <a:pPr marL="0" lvl="1" indent="0">
              <a:buNone/>
            </a:pPr>
            <a:r>
              <a:rPr lang="en-US" altLang="x-none" dirty="0"/>
              <a:t>970-744-0206</a:t>
            </a:r>
          </a:p>
          <a:p>
            <a:pPr marL="45720" lvl="1" indent="0">
              <a:buNone/>
            </a:pPr>
            <a:endParaRPr lang="en-US" altLang="x-none" dirty="0"/>
          </a:p>
        </p:txBody>
      </p:sp>
      <p:sp>
        <p:nvSpPr>
          <p:cNvPr id="3" name="Slide Number Placeholder 2"/>
          <p:cNvSpPr>
            <a:spLocks noGrp="1"/>
          </p:cNvSpPr>
          <p:nvPr>
            <p:ph type="sldNum" sz="quarter" idx="12"/>
          </p:nvPr>
        </p:nvSpPr>
        <p:spPr/>
        <p:txBody>
          <a:bodyPr>
            <a:normAutofit fontScale="92500" lnSpcReduction="20000"/>
          </a:bodyPr>
          <a:lstStyle/>
          <a:p>
            <a:pPr algn="ctr"/>
            <a:fld id="{8F82E0A0-C266-4798-8C8F-B9F91E9DA37E}" type="slidenum">
              <a:rPr lang="en-US" sz="1867" b="1">
                <a:solidFill>
                  <a:srgbClr val="FFFFFF"/>
                </a:solidFill>
              </a:rPr>
              <a:pPr algn="ctr"/>
              <a:t>6</a:t>
            </a:fld>
            <a:endParaRPr kumimoji="0" lang="en-US"/>
          </a:p>
        </p:txBody>
      </p:sp>
    </p:spTree>
    <p:extLst>
      <p:ext uri="{BB962C8B-B14F-4D97-AF65-F5344CB8AC3E}">
        <p14:creationId xmlns:p14="http://schemas.microsoft.com/office/powerpoint/2010/main" val="3702240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08307" y="138973"/>
            <a:ext cx="8607105" cy="1005840"/>
          </a:xfrm>
          <a:solidFill>
            <a:schemeClr val="tx2"/>
          </a:solidFill>
        </p:spPr>
        <p:txBody>
          <a:bodyPr>
            <a:noAutofit/>
          </a:bodyPr>
          <a:lstStyle/>
          <a:p>
            <a:pPr algn="l"/>
            <a:r>
              <a:rPr lang="en-CA" sz="3600" dirty="0">
                <a:solidFill>
                  <a:schemeClr val="bg1"/>
                </a:solidFill>
              </a:rPr>
              <a:t>What is the Purpose of Financial Statements?</a:t>
            </a:r>
          </a:p>
        </p:txBody>
      </p:sp>
      <p:sp>
        <p:nvSpPr>
          <p:cNvPr id="3" name="Content Placeholder 2"/>
          <p:cNvSpPr>
            <a:spLocks noGrp="1"/>
          </p:cNvSpPr>
          <p:nvPr>
            <p:ph sz="half" idx="1"/>
          </p:nvPr>
        </p:nvSpPr>
        <p:spPr>
          <a:xfrm>
            <a:off x="377505" y="1249960"/>
            <a:ext cx="11501306" cy="4949504"/>
          </a:xfrm>
        </p:spPr>
        <p:txBody>
          <a:bodyPr>
            <a:normAutofit/>
          </a:bodyPr>
          <a:lstStyle/>
          <a:p>
            <a:r>
              <a:rPr lang="en-CA" dirty="0"/>
              <a:t>Goal of Financial Statements:</a:t>
            </a:r>
          </a:p>
          <a:p>
            <a:endParaRPr lang="en-CA" dirty="0"/>
          </a:p>
          <a:p>
            <a:pPr lvl="1"/>
            <a:r>
              <a:rPr lang="en-CA" dirty="0"/>
              <a:t>Provide financial results in a clear, concise manner that reflects meaningful data specific to your business.</a:t>
            </a:r>
          </a:p>
          <a:p>
            <a:pPr lvl="1"/>
            <a:endParaRPr lang="en-CA" dirty="0"/>
          </a:p>
          <a:p>
            <a:pPr lvl="1"/>
            <a:r>
              <a:rPr lang="en-CA" dirty="0"/>
              <a:t>Statements should be detailed enough to convey relevant data at a glance, but not at such a granular level of detail that the results lose their meaning.</a:t>
            </a:r>
          </a:p>
          <a:p>
            <a:pPr lvl="1"/>
            <a:endParaRPr lang="en-CA" dirty="0"/>
          </a:p>
          <a:p>
            <a:pPr lvl="1"/>
            <a:r>
              <a:rPr lang="en-CA" dirty="0"/>
              <a:t>Statements should clearly communicate the results of operations (Profit &amp; Loss), financial position (Balance Sheet) and cash flow (Statement of Cash Flow).</a:t>
            </a:r>
          </a:p>
        </p:txBody>
      </p:sp>
    </p:spTree>
    <p:extLst>
      <p:ext uri="{BB962C8B-B14F-4D97-AF65-F5344CB8AC3E}">
        <p14:creationId xmlns:p14="http://schemas.microsoft.com/office/powerpoint/2010/main" val="2892604234"/>
      </p:ext>
    </p:extLst>
  </p:cSld>
  <p:clrMapOvr>
    <a:masterClrMapping/>
  </p:clrMapOvr>
  <mc:AlternateContent xmlns:mc="http://schemas.openxmlformats.org/markup-compatibility/2006" xmlns:p14="http://schemas.microsoft.com/office/powerpoint/2010/main">
    <mc:Choice Requires="p14">
      <p:transition spd="slow" p14:dur="2000" advTm="31000"/>
    </mc:Choice>
    <mc:Fallback xmlns="">
      <p:transition spd="slow" advTm="3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491530" y="94376"/>
            <a:ext cx="8716161" cy="1005840"/>
          </a:xfrm>
          <a:solidFill>
            <a:schemeClr val="tx2"/>
          </a:solidFill>
        </p:spPr>
        <p:txBody>
          <a:bodyPr>
            <a:noAutofit/>
          </a:bodyPr>
          <a:lstStyle/>
          <a:p>
            <a:pPr algn="l"/>
            <a:r>
              <a:rPr lang="en-CA" sz="3600" dirty="0">
                <a:solidFill>
                  <a:schemeClr val="bg1"/>
                </a:solidFill>
              </a:rPr>
              <a:t>Financial Statements in P21: Set-up Process</a:t>
            </a:r>
          </a:p>
        </p:txBody>
      </p:sp>
      <p:sp>
        <p:nvSpPr>
          <p:cNvPr id="3" name="Content Placeholder 2"/>
          <p:cNvSpPr>
            <a:spLocks noGrp="1"/>
          </p:cNvSpPr>
          <p:nvPr>
            <p:ph sz="half" idx="1"/>
          </p:nvPr>
        </p:nvSpPr>
        <p:spPr>
          <a:xfrm>
            <a:off x="218115" y="1191238"/>
            <a:ext cx="11685864" cy="5025004"/>
          </a:xfrm>
        </p:spPr>
        <p:txBody>
          <a:bodyPr>
            <a:normAutofit/>
          </a:bodyPr>
          <a:lstStyle/>
          <a:p>
            <a:r>
              <a:rPr lang="en-CA" sz="2000" dirty="0"/>
              <a:t>Process:</a:t>
            </a:r>
          </a:p>
          <a:p>
            <a:pPr lvl="1"/>
            <a:r>
              <a:rPr lang="en-CA" sz="2000" dirty="0"/>
              <a:t>Create template in Excel</a:t>
            </a:r>
          </a:p>
          <a:p>
            <a:pPr lvl="1"/>
            <a:r>
              <a:rPr lang="en-CA" sz="2000" dirty="0"/>
              <a:t>Financial Statement Maintenance:</a:t>
            </a:r>
          </a:p>
          <a:p>
            <a:pPr lvl="2"/>
            <a:r>
              <a:rPr lang="en-CA" sz="2000" dirty="0"/>
              <a:t>Identify Statement Type</a:t>
            </a:r>
          </a:p>
          <a:p>
            <a:pPr lvl="2"/>
            <a:r>
              <a:rPr lang="en-CA" sz="2000" dirty="0"/>
              <a:t>Configure Time Periods</a:t>
            </a:r>
          </a:p>
          <a:p>
            <a:pPr lvl="2"/>
            <a:r>
              <a:rPr lang="en-CA" sz="2000" dirty="0"/>
              <a:t>Link Excel template</a:t>
            </a:r>
          </a:p>
          <a:p>
            <a:pPr lvl="1"/>
            <a:r>
              <a:rPr lang="en-CA" sz="2000" dirty="0"/>
              <a:t>Financial Line Express Set-up:</a:t>
            </a:r>
          </a:p>
          <a:p>
            <a:pPr lvl="2"/>
            <a:r>
              <a:rPr lang="en-CA" sz="2000" dirty="0"/>
              <a:t>Associate Time Periods with Columns in Excel Template</a:t>
            </a:r>
          </a:p>
          <a:p>
            <a:pPr lvl="2"/>
            <a:r>
              <a:rPr lang="en-CA" sz="2000" dirty="0"/>
              <a:t>Associate Row Titles with Rows in Excel Template</a:t>
            </a:r>
          </a:p>
          <a:p>
            <a:pPr lvl="2"/>
            <a:r>
              <a:rPr lang="en-CA" sz="2000" dirty="0"/>
              <a:t>Assign accounts to Rows for calculation</a:t>
            </a:r>
          </a:p>
          <a:p>
            <a:pPr lvl="1"/>
            <a:r>
              <a:rPr lang="en-CA" sz="2000" dirty="0"/>
              <a:t>OLE Spreadsheet!</a:t>
            </a:r>
          </a:p>
        </p:txBody>
      </p:sp>
    </p:spTree>
    <p:extLst>
      <p:ext uri="{BB962C8B-B14F-4D97-AF65-F5344CB8AC3E}">
        <p14:creationId xmlns:p14="http://schemas.microsoft.com/office/powerpoint/2010/main" val="680202591"/>
      </p:ext>
    </p:extLst>
  </p:cSld>
  <p:clrMapOvr>
    <a:masterClrMapping/>
  </p:clrMapOvr>
  <mc:AlternateContent xmlns:mc="http://schemas.openxmlformats.org/markup-compatibility/2006" xmlns:p14="http://schemas.microsoft.com/office/powerpoint/2010/main">
    <mc:Choice Requires="p14">
      <p:transition spd="slow" p14:dur="2000" advTm="31000"/>
    </mc:Choice>
    <mc:Fallback xmlns="">
      <p:transition spd="slow" advTm="3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32777" y="94376"/>
            <a:ext cx="8549080" cy="1005840"/>
          </a:xfrm>
          <a:solidFill>
            <a:schemeClr val="tx2"/>
          </a:solidFill>
        </p:spPr>
        <p:txBody>
          <a:bodyPr>
            <a:noAutofit/>
          </a:bodyPr>
          <a:lstStyle/>
          <a:p>
            <a:pPr algn="l"/>
            <a:r>
              <a:rPr lang="en-CA" sz="3600" dirty="0">
                <a:solidFill>
                  <a:schemeClr val="bg1"/>
                </a:solidFill>
              </a:rPr>
              <a:t>Financial Statements in P21</a:t>
            </a:r>
          </a:p>
        </p:txBody>
      </p:sp>
      <p:sp>
        <p:nvSpPr>
          <p:cNvPr id="3" name="Content Placeholder 2"/>
          <p:cNvSpPr>
            <a:spLocks noGrp="1"/>
          </p:cNvSpPr>
          <p:nvPr>
            <p:ph sz="half" idx="1"/>
          </p:nvPr>
        </p:nvSpPr>
        <p:spPr>
          <a:xfrm>
            <a:off x="587229" y="1191238"/>
            <a:ext cx="11316749" cy="5008226"/>
          </a:xfrm>
        </p:spPr>
        <p:txBody>
          <a:bodyPr>
            <a:normAutofit/>
          </a:bodyPr>
          <a:lstStyle/>
          <a:p>
            <a:r>
              <a:rPr lang="en-CA" sz="2000" dirty="0"/>
              <a:t>What P21 </a:t>
            </a:r>
            <a:r>
              <a:rPr lang="en-CA" sz="2000" b="1" u="sng" dirty="0"/>
              <a:t>can</a:t>
            </a:r>
            <a:r>
              <a:rPr lang="en-CA" sz="2000" dirty="0"/>
              <a:t> do:</a:t>
            </a:r>
          </a:p>
          <a:p>
            <a:pPr lvl="1"/>
            <a:r>
              <a:rPr lang="en-CA" sz="2000" dirty="0"/>
              <a:t>Set up rows and columns per the template created in Excel.  These must match exactly.</a:t>
            </a:r>
          </a:p>
          <a:p>
            <a:pPr lvl="1"/>
            <a:r>
              <a:rPr lang="en-CA" sz="2000" dirty="0"/>
              <a:t>Assign accounts to categories (user defined)</a:t>
            </a:r>
          </a:p>
          <a:p>
            <a:pPr lvl="1"/>
            <a:r>
              <a:rPr lang="en-CA" sz="2000" dirty="0"/>
              <a:t>Retrieve and populate data to your Excel template</a:t>
            </a:r>
          </a:p>
          <a:p>
            <a:endParaRPr lang="en-CA" sz="2000" dirty="0"/>
          </a:p>
          <a:p>
            <a:r>
              <a:rPr lang="en-CA" sz="2000" dirty="0"/>
              <a:t>What P21 </a:t>
            </a:r>
            <a:r>
              <a:rPr lang="en-CA" sz="2000" b="1" u="sng" dirty="0"/>
              <a:t>cannot</a:t>
            </a:r>
            <a:r>
              <a:rPr lang="en-CA" sz="2000" dirty="0"/>
              <a:t> do:</a:t>
            </a:r>
          </a:p>
          <a:p>
            <a:pPr lvl="1"/>
            <a:r>
              <a:rPr lang="en-CA" sz="2000" dirty="0"/>
              <a:t>Read header data</a:t>
            </a:r>
          </a:p>
          <a:p>
            <a:pPr lvl="1"/>
            <a:r>
              <a:rPr lang="en-CA" sz="2000" dirty="0"/>
              <a:t>Dynamically adjust template</a:t>
            </a:r>
          </a:p>
          <a:p>
            <a:pPr lvl="1"/>
            <a:r>
              <a:rPr lang="en-CA" sz="2000" dirty="0"/>
              <a:t>Calculate formulas.  These must be embedded in the Excel template.</a:t>
            </a:r>
          </a:p>
        </p:txBody>
      </p:sp>
    </p:spTree>
    <p:extLst>
      <p:ext uri="{BB962C8B-B14F-4D97-AF65-F5344CB8AC3E}">
        <p14:creationId xmlns:p14="http://schemas.microsoft.com/office/powerpoint/2010/main" val="2482254473"/>
      </p:ext>
    </p:extLst>
  </p:cSld>
  <p:clrMapOvr>
    <a:masterClrMapping/>
  </p:clrMapOvr>
  <mc:AlternateContent xmlns:mc="http://schemas.openxmlformats.org/markup-compatibility/2006" xmlns:p14="http://schemas.microsoft.com/office/powerpoint/2010/main">
    <mc:Choice Requires="p14">
      <p:transition spd="slow" p14:dur="2000" advTm="31000"/>
    </mc:Choice>
    <mc:Fallback xmlns="">
      <p:transition spd="slow" advTm="3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tlas">
  <a:themeElements>
    <a:clrScheme name="Custom 1">
      <a:dk1>
        <a:sysClr val="windowText" lastClr="000000"/>
      </a:dk1>
      <a:lt1>
        <a:sysClr val="window" lastClr="FFFFFF"/>
      </a:lt1>
      <a:dk2>
        <a:srgbClr val="242852"/>
      </a:dk2>
      <a:lt2>
        <a:srgbClr val="ACCBF9"/>
      </a:lt2>
      <a:accent1>
        <a:srgbClr val="242852"/>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TM16401371[[fn=Atlas]]</Template>
  <TotalTime>2178</TotalTime>
  <Words>2411</Words>
  <Application>Microsoft Office PowerPoint</Application>
  <PresentationFormat>Widescreen</PresentationFormat>
  <Paragraphs>276</Paragraphs>
  <Slides>36</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Wingdings</vt:lpstr>
      <vt:lpstr>Atlas</vt:lpstr>
      <vt:lpstr>Creating Financial Statements in P21</vt:lpstr>
      <vt:lpstr>Session title</vt:lpstr>
      <vt:lpstr>Prophet 21 World Wide User Group Officers</vt:lpstr>
      <vt:lpstr>Disclaimer</vt:lpstr>
      <vt:lpstr>AGENDA</vt:lpstr>
      <vt:lpstr>BIO</vt:lpstr>
      <vt:lpstr>What is the Purpose of Financial Statements?</vt:lpstr>
      <vt:lpstr>Financial Statements in P21: Set-up Process</vt:lpstr>
      <vt:lpstr>Financial Statements in P21</vt:lpstr>
      <vt:lpstr>Statement of Profit &amp; Loss</vt:lpstr>
      <vt:lpstr>Step #1: Create Financial Statement Templates in Excel </vt:lpstr>
      <vt:lpstr>Step #2: Configure Financial Statement in Financial Statement Maintenance</vt:lpstr>
      <vt:lpstr>Step #2: Configure Financial Statement in Financial Statement Maintenance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Balance 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Monthly Maintenance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Richardson</dc:creator>
  <cp:lastModifiedBy>Stacy Cline</cp:lastModifiedBy>
  <cp:revision>151</cp:revision>
  <dcterms:created xsi:type="dcterms:W3CDTF">2018-05-01T14:35:32Z</dcterms:created>
  <dcterms:modified xsi:type="dcterms:W3CDTF">2018-08-20T16:09:35Z</dcterms:modified>
</cp:coreProperties>
</file>