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70" r:id="rId2"/>
    <p:sldId id="271" r:id="rId3"/>
    <p:sldId id="265" r:id="rId4"/>
    <p:sldId id="266" r:id="rId5"/>
    <p:sldId id="267" r:id="rId6"/>
    <p:sldId id="451" r:id="rId7"/>
    <p:sldId id="466" r:id="rId8"/>
    <p:sldId id="467" r:id="rId9"/>
    <p:sldId id="468" r:id="rId10"/>
    <p:sldId id="469" r:id="rId11"/>
    <p:sldId id="478" r:id="rId12"/>
    <p:sldId id="479" r:id="rId13"/>
    <p:sldId id="480" r:id="rId14"/>
    <p:sldId id="474" r:id="rId15"/>
    <p:sldId id="477" r:id="rId16"/>
    <p:sldId id="481" r:id="rId17"/>
    <p:sldId id="483" r:id="rId18"/>
    <p:sldId id="482" r:id="rId19"/>
    <p:sldId id="484" r:id="rId20"/>
    <p:sldId id="487" r:id="rId21"/>
    <p:sldId id="488" r:id="rId22"/>
    <p:sldId id="486" r:id="rId23"/>
    <p:sldId id="485" r:id="rId24"/>
    <p:sldId id="490" r:id="rId25"/>
    <p:sldId id="491" r:id="rId26"/>
    <p:sldId id="492" r:id="rId27"/>
    <p:sldId id="493" r:id="rId28"/>
    <p:sldId id="495" r:id="rId29"/>
    <p:sldId id="496" r:id="rId30"/>
    <p:sldId id="497" r:id="rId31"/>
    <p:sldId id="498" r:id="rId32"/>
    <p:sldId id="499" r:id="rId33"/>
    <p:sldId id="500" r:id="rId34"/>
    <p:sldId id="501" r:id="rId35"/>
    <p:sldId id="502" r:id="rId36"/>
    <p:sldId id="503" r:id="rId37"/>
    <p:sldId id="504" r:id="rId38"/>
    <p:sldId id="505" r:id="rId39"/>
    <p:sldId id="506" r:id="rId40"/>
    <p:sldId id="507" r:id="rId41"/>
    <p:sldId id="508" r:id="rId42"/>
    <p:sldId id="45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D5A5-41CD-46DE-98CB-4547B1407612}" type="datetimeFigureOut">
              <a:rPr lang="en-US" smtClean="0"/>
              <a:t>9/8/2019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B9670-DBA1-4C04-8FB5-912B3B582DF7}" type="slidenum">
              <a:rPr lang="en-US" smtClean="0"/>
              <a:t>‹#›</a:t>
            </a:fld>
            <a:endParaRPr lang="en-US"/>
          </a:p>
        </p:txBody>
      </p:sp>
    </p:spTree>
    <p:extLst>
      <p:ext uri="{BB962C8B-B14F-4D97-AF65-F5344CB8AC3E}">
        <p14:creationId xmlns:p14="http://schemas.microsoft.com/office/powerpoint/2010/main" val="236999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412187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406778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3281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275794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2904"/>
            <a:ext cx="12192000" cy="1825096"/>
          </a:xfrm>
          <a:prstGeom prst="rect">
            <a:avLst/>
          </a:prstGeom>
        </p:spPr>
      </p:pic>
      <p:sp>
        <p:nvSpPr>
          <p:cNvPr id="2" name="Title 1"/>
          <p:cNvSpPr>
            <a:spLocks noGrp="1"/>
          </p:cNvSpPr>
          <p:nvPr>
            <p:ph type="ctrTitle"/>
          </p:nvPr>
        </p:nvSpPr>
        <p:spPr>
          <a:xfrm>
            <a:off x="3131126" y="1796900"/>
            <a:ext cx="8617527" cy="1825096"/>
          </a:xfrm>
        </p:spPr>
        <p:txBody>
          <a:bodyPr anchor="b">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3131126" y="3691914"/>
            <a:ext cx="8617528"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844824A1-561E-425F-B9E1-043DCB0DF4EB}"/>
              </a:ext>
            </a:extLst>
          </p:cNvPr>
          <p:cNvPicPr>
            <a:picLocks noChangeAspect="1"/>
          </p:cNvPicPr>
          <p:nvPr userDrawn="1"/>
        </p:nvPicPr>
        <p:blipFill>
          <a:blip r:embed="rId3"/>
          <a:stretch>
            <a:fillRect/>
          </a:stretch>
        </p:blipFill>
        <p:spPr>
          <a:xfrm>
            <a:off x="8953223" y="180739"/>
            <a:ext cx="3037769" cy="994126"/>
          </a:xfrm>
          <a:prstGeom prst="rect">
            <a:avLst/>
          </a:prstGeom>
        </p:spPr>
      </p:pic>
      <p:pic>
        <p:nvPicPr>
          <p:cNvPr id="10" name="Picture 9">
            <a:extLst>
              <a:ext uri="{FF2B5EF4-FFF2-40B4-BE49-F238E27FC236}">
                <a16:creationId xmlns:a16="http://schemas.microsoft.com/office/drawing/2014/main" id="{53BCA805-8A2F-4334-BD77-C91C5EBF35B6}"/>
              </a:ext>
            </a:extLst>
          </p:cNvPr>
          <p:cNvPicPr>
            <a:picLocks noChangeAspect="1"/>
          </p:cNvPicPr>
          <p:nvPr userDrawn="1"/>
        </p:nvPicPr>
        <p:blipFill>
          <a:blip r:embed="rId4"/>
          <a:stretch>
            <a:fillRect/>
          </a:stretch>
        </p:blipFill>
        <p:spPr>
          <a:xfrm>
            <a:off x="212921" y="1764424"/>
            <a:ext cx="2747325" cy="18250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lvl1pPr>
              <a:defRPr sz="1200" b="1"/>
            </a:lvl1pPr>
          </a:lstStyle>
          <a:p>
            <a:endParaRPr lang="en-US" dirty="0"/>
          </a:p>
        </p:txBody>
      </p:sp>
      <p:pic>
        <p:nvPicPr>
          <p:cNvPr id="6" name="Picture 5">
            <a:extLst>
              <a:ext uri="{FF2B5EF4-FFF2-40B4-BE49-F238E27FC236}">
                <a16:creationId xmlns:a16="http://schemas.microsoft.com/office/drawing/2014/main" id="{8C91160A-8400-457A-9AF0-E2F1D41156D5}"/>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lvl1pPr>
              <a:defRPr sz="1200" b="1"/>
            </a:lvl1pPr>
          </a:lstStyle>
          <a:p>
            <a:endParaRPr lang="en-US" dirty="0"/>
          </a:p>
        </p:txBody>
      </p:sp>
      <p:pic>
        <p:nvPicPr>
          <p:cNvPr id="5" name="Picture 4">
            <a:extLst>
              <a:ext uri="{FF2B5EF4-FFF2-40B4-BE49-F238E27FC236}">
                <a16:creationId xmlns:a16="http://schemas.microsoft.com/office/drawing/2014/main" id="{ED09F332-CBF9-4ECB-9573-AA054CBAC6BA}"/>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sz="1200" b="1"/>
            </a:lvl1pPr>
          </a:lstStyle>
          <a:p>
            <a:endParaRPr lang="en-US" dirty="0"/>
          </a:p>
        </p:txBody>
      </p:sp>
      <p:pic>
        <p:nvPicPr>
          <p:cNvPr id="8" name="Picture 7">
            <a:extLst>
              <a:ext uri="{FF2B5EF4-FFF2-40B4-BE49-F238E27FC236}">
                <a16:creationId xmlns:a16="http://schemas.microsoft.com/office/drawing/2014/main" id="{D7694109-AB49-4816-943D-B379A21FB954}"/>
              </a:ext>
            </a:extLst>
          </p:cNvPr>
          <p:cNvPicPr>
            <a:picLocks noChangeAspect="1"/>
          </p:cNvPicPr>
          <p:nvPr userDrawn="1"/>
        </p:nvPicPr>
        <p:blipFill>
          <a:blip r:embed="rId2"/>
          <a:stretch>
            <a:fillRect/>
          </a:stretch>
        </p:blipFill>
        <p:spPr>
          <a:xfrm>
            <a:off x="9779981" y="180739"/>
            <a:ext cx="2211011" cy="7235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0463009" y="6222032"/>
            <a:ext cx="914400" cy="320040"/>
          </a:xfrm>
        </p:spPr>
        <p:txBody>
          <a:body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673DEB6-02C9-4CCC-9F3B-C7B68A21E275}"/>
              </a:ext>
            </a:extLst>
          </p:cNvPr>
          <p:cNvPicPr>
            <a:picLocks noChangeAspect="1"/>
          </p:cNvPicPr>
          <p:nvPr userDrawn="1"/>
        </p:nvPicPr>
        <p:blipFill>
          <a:blip r:embed="rId2"/>
          <a:stretch>
            <a:fillRect/>
          </a:stretch>
        </p:blipFill>
        <p:spPr>
          <a:xfrm>
            <a:off x="9779981" y="180739"/>
            <a:ext cx="2211011" cy="723565"/>
          </a:xfrm>
          <a:prstGeom prst="rect">
            <a:avLst/>
          </a:prstGeom>
        </p:spPr>
      </p:pic>
      <p:sp>
        <p:nvSpPr>
          <p:cNvPr id="35" name="Footer Placeholder 4">
            <a:extLst>
              <a:ext uri="{FF2B5EF4-FFF2-40B4-BE49-F238E27FC236}">
                <a16:creationId xmlns:a16="http://schemas.microsoft.com/office/drawing/2014/main" id="{BB8D8F6C-B245-4137-ACA6-14DF7811693F}"/>
              </a:ext>
            </a:extLst>
          </p:cNvPr>
          <p:cNvSpPr txBox="1">
            <a:spLocks/>
          </p:cNvSpPr>
          <p:nvPr userDrawn="1"/>
        </p:nvSpPr>
        <p:spPr>
          <a:xfrm>
            <a:off x="365126" y="6247388"/>
            <a:ext cx="9915525" cy="320040"/>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CONNECT 2019 – September 8-10</a:t>
            </a:r>
          </a:p>
        </p:txBody>
      </p:sp>
    </p:spTree>
    <p:extLst>
      <p:ext uri="{BB962C8B-B14F-4D97-AF65-F5344CB8AC3E}">
        <p14:creationId xmlns:p14="http://schemas.microsoft.com/office/powerpoint/2010/main" val="230438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5126" y="6247388"/>
            <a:ext cx="9915525" cy="320040"/>
          </a:xfrm>
        </p:spPr>
        <p:txBody>
          <a:bodyPr/>
          <a:lstStyle>
            <a:lvl1pPr>
              <a:defRPr sz="1200" b="1"/>
            </a:lvl1pPr>
          </a:lstStyle>
          <a:p>
            <a:pPr algn="l"/>
            <a:endParaRPr lang="en-US" dirty="0"/>
          </a:p>
        </p:txBody>
      </p:sp>
      <p:sp>
        <p:nvSpPr>
          <p:cNvPr id="6" name="Slide Number Placeholder 5"/>
          <p:cNvSpPr>
            <a:spLocks noGrp="1"/>
          </p:cNvSpPr>
          <p:nvPr>
            <p:ph type="sldNum" sz="quarter" idx="12"/>
          </p:nvPr>
        </p:nvSpPr>
        <p:spPr>
          <a:xfrm>
            <a:off x="10459085" y="6247388"/>
            <a:ext cx="914400" cy="320040"/>
          </a:xfrm>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4DFAE200-46FC-481C-A86E-A790227EDFCF}"/>
              </a:ext>
            </a:extLst>
          </p:cNvPr>
          <p:cNvPicPr>
            <a:picLocks noChangeAspect="1"/>
          </p:cNvPicPr>
          <p:nvPr userDrawn="1"/>
        </p:nvPicPr>
        <p:blipFill>
          <a:blip r:embed="rId2"/>
          <a:stretch>
            <a:fillRect/>
          </a:stretch>
        </p:blipFill>
        <p:spPr>
          <a:xfrm>
            <a:off x="9765572" y="152598"/>
            <a:ext cx="2211011" cy="723565"/>
          </a:xfrm>
          <a:prstGeom prst="rect">
            <a:avLst/>
          </a:prstGeom>
        </p:spPr>
      </p:pic>
    </p:spTree>
    <p:extLst>
      <p:ext uri="{BB962C8B-B14F-4D97-AF65-F5344CB8AC3E}">
        <p14:creationId xmlns:p14="http://schemas.microsoft.com/office/powerpoint/2010/main" val="247325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67" r:id="rId5"/>
    <p:sldLayoutId id="2147483668" r:id="rId6"/>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mailto:stacy@clinefinancialservices.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stacy@clinefinancialservices.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C028-F207-48A8-B106-39E775CDFC83}"/>
              </a:ext>
            </a:extLst>
          </p:cNvPr>
          <p:cNvSpPr>
            <a:spLocks noGrp="1"/>
          </p:cNvSpPr>
          <p:nvPr>
            <p:ph type="ctrTitle"/>
          </p:nvPr>
        </p:nvSpPr>
        <p:spPr>
          <a:xfrm>
            <a:off x="3059082" y="2365695"/>
            <a:ext cx="9132918" cy="708677"/>
          </a:xfrm>
        </p:spPr>
        <p:txBody>
          <a:bodyPr>
            <a:noAutofit/>
          </a:bodyPr>
          <a:lstStyle/>
          <a:p>
            <a:r>
              <a:rPr lang="en-CA" sz="4400" b="1" dirty="0"/>
              <a:t>End of day processes</a:t>
            </a:r>
            <a:endParaRPr lang="en-US" sz="4400" b="1" dirty="0"/>
          </a:p>
        </p:txBody>
      </p:sp>
      <p:sp>
        <p:nvSpPr>
          <p:cNvPr id="3" name="Subtitle 2">
            <a:extLst>
              <a:ext uri="{FF2B5EF4-FFF2-40B4-BE49-F238E27FC236}">
                <a16:creationId xmlns:a16="http://schemas.microsoft.com/office/drawing/2014/main" id="{6AC7CEF3-2D61-4B4D-9431-585CB100AB70}"/>
              </a:ext>
            </a:extLst>
          </p:cNvPr>
          <p:cNvSpPr>
            <a:spLocks noGrp="1"/>
          </p:cNvSpPr>
          <p:nvPr>
            <p:ph type="subTitle" idx="1"/>
          </p:nvPr>
        </p:nvSpPr>
        <p:spPr>
          <a:xfrm>
            <a:off x="3264130" y="3247781"/>
            <a:ext cx="8617528" cy="1877891"/>
          </a:xfrm>
        </p:spPr>
        <p:txBody>
          <a:bodyPr>
            <a:normAutofit/>
          </a:bodyPr>
          <a:lstStyle/>
          <a:p>
            <a:r>
              <a:rPr lang="en-CA" dirty="0"/>
              <a:t>Presented by: </a:t>
            </a:r>
          </a:p>
          <a:p>
            <a:endParaRPr lang="en-CA" dirty="0"/>
          </a:p>
          <a:p>
            <a:r>
              <a:rPr lang="en-CA" dirty="0"/>
              <a:t>Stacy Cline</a:t>
            </a:r>
          </a:p>
          <a:p>
            <a:r>
              <a:rPr lang="en-CA" dirty="0"/>
              <a:t>Cline Financial Services, LLC</a:t>
            </a:r>
          </a:p>
          <a:p>
            <a:endParaRPr lang="en-US" dirty="0"/>
          </a:p>
        </p:txBody>
      </p:sp>
    </p:spTree>
    <p:extLst>
      <p:ext uri="{BB962C8B-B14F-4D97-AF65-F5344CB8AC3E}">
        <p14:creationId xmlns:p14="http://schemas.microsoft.com/office/powerpoint/2010/main" val="423202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Customer service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fontScale="92500" lnSpcReduction="10000"/>
          </a:bodyPr>
          <a:lstStyle/>
          <a:p>
            <a:r>
              <a:rPr lang="en-CA" dirty="0">
                <a:sym typeface="Wingdings" panose="05000000000000000000" pitchFamily="2" charset="2"/>
              </a:rPr>
              <a:t>The </a:t>
            </a:r>
            <a:r>
              <a:rPr lang="en-CA" b="1" dirty="0">
                <a:sym typeface="Wingdings" panose="05000000000000000000" pitchFamily="2" charset="2"/>
              </a:rPr>
              <a:t>Customer Service </a:t>
            </a:r>
            <a:r>
              <a:rPr lang="en-CA" dirty="0">
                <a:sym typeface="Wingdings" panose="05000000000000000000" pitchFamily="2" charset="2"/>
              </a:rPr>
              <a:t>team will address anything to do with orders.</a:t>
            </a:r>
          </a:p>
          <a:p>
            <a:endParaRPr lang="en-CA" dirty="0">
              <a:sym typeface="Wingdings" panose="05000000000000000000" pitchFamily="2" charset="2"/>
            </a:endParaRPr>
          </a:p>
          <a:p>
            <a:r>
              <a:rPr lang="en-CA" b="1" dirty="0">
                <a:sym typeface="Wingdings" panose="05000000000000000000" pitchFamily="2" charset="2"/>
              </a:rPr>
              <a:t>Goal:</a:t>
            </a:r>
            <a:r>
              <a:rPr lang="en-CA" dirty="0">
                <a:sym typeface="Wingdings" panose="05000000000000000000" pitchFamily="2" charset="2"/>
              </a:rPr>
              <a:t> ensure the warehouse team understands what orders are in the pipeline, the accounting team can view expected order fulfillment and review Open Orders for upcoming cash flow, etc.</a:t>
            </a:r>
            <a:endParaRPr lang="en-CA" b="1" dirty="0">
              <a:sym typeface="Wingdings" panose="05000000000000000000" pitchFamily="2" charset="2"/>
            </a:endParaRPr>
          </a:p>
          <a:p>
            <a:endParaRPr lang="en-CA" dirty="0">
              <a:sym typeface="Wingdings" panose="05000000000000000000" pitchFamily="2" charset="2"/>
            </a:endParaRPr>
          </a:p>
          <a:p>
            <a:r>
              <a:rPr lang="en-CA" dirty="0">
                <a:sym typeface="Wingdings" panose="05000000000000000000" pitchFamily="2" charset="2"/>
              </a:rPr>
              <a:t>When we think about orders, we will be looking at:</a:t>
            </a:r>
          </a:p>
          <a:p>
            <a:pPr lvl="1"/>
            <a:r>
              <a:rPr lang="en-CA" dirty="0">
                <a:sym typeface="Wingdings" panose="05000000000000000000" pitchFamily="2" charset="2"/>
              </a:rPr>
              <a:t>Open Orders</a:t>
            </a:r>
          </a:p>
          <a:p>
            <a:pPr lvl="1"/>
            <a:r>
              <a:rPr lang="en-CA" dirty="0">
                <a:sym typeface="Wingdings" panose="05000000000000000000" pitchFamily="2" charset="2"/>
              </a:rPr>
              <a:t>Unapproved Orders</a:t>
            </a:r>
          </a:p>
          <a:p>
            <a:pPr lvl="1"/>
            <a:r>
              <a:rPr lang="en-CA" dirty="0">
                <a:sym typeface="Wingdings" panose="05000000000000000000" pitchFamily="2" charset="2"/>
              </a:rPr>
              <a:t>Open Quotes</a:t>
            </a:r>
          </a:p>
          <a:p>
            <a:pPr lvl="1"/>
            <a:r>
              <a:rPr lang="en-CA" dirty="0">
                <a:sym typeface="Wingdings" panose="05000000000000000000" pitchFamily="2" charset="2"/>
              </a:rPr>
              <a:t>Open RMA’s</a:t>
            </a:r>
          </a:p>
          <a:p>
            <a:pPr lvl="1"/>
            <a:r>
              <a:rPr lang="en-CA" dirty="0">
                <a:sym typeface="Wingdings" panose="05000000000000000000" pitchFamily="2" charset="2"/>
              </a:rPr>
              <a:t>Open Service Orders</a:t>
            </a:r>
          </a:p>
          <a:p>
            <a:pPr lvl="1"/>
            <a:r>
              <a:rPr lang="en-CA" dirty="0">
                <a:sym typeface="Wingdings" panose="05000000000000000000" pitchFamily="2" charset="2"/>
              </a:rPr>
              <a:t>Open Production Orders</a:t>
            </a:r>
          </a:p>
          <a:p>
            <a:pPr lvl="1"/>
            <a:r>
              <a:rPr lang="en-CA" dirty="0">
                <a:sym typeface="Wingdings" panose="05000000000000000000" pitchFamily="2" charset="2"/>
              </a:rPr>
              <a:t>Orders with upcoming Required Dates</a:t>
            </a:r>
          </a:p>
          <a:p>
            <a:pPr lvl="1"/>
            <a:r>
              <a:rPr lang="en-CA" dirty="0">
                <a:sym typeface="Wingdings" panose="05000000000000000000" pitchFamily="2" charset="2"/>
              </a:rPr>
              <a:t>Unconfirmed Pick Tickets</a:t>
            </a:r>
          </a:p>
          <a:p>
            <a:pPr lvl="1"/>
            <a:endParaRPr lang="en-CA" dirty="0">
              <a:sym typeface="Wingdings" panose="05000000000000000000" pitchFamily="2" charset="2"/>
            </a:endParaRPr>
          </a:p>
          <a:p>
            <a:r>
              <a:rPr lang="en-CA" dirty="0">
                <a:sym typeface="Wingdings" panose="05000000000000000000" pitchFamily="2" charset="2"/>
              </a:rPr>
              <a:t>The responsibility of maintaining Price Pages could also sit here.  Ensure these are reviewed regularly to know what pages are going to be expiring and address appropriately with the Sales/Pricing team.</a:t>
            </a:r>
          </a:p>
          <a:p>
            <a:pPr marL="457200" lvl="1" indent="0">
              <a:buNone/>
            </a:pPr>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18547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Customer service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144379" y="903383"/>
            <a:ext cx="11852989" cy="2706091"/>
          </a:xfrm>
        </p:spPr>
        <p:txBody>
          <a:bodyPr anchor="t" anchorCtr="0">
            <a:normAutofit/>
          </a:bodyPr>
          <a:lstStyle/>
          <a:p>
            <a:r>
              <a:rPr lang="en-CA" b="1" dirty="0">
                <a:sym typeface="Wingdings" panose="05000000000000000000" pitchFamily="2" charset="2"/>
              </a:rPr>
              <a:t>Tools:</a:t>
            </a:r>
          </a:p>
          <a:p>
            <a:pPr lvl="1"/>
            <a:r>
              <a:rPr lang="en-CA" dirty="0">
                <a:sym typeface="Wingdings" panose="05000000000000000000" pitchFamily="2" charset="2"/>
              </a:rPr>
              <a:t>Use the Portal View to Review:</a:t>
            </a:r>
          </a:p>
          <a:p>
            <a:pPr lvl="2"/>
            <a:r>
              <a:rPr lang="en-CA" dirty="0">
                <a:sym typeface="Wingdings" panose="05000000000000000000" pitchFamily="2" charset="2"/>
              </a:rPr>
              <a:t>Open Orders</a:t>
            </a:r>
          </a:p>
          <a:p>
            <a:pPr lvl="2"/>
            <a:r>
              <a:rPr lang="en-CA" dirty="0">
                <a:sym typeface="Wingdings" panose="05000000000000000000" pitchFamily="2" charset="2"/>
              </a:rPr>
              <a:t>Open Quotes</a:t>
            </a:r>
          </a:p>
          <a:p>
            <a:pPr lvl="2"/>
            <a:r>
              <a:rPr lang="en-CA" dirty="0">
                <a:sym typeface="Wingdings" panose="05000000000000000000" pitchFamily="2" charset="2"/>
              </a:rPr>
              <a:t>We are looking for any orders/quotes that are aged and need to be cancelled, quotes to convert to orders, orders past their Required Date, orders with upcoming Required Dates.</a:t>
            </a:r>
          </a:p>
          <a:p>
            <a:pPr lvl="2"/>
            <a:r>
              <a:rPr lang="en-CA" dirty="0">
                <a:sym typeface="Wingdings" panose="05000000000000000000" pitchFamily="2" charset="2"/>
              </a:rPr>
              <a:t>Can be customized to view all orders instead of just the ones you entered.</a:t>
            </a:r>
          </a:p>
          <a:p>
            <a:pPr marL="0" indent="0">
              <a:buNone/>
            </a:pPr>
            <a:endParaRPr lang="en-CA" dirty="0">
              <a:sym typeface="Wingdings" panose="05000000000000000000" pitchFamily="2" charset="2"/>
            </a:endParaRPr>
          </a:p>
          <a:p>
            <a:pPr marL="457200" lvl="1" indent="0">
              <a:buNone/>
            </a:pPr>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5" name="Picture 4">
            <a:extLst>
              <a:ext uri="{FF2B5EF4-FFF2-40B4-BE49-F238E27FC236}">
                <a16:creationId xmlns:a16="http://schemas.microsoft.com/office/drawing/2014/main" id="{769DBD4F-2942-471F-AFA0-C86B68BA7035}"/>
              </a:ext>
            </a:extLst>
          </p:cNvPr>
          <p:cNvPicPr>
            <a:picLocks noChangeAspect="1"/>
          </p:cNvPicPr>
          <p:nvPr/>
        </p:nvPicPr>
        <p:blipFill>
          <a:blip r:embed="rId2"/>
          <a:stretch>
            <a:fillRect/>
          </a:stretch>
        </p:blipFill>
        <p:spPr>
          <a:xfrm>
            <a:off x="2219378" y="3152274"/>
            <a:ext cx="7753243" cy="3705726"/>
          </a:xfrm>
          <a:prstGeom prst="rect">
            <a:avLst/>
          </a:prstGeom>
        </p:spPr>
      </p:pic>
    </p:spTree>
    <p:extLst>
      <p:ext uri="{BB962C8B-B14F-4D97-AF65-F5344CB8AC3E}">
        <p14:creationId xmlns:p14="http://schemas.microsoft.com/office/powerpoint/2010/main" val="253583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Customer service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144379" y="1347537"/>
            <a:ext cx="11852989" cy="2832495"/>
          </a:xfrm>
        </p:spPr>
        <p:txBody>
          <a:bodyPr anchor="t" anchorCtr="0">
            <a:normAutofit/>
          </a:bodyPr>
          <a:lstStyle/>
          <a:p>
            <a:r>
              <a:rPr lang="en-CA" b="1" dirty="0">
                <a:sym typeface="Wingdings" panose="05000000000000000000" pitchFamily="2" charset="2"/>
              </a:rPr>
              <a:t>Tools:</a:t>
            </a:r>
          </a:p>
          <a:p>
            <a:pPr lvl="1"/>
            <a:r>
              <a:rPr lang="en-CA" dirty="0">
                <a:sym typeface="Wingdings" panose="05000000000000000000" pitchFamily="2" charset="2"/>
              </a:rPr>
              <a:t>Transaction Master Inquiry (F10 key): </a:t>
            </a:r>
          </a:p>
          <a:p>
            <a:pPr lvl="2"/>
            <a:r>
              <a:rPr lang="en-CA" dirty="0">
                <a:sym typeface="Wingdings" panose="05000000000000000000" pitchFamily="2" charset="2"/>
              </a:rPr>
              <a:t>Provides an overview of outstanding transactions in P21.  Customer Service can will this screen to review:</a:t>
            </a:r>
          </a:p>
          <a:p>
            <a:pPr lvl="3"/>
            <a:r>
              <a:rPr lang="en-CA" dirty="0">
                <a:sym typeface="Wingdings" panose="05000000000000000000" pitchFamily="2" charset="2"/>
              </a:rPr>
              <a:t>Open Orders </a:t>
            </a:r>
          </a:p>
          <a:p>
            <a:pPr lvl="3"/>
            <a:r>
              <a:rPr lang="en-CA" dirty="0">
                <a:sym typeface="Wingdings" panose="05000000000000000000" pitchFamily="2" charset="2"/>
              </a:rPr>
              <a:t>Open Shipments (Unconfirmed Pick Tickets)</a:t>
            </a:r>
          </a:p>
          <a:p>
            <a:pPr lvl="3"/>
            <a:r>
              <a:rPr lang="en-CA" dirty="0">
                <a:sym typeface="Wingdings" panose="05000000000000000000" pitchFamily="2" charset="2"/>
              </a:rPr>
              <a:t>RMA’s</a:t>
            </a:r>
          </a:p>
          <a:p>
            <a:pPr lvl="3"/>
            <a:r>
              <a:rPr lang="en-CA" dirty="0">
                <a:sym typeface="Wingdings" panose="05000000000000000000" pitchFamily="2" charset="2"/>
              </a:rPr>
              <a:t>Production Orders</a:t>
            </a:r>
          </a:p>
          <a:p>
            <a:pPr lvl="3"/>
            <a:r>
              <a:rPr lang="en-CA" dirty="0">
                <a:sym typeface="Wingdings" panose="05000000000000000000" pitchFamily="2" charset="2"/>
              </a:rPr>
              <a:t>Service Orders	</a:t>
            </a:r>
          </a:p>
          <a:p>
            <a:pPr marL="457200" lvl="1" indent="0">
              <a:buNone/>
            </a:pPr>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Picture 5">
            <a:extLst>
              <a:ext uri="{FF2B5EF4-FFF2-40B4-BE49-F238E27FC236}">
                <a16:creationId xmlns:a16="http://schemas.microsoft.com/office/drawing/2014/main" id="{BB9677BF-83FD-4663-BAF2-BB2C12710D72}"/>
              </a:ext>
            </a:extLst>
          </p:cNvPr>
          <p:cNvPicPr>
            <a:picLocks noChangeAspect="1"/>
          </p:cNvPicPr>
          <p:nvPr/>
        </p:nvPicPr>
        <p:blipFill>
          <a:blip r:embed="rId2"/>
          <a:stretch>
            <a:fillRect/>
          </a:stretch>
        </p:blipFill>
        <p:spPr>
          <a:xfrm>
            <a:off x="0" y="4180032"/>
            <a:ext cx="12192000" cy="1878554"/>
          </a:xfrm>
          <a:prstGeom prst="rect">
            <a:avLst/>
          </a:prstGeom>
        </p:spPr>
      </p:pic>
    </p:spTree>
    <p:extLst>
      <p:ext uri="{BB962C8B-B14F-4D97-AF65-F5344CB8AC3E}">
        <p14:creationId xmlns:p14="http://schemas.microsoft.com/office/powerpoint/2010/main" val="2811693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Customer service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144379" y="1347537"/>
            <a:ext cx="11852989" cy="2832495"/>
          </a:xfrm>
        </p:spPr>
        <p:txBody>
          <a:bodyPr anchor="t" anchorCtr="0">
            <a:normAutofit/>
          </a:bodyPr>
          <a:lstStyle/>
          <a:p>
            <a:r>
              <a:rPr lang="en-CA" b="1" dirty="0">
                <a:sym typeface="Wingdings" panose="05000000000000000000" pitchFamily="2" charset="2"/>
              </a:rPr>
              <a:t>Tools:</a:t>
            </a:r>
          </a:p>
          <a:p>
            <a:pPr lvl="1"/>
            <a:r>
              <a:rPr lang="en-CA" dirty="0">
                <a:sym typeface="Wingdings" panose="05000000000000000000" pitchFamily="2" charset="2"/>
              </a:rPr>
              <a:t>Transaction Master Inquiry (F10 key): </a:t>
            </a:r>
          </a:p>
          <a:p>
            <a:pPr lvl="2"/>
            <a:r>
              <a:rPr lang="en-CA" dirty="0">
                <a:sym typeface="Wingdings" panose="05000000000000000000" pitchFamily="2" charset="2"/>
              </a:rPr>
              <a:t>Open Orders: Review for Approved/Unapproved, Aged Orders, Packing Basis</a:t>
            </a:r>
          </a:p>
          <a:p>
            <a:pPr marL="457200" lvl="1" indent="0">
              <a:buNone/>
            </a:pPr>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Picture 4">
            <a:extLst>
              <a:ext uri="{FF2B5EF4-FFF2-40B4-BE49-F238E27FC236}">
                <a16:creationId xmlns:a16="http://schemas.microsoft.com/office/drawing/2014/main" id="{B5031B30-39A0-45AD-8438-3A0FED19FECD}"/>
              </a:ext>
            </a:extLst>
          </p:cNvPr>
          <p:cNvPicPr>
            <a:picLocks noChangeAspect="1"/>
          </p:cNvPicPr>
          <p:nvPr/>
        </p:nvPicPr>
        <p:blipFill>
          <a:blip r:embed="rId2"/>
          <a:stretch>
            <a:fillRect/>
          </a:stretch>
        </p:blipFill>
        <p:spPr>
          <a:xfrm>
            <a:off x="-25127" y="2910665"/>
            <a:ext cx="12192000" cy="2538733"/>
          </a:xfrm>
          <a:prstGeom prst="rect">
            <a:avLst/>
          </a:prstGeom>
        </p:spPr>
      </p:pic>
    </p:spTree>
    <p:extLst>
      <p:ext uri="{BB962C8B-B14F-4D97-AF65-F5344CB8AC3E}">
        <p14:creationId xmlns:p14="http://schemas.microsoft.com/office/powerpoint/2010/main" val="128171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Customer service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95662"/>
            <a:ext cx="11997368" cy="2632543"/>
          </a:xfrm>
        </p:spPr>
        <p:txBody>
          <a:bodyPr anchor="t" anchorCtr="0">
            <a:normAutofit/>
          </a:bodyPr>
          <a:lstStyle/>
          <a:p>
            <a:r>
              <a:rPr lang="en-CA" b="1" dirty="0">
                <a:sym typeface="Wingdings" panose="05000000000000000000" pitchFamily="2" charset="2"/>
              </a:rPr>
              <a:t>Tools:</a:t>
            </a:r>
          </a:p>
          <a:p>
            <a:pPr lvl="1"/>
            <a:r>
              <a:rPr lang="en-CA" dirty="0">
                <a:sym typeface="Wingdings" panose="05000000000000000000" pitchFamily="2" charset="2"/>
              </a:rPr>
              <a:t>Transaction Master Inquiry (F10 key): </a:t>
            </a:r>
          </a:p>
          <a:p>
            <a:pPr lvl="2"/>
            <a:r>
              <a:rPr lang="en-CA" dirty="0">
                <a:sym typeface="Wingdings" panose="05000000000000000000" pitchFamily="2" charset="2"/>
              </a:rPr>
              <a:t>RMA’s: Set status to “Both” for Approved and “Yes” for Open.  Review for age and validity.  Ensure the warehouse has completed RMA receipts for the day.</a:t>
            </a:r>
          </a:p>
          <a:p>
            <a:pPr marL="457200" lvl="1" indent="0">
              <a:buNone/>
            </a:pPr>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4">
            <a:extLst>
              <a:ext uri="{FF2B5EF4-FFF2-40B4-BE49-F238E27FC236}">
                <a16:creationId xmlns:a16="http://schemas.microsoft.com/office/drawing/2014/main" id="{8B065213-96C3-4356-853A-2094434531B9}"/>
              </a:ext>
            </a:extLst>
          </p:cNvPr>
          <p:cNvPicPr>
            <a:picLocks noChangeAspect="1"/>
          </p:cNvPicPr>
          <p:nvPr/>
        </p:nvPicPr>
        <p:blipFill>
          <a:blip r:embed="rId2"/>
          <a:stretch>
            <a:fillRect/>
          </a:stretch>
        </p:blipFill>
        <p:spPr>
          <a:xfrm>
            <a:off x="0" y="2923116"/>
            <a:ext cx="12192000" cy="2539222"/>
          </a:xfrm>
          <a:prstGeom prst="rect">
            <a:avLst/>
          </a:prstGeom>
        </p:spPr>
      </p:pic>
    </p:spTree>
    <p:extLst>
      <p:ext uri="{BB962C8B-B14F-4D97-AF65-F5344CB8AC3E}">
        <p14:creationId xmlns:p14="http://schemas.microsoft.com/office/powerpoint/2010/main" val="1174071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Customer service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84221" y="1395662"/>
            <a:ext cx="11913147" cy="2632543"/>
          </a:xfrm>
        </p:spPr>
        <p:txBody>
          <a:bodyPr anchor="t" anchorCtr="0">
            <a:normAutofit/>
          </a:bodyPr>
          <a:lstStyle/>
          <a:p>
            <a:r>
              <a:rPr lang="en-CA" b="1" dirty="0">
                <a:sym typeface="Wingdings" panose="05000000000000000000" pitchFamily="2" charset="2"/>
              </a:rPr>
              <a:t>Tools:</a:t>
            </a:r>
          </a:p>
          <a:p>
            <a:pPr lvl="1"/>
            <a:r>
              <a:rPr lang="en-CA" dirty="0">
                <a:sym typeface="Wingdings" panose="05000000000000000000" pitchFamily="2" charset="2"/>
              </a:rPr>
              <a:t>Transaction Master Inquiry (F10 key): </a:t>
            </a:r>
          </a:p>
          <a:p>
            <a:pPr lvl="2"/>
            <a:r>
              <a:rPr lang="en-CA" dirty="0">
                <a:sym typeface="Wingdings" panose="05000000000000000000" pitchFamily="2" charset="2"/>
              </a:rPr>
              <a:t>Service Orders: Set status to “Both” for Approved and “Yes” for Open.  Review for age and validity.  </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Picture 4">
            <a:extLst>
              <a:ext uri="{FF2B5EF4-FFF2-40B4-BE49-F238E27FC236}">
                <a16:creationId xmlns:a16="http://schemas.microsoft.com/office/drawing/2014/main" id="{2D9A208F-8484-4A17-A112-70C16A45E568}"/>
              </a:ext>
            </a:extLst>
          </p:cNvPr>
          <p:cNvPicPr>
            <a:picLocks noChangeAspect="1"/>
          </p:cNvPicPr>
          <p:nvPr/>
        </p:nvPicPr>
        <p:blipFill>
          <a:blip r:embed="rId2"/>
          <a:stretch>
            <a:fillRect/>
          </a:stretch>
        </p:blipFill>
        <p:spPr>
          <a:xfrm>
            <a:off x="-55206" y="2908436"/>
            <a:ext cx="12192000" cy="2239537"/>
          </a:xfrm>
          <a:prstGeom prst="rect">
            <a:avLst/>
          </a:prstGeom>
        </p:spPr>
      </p:pic>
    </p:spTree>
    <p:extLst>
      <p:ext uri="{BB962C8B-B14F-4D97-AF65-F5344CB8AC3E}">
        <p14:creationId xmlns:p14="http://schemas.microsoft.com/office/powerpoint/2010/main" val="1790332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Customer service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84221" y="1395662"/>
            <a:ext cx="11913147" cy="2632543"/>
          </a:xfrm>
        </p:spPr>
        <p:txBody>
          <a:bodyPr anchor="t" anchorCtr="0">
            <a:normAutofit/>
          </a:bodyPr>
          <a:lstStyle/>
          <a:p>
            <a:r>
              <a:rPr lang="en-CA" b="1" dirty="0">
                <a:sym typeface="Wingdings" panose="05000000000000000000" pitchFamily="2" charset="2"/>
              </a:rPr>
              <a:t>Tools:</a:t>
            </a:r>
          </a:p>
          <a:p>
            <a:pPr lvl="1"/>
            <a:r>
              <a:rPr lang="en-CA" dirty="0">
                <a:sym typeface="Wingdings" panose="05000000000000000000" pitchFamily="2" charset="2"/>
              </a:rPr>
              <a:t>Transaction Master Inquiry (F10 key): </a:t>
            </a:r>
          </a:p>
          <a:p>
            <a:pPr lvl="2"/>
            <a:r>
              <a:rPr lang="en-CA" dirty="0">
                <a:sym typeface="Wingdings" panose="05000000000000000000" pitchFamily="2" charset="2"/>
              </a:rPr>
              <a:t>Production Orders: Set status to “Both” for Approved and “Yes” for Open.  Review for age and validity.  </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 name="Picture 5">
            <a:extLst>
              <a:ext uri="{FF2B5EF4-FFF2-40B4-BE49-F238E27FC236}">
                <a16:creationId xmlns:a16="http://schemas.microsoft.com/office/drawing/2014/main" id="{05CBF422-308F-4E35-98A3-4A345527E97E}"/>
              </a:ext>
            </a:extLst>
          </p:cNvPr>
          <p:cNvPicPr>
            <a:picLocks noChangeAspect="1"/>
          </p:cNvPicPr>
          <p:nvPr/>
        </p:nvPicPr>
        <p:blipFill>
          <a:blip r:embed="rId2"/>
          <a:stretch>
            <a:fillRect/>
          </a:stretch>
        </p:blipFill>
        <p:spPr>
          <a:xfrm>
            <a:off x="0" y="2775947"/>
            <a:ext cx="12192000" cy="2361850"/>
          </a:xfrm>
          <a:prstGeom prst="rect">
            <a:avLst/>
          </a:prstGeom>
        </p:spPr>
      </p:pic>
    </p:spTree>
    <p:extLst>
      <p:ext uri="{BB962C8B-B14F-4D97-AF65-F5344CB8AC3E}">
        <p14:creationId xmlns:p14="http://schemas.microsoft.com/office/powerpoint/2010/main" val="152048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Customer service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84221" y="1395662"/>
            <a:ext cx="11913147" cy="2632543"/>
          </a:xfrm>
        </p:spPr>
        <p:txBody>
          <a:bodyPr anchor="t" anchorCtr="0">
            <a:normAutofit/>
          </a:bodyPr>
          <a:lstStyle/>
          <a:p>
            <a:r>
              <a:rPr lang="en-CA" b="1" dirty="0">
                <a:sym typeface="Wingdings" panose="05000000000000000000" pitchFamily="2" charset="2"/>
              </a:rPr>
              <a:t>Tools:</a:t>
            </a:r>
          </a:p>
          <a:p>
            <a:pPr lvl="1"/>
            <a:r>
              <a:rPr lang="en-CA" dirty="0">
                <a:sym typeface="Wingdings" panose="05000000000000000000" pitchFamily="2" charset="2"/>
              </a:rPr>
              <a:t>Transaction Master Inquiry (F10 key): </a:t>
            </a:r>
          </a:p>
          <a:p>
            <a:pPr lvl="2"/>
            <a:r>
              <a:rPr lang="en-CA" dirty="0">
                <a:sym typeface="Wingdings" panose="05000000000000000000" pitchFamily="2" charset="2"/>
              </a:rPr>
              <a:t>Unconfirmed Pick Tickets: these are not necessarily the responsibility of Customer Service.  However, it’s essential to understand what’s waiting for Ship Confirmation to ensure the team can provide excellent Customer Service.</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5" name="Picture 4">
            <a:extLst>
              <a:ext uri="{FF2B5EF4-FFF2-40B4-BE49-F238E27FC236}">
                <a16:creationId xmlns:a16="http://schemas.microsoft.com/office/drawing/2014/main" id="{FCF2D570-B361-4E4C-97F8-01E9D965DFDF}"/>
              </a:ext>
            </a:extLst>
          </p:cNvPr>
          <p:cNvPicPr>
            <a:picLocks noChangeAspect="1"/>
          </p:cNvPicPr>
          <p:nvPr/>
        </p:nvPicPr>
        <p:blipFill>
          <a:blip r:embed="rId2"/>
          <a:stretch>
            <a:fillRect/>
          </a:stretch>
        </p:blipFill>
        <p:spPr>
          <a:xfrm>
            <a:off x="0" y="3429000"/>
            <a:ext cx="12192000" cy="2510939"/>
          </a:xfrm>
          <a:prstGeom prst="rect">
            <a:avLst/>
          </a:prstGeom>
        </p:spPr>
      </p:pic>
    </p:spTree>
    <p:extLst>
      <p:ext uri="{BB962C8B-B14F-4D97-AF65-F5344CB8AC3E}">
        <p14:creationId xmlns:p14="http://schemas.microsoft.com/office/powerpoint/2010/main" val="256804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Customer service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84221" y="1395662"/>
            <a:ext cx="11913147" cy="5171766"/>
          </a:xfrm>
        </p:spPr>
        <p:txBody>
          <a:bodyPr anchor="t" anchorCtr="0">
            <a:normAutofit/>
          </a:bodyPr>
          <a:lstStyle/>
          <a:p>
            <a:r>
              <a:rPr lang="en-CA" b="1" dirty="0">
                <a:sym typeface="Wingdings" panose="05000000000000000000" pitchFamily="2" charset="2"/>
              </a:rPr>
              <a:t>Tools:</a:t>
            </a:r>
          </a:p>
          <a:p>
            <a:pPr lvl="1"/>
            <a:r>
              <a:rPr lang="en-CA" dirty="0">
                <a:sym typeface="Wingdings" panose="05000000000000000000" pitchFamily="2" charset="2"/>
              </a:rPr>
              <a:t>“Open” Reports: </a:t>
            </a:r>
          </a:p>
          <a:p>
            <a:pPr lvl="2"/>
            <a:r>
              <a:rPr lang="en-CA" dirty="0">
                <a:sym typeface="Wingdings" panose="05000000000000000000" pitchFamily="2" charset="2"/>
              </a:rPr>
              <a:t>Open Orders (can also be used for Quotes): Orders – Order Processing – Reports – Open Orders</a:t>
            </a:r>
          </a:p>
          <a:p>
            <a:pPr lvl="2"/>
            <a:endParaRPr lang="en-CA" dirty="0">
              <a:sym typeface="Wingdings" panose="05000000000000000000" pitchFamily="2" charset="2"/>
            </a:endParaRPr>
          </a:p>
          <a:p>
            <a:pPr lvl="2"/>
            <a:r>
              <a:rPr lang="en-CA" dirty="0">
                <a:sym typeface="Wingdings" panose="05000000000000000000" pitchFamily="2" charset="2"/>
              </a:rPr>
              <a:t>Open RMA: Orders – Order Processing – Reports – Open RMA</a:t>
            </a:r>
          </a:p>
          <a:p>
            <a:pPr lvl="2"/>
            <a:endParaRPr lang="en-CA" dirty="0">
              <a:sym typeface="Wingdings" panose="05000000000000000000" pitchFamily="2" charset="2"/>
            </a:endParaRPr>
          </a:p>
          <a:p>
            <a:pPr lvl="2"/>
            <a:r>
              <a:rPr lang="en-CA" dirty="0">
                <a:sym typeface="Wingdings" panose="05000000000000000000" pitchFamily="2" charset="2"/>
              </a:rPr>
              <a:t>Open Service Order Report: Orders – Service Order – Reports – Open Service Order Report</a:t>
            </a:r>
          </a:p>
          <a:p>
            <a:pPr lvl="2"/>
            <a:endParaRPr lang="en-CA" dirty="0">
              <a:sym typeface="Wingdings" panose="05000000000000000000" pitchFamily="2" charset="2"/>
            </a:endParaRPr>
          </a:p>
          <a:p>
            <a:pPr lvl="2"/>
            <a:r>
              <a:rPr lang="en-CA" dirty="0">
                <a:sym typeface="Wingdings" panose="05000000000000000000" pitchFamily="2" charset="2"/>
              </a:rPr>
              <a:t>Unconfirmed Pick Tickets: Orders – Order Processing – Reports – Unconfirmed Pick Tickets</a:t>
            </a:r>
          </a:p>
          <a:p>
            <a:pPr lvl="2"/>
            <a:endParaRPr lang="en-CA" dirty="0">
              <a:sym typeface="Wingdings" panose="05000000000000000000" pitchFamily="2" charset="2"/>
            </a:endParaRPr>
          </a:p>
          <a:p>
            <a:pPr lvl="2"/>
            <a:r>
              <a:rPr lang="en-CA" dirty="0">
                <a:sym typeface="Wingdings" panose="05000000000000000000" pitchFamily="2" charset="2"/>
              </a:rPr>
              <a:t>These reports can be used to view open transactions in more detail, limit date ranges, view unapproved, etc.</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618788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3087149"/>
            <a:ext cx="9584675" cy="903383"/>
          </a:xfrm>
        </p:spPr>
        <p:txBody>
          <a:bodyPr>
            <a:normAutofit/>
          </a:bodyPr>
          <a:lstStyle/>
          <a:p>
            <a:pPr algn="l"/>
            <a:r>
              <a:rPr lang="en-CA" sz="3200" b="1" dirty="0">
                <a:solidFill>
                  <a:schemeClr val="tx1"/>
                </a:solidFill>
              </a:rPr>
              <a:t>Purchasing</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7040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796628" y="1178170"/>
            <a:ext cx="8376072" cy="685799"/>
          </a:xfrm>
        </p:spPr>
        <p:txBody>
          <a:bodyPr anchor="ctr">
            <a:normAutofit fontScale="90000"/>
          </a:bodyPr>
          <a:lstStyle/>
          <a:p>
            <a:r>
              <a:rPr lang="en-US" dirty="0">
                <a:solidFill>
                  <a:schemeClr val="bg1">
                    <a:lumMod val="75000"/>
                    <a:lumOff val="25000"/>
                  </a:schemeClr>
                </a:solidFill>
              </a:rPr>
              <a:t>Session title</a:t>
            </a:r>
          </a:p>
        </p:txBody>
      </p:sp>
      <p:sp>
        <p:nvSpPr>
          <p:cNvPr id="2" name="TextBox 1"/>
          <p:cNvSpPr txBox="1"/>
          <p:nvPr/>
        </p:nvSpPr>
        <p:spPr>
          <a:xfrm>
            <a:off x="3181307" y="2127561"/>
            <a:ext cx="5409019" cy="1938992"/>
          </a:xfrm>
          <a:prstGeom prst="rect">
            <a:avLst/>
          </a:prstGeom>
          <a:noFill/>
        </p:spPr>
        <p:txBody>
          <a:bodyPr wrap="square" rtlCol="0">
            <a:spAutoFit/>
          </a:bodyPr>
          <a:lstStyle/>
          <a:p>
            <a:r>
              <a:rPr lang="en-US" altLang="x-none" sz="2400" dirty="0"/>
              <a:t>Stacy Cline</a:t>
            </a:r>
            <a:br>
              <a:rPr lang="en-US" altLang="x-none" sz="2400" dirty="0"/>
            </a:br>
            <a:r>
              <a:rPr lang="en-US" altLang="x-none" sz="2400" dirty="0"/>
              <a:t>Cline Financial Services, LLC</a:t>
            </a:r>
            <a:br>
              <a:rPr lang="en-US" altLang="x-none" sz="2400" dirty="0"/>
            </a:br>
            <a:r>
              <a:rPr lang="en-US" altLang="x-none" sz="2400" dirty="0">
                <a:solidFill>
                  <a:schemeClr val="accent6">
                    <a:lumMod val="75000"/>
                  </a:schemeClr>
                </a:solidFill>
                <a:hlinkClick r:id="rId3">
                  <a:extLst>
                    <a:ext uri="{A12FA001-AC4F-418D-AE19-62706E023703}">
                      <ahyp:hlinkClr xmlns:ahyp="http://schemas.microsoft.com/office/drawing/2018/hyperlinkcolor" val="tx"/>
                    </a:ext>
                  </a:extLst>
                </a:hlinkClick>
              </a:rPr>
              <a:t>stacy@clinefinancialservices.com</a:t>
            </a:r>
            <a:br>
              <a:rPr lang="en-US" altLang="x-none" sz="2400" dirty="0"/>
            </a:br>
            <a:r>
              <a:rPr lang="en-US" altLang="x-none" sz="2400" dirty="0"/>
              <a:t>www.clinefinancialservices.com	</a:t>
            </a:r>
            <a:br>
              <a:rPr lang="en-US" altLang="x-none" sz="2400" dirty="0"/>
            </a:br>
            <a:r>
              <a:rPr lang="en-US" altLang="x-none" sz="2400" dirty="0"/>
              <a:t>970-744-0206</a:t>
            </a:r>
            <a:endParaRPr lang="en-CA" sz="2400" dirty="0"/>
          </a:p>
        </p:txBody>
      </p:sp>
    </p:spTree>
    <p:extLst>
      <p:ext uri="{BB962C8B-B14F-4D97-AF65-F5344CB8AC3E}">
        <p14:creationId xmlns:p14="http://schemas.microsoft.com/office/powerpoint/2010/main" val="801105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purchasing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a:bodyPr>
          <a:lstStyle/>
          <a:p>
            <a:r>
              <a:rPr lang="en-CA" dirty="0">
                <a:sym typeface="Wingdings" panose="05000000000000000000" pitchFamily="2" charset="2"/>
              </a:rPr>
              <a:t>The </a:t>
            </a:r>
            <a:r>
              <a:rPr lang="en-CA" b="1" dirty="0">
                <a:sym typeface="Wingdings" panose="05000000000000000000" pitchFamily="2" charset="2"/>
              </a:rPr>
              <a:t>Purchasing </a:t>
            </a:r>
            <a:r>
              <a:rPr lang="en-CA" dirty="0">
                <a:sym typeface="Wingdings" panose="05000000000000000000" pitchFamily="2" charset="2"/>
              </a:rPr>
              <a:t>team will address anything to do with inventory forecasting, purchasing of items and maintaining the integrity of items</a:t>
            </a:r>
          </a:p>
          <a:p>
            <a:endParaRPr lang="en-CA" dirty="0">
              <a:sym typeface="Wingdings" panose="05000000000000000000" pitchFamily="2" charset="2"/>
            </a:endParaRPr>
          </a:p>
          <a:p>
            <a:r>
              <a:rPr lang="en-CA" b="1" dirty="0">
                <a:sym typeface="Wingdings" panose="05000000000000000000" pitchFamily="2" charset="2"/>
              </a:rPr>
              <a:t>Goal:</a:t>
            </a:r>
            <a:r>
              <a:rPr lang="en-CA" dirty="0">
                <a:sym typeface="Wingdings" panose="05000000000000000000" pitchFamily="2" charset="2"/>
              </a:rPr>
              <a:t> ensure the right items are in stock for the right season, lead times are correct in P21, supplier pricing is correct, inform the warehouse of what inventory is coming in, and when.</a:t>
            </a:r>
          </a:p>
          <a:p>
            <a:endParaRPr lang="en-CA" dirty="0">
              <a:sym typeface="Wingdings" panose="05000000000000000000" pitchFamily="2" charset="2"/>
            </a:endParaRPr>
          </a:p>
          <a:p>
            <a:r>
              <a:rPr lang="en-CA" dirty="0">
                <a:sym typeface="Wingdings" panose="05000000000000000000" pitchFamily="2" charset="2"/>
              </a:rPr>
              <a:t>When we think about daily responsibilities, we will be looking primarily at Open </a:t>
            </a:r>
            <a:r>
              <a:rPr lang="en-CA" dirty="0" err="1">
                <a:sym typeface="Wingdings" panose="05000000000000000000" pitchFamily="2" charset="2"/>
              </a:rPr>
              <a:t>POs.</a:t>
            </a:r>
            <a:endParaRPr lang="en-CA" dirty="0">
              <a:sym typeface="Wingdings" panose="05000000000000000000" pitchFamily="2" charset="2"/>
            </a:endParaRPr>
          </a:p>
          <a:p>
            <a:pPr lvl="1"/>
            <a:r>
              <a:rPr lang="en-CA" dirty="0">
                <a:sym typeface="Wingdings" panose="05000000000000000000" pitchFamily="2" charset="2"/>
              </a:rPr>
              <a:t>Additional Items to consider are:</a:t>
            </a:r>
          </a:p>
          <a:p>
            <a:pPr lvl="2"/>
            <a:r>
              <a:rPr lang="en-CA" dirty="0">
                <a:sym typeface="Wingdings" panose="05000000000000000000" pitchFamily="2" charset="2"/>
              </a:rPr>
              <a:t>Running purchase requirements – how do you know what to order and when?</a:t>
            </a:r>
          </a:p>
          <a:p>
            <a:pPr lvl="2"/>
            <a:r>
              <a:rPr lang="en-CA" dirty="0">
                <a:sym typeface="Wingdings" panose="05000000000000000000" pitchFamily="2" charset="2"/>
              </a:rPr>
              <a:t>Maintaining purchase price pages.</a:t>
            </a:r>
          </a:p>
          <a:p>
            <a:pPr lvl="1"/>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78413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purchasing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2478" y="1216999"/>
            <a:ext cx="11997368" cy="5472558"/>
          </a:xfrm>
        </p:spPr>
        <p:txBody>
          <a:bodyPr anchor="t" anchorCtr="0">
            <a:normAutofit/>
          </a:bodyPr>
          <a:lstStyle/>
          <a:p>
            <a:r>
              <a:rPr lang="en-CA" dirty="0">
                <a:sym typeface="Wingdings" panose="05000000000000000000" pitchFamily="2" charset="2"/>
              </a:rPr>
              <a:t>Open PO’s:</a:t>
            </a:r>
          </a:p>
          <a:p>
            <a:pPr lvl="1"/>
            <a:r>
              <a:rPr lang="en-CA" dirty="0">
                <a:sym typeface="Wingdings" panose="05000000000000000000" pitchFamily="2" charset="2"/>
              </a:rPr>
              <a:t>Open Transaction Master Inquiry – set the Approved to “Both” and Open to “Yes”</a:t>
            </a:r>
          </a:p>
          <a:p>
            <a:pPr lvl="2"/>
            <a:r>
              <a:rPr lang="en-CA" dirty="0">
                <a:sym typeface="Wingdings" panose="05000000000000000000" pitchFamily="2" charset="2"/>
              </a:rPr>
              <a:t>Review the Required Date for any PO’s that are past due.  Then, check with the warehouse to ensure all item receipts are up to date (ensuring the material isn’t sitting on the dock).  You may also need to check status with the supplier.</a:t>
            </a:r>
          </a:p>
          <a:p>
            <a:pPr lvl="2"/>
            <a:r>
              <a:rPr lang="en-CA" dirty="0">
                <a:sym typeface="Wingdings" panose="05000000000000000000" pitchFamily="2" charset="2"/>
              </a:rPr>
              <a:t>Review the Approved flag for any Unapproved PO’s</a:t>
            </a:r>
          </a:p>
          <a:p>
            <a:pPr lvl="2"/>
            <a:r>
              <a:rPr lang="en-CA" dirty="0">
                <a:sym typeface="Wingdings" panose="05000000000000000000" pitchFamily="2" charset="2"/>
              </a:rPr>
              <a:t>Review the Buyer for each PO to ensure you understand who all is purchasing goods</a:t>
            </a:r>
          </a:p>
          <a:p>
            <a:pPr lvl="1"/>
            <a:r>
              <a:rPr lang="en-CA" dirty="0">
                <a:sym typeface="Wingdings" panose="05000000000000000000" pitchFamily="2" charset="2"/>
              </a:rPr>
              <a:t>Open POs Report: Inventory – Purchasing – Reports – Open POs</a:t>
            </a:r>
          </a:p>
          <a:p>
            <a:pPr lvl="2"/>
            <a:r>
              <a:rPr lang="en-CA" dirty="0">
                <a:sym typeface="Wingdings" panose="05000000000000000000" pitchFamily="2" charset="2"/>
              </a:rPr>
              <a:t>Use to view more detail of PO’s, limit date ranges for required date, etc.</a:t>
            </a:r>
          </a:p>
          <a:p>
            <a:pPr lvl="1"/>
            <a:endParaRPr lang="en-CA" dirty="0">
              <a:sym typeface="Wingdings" panose="05000000000000000000" pitchFamily="2" charset="2"/>
            </a:endParaRPr>
          </a:p>
          <a:p>
            <a:pPr lvl="1"/>
            <a:endParaRPr lang="en-CA" dirty="0">
              <a:sym typeface="Wingdings" panose="05000000000000000000" pitchFamily="2" charset="2"/>
            </a:endParaRPr>
          </a:p>
          <a:p>
            <a:pPr lvl="1"/>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6" name="Picture 5">
            <a:extLst>
              <a:ext uri="{FF2B5EF4-FFF2-40B4-BE49-F238E27FC236}">
                <a16:creationId xmlns:a16="http://schemas.microsoft.com/office/drawing/2014/main" id="{AD7B0F64-D2E4-46DB-A7E4-D8EB53FFBC70}"/>
              </a:ext>
            </a:extLst>
          </p:cNvPr>
          <p:cNvPicPr>
            <a:picLocks noChangeAspect="1"/>
          </p:cNvPicPr>
          <p:nvPr/>
        </p:nvPicPr>
        <p:blipFill>
          <a:blip r:embed="rId2"/>
          <a:stretch>
            <a:fillRect/>
          </a:stretch>
        </p:blipFill>
        <p:spPr>
          <a:xfrm>
            <a:off x="192154" y="4067524"/>
            <a:ext cx="11533333" cy="2790476"/>
          </a:xfrm>
          <a:prstGeom prst="rect">
            <a:avLst/>
          </a:prstGeom>
        </p:spPr>
      </p:pic>
    </p:spTree>
    <p:extLst>
      <p:ext uri="{BB962C8B-B14F-4D97-AF65-F5344CB8AC3E}">
        <p14:creationId xmlns:p14="http://schemas.microsoft.com/office/powerpoint/2010/main" val="99493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3087149"/>
            <a:ext cx="9584675" cy="903383"/>
          </a:xfrm>
        </p:spPr>
        <p:txBody>
          <a:bodyPr>
            <a:normAutofit/>
          </a:bodyPr>
          <a:lstStyle/>
          <a:p>
            <a:pPr algn="l"/>
            <a:r>
              <a:rPr lang="en-CA" sz="3200" b="1" dirty="0">
                <a:solidFill>
                  <a:schemeClr val="tx1"/>
                </a:solidFill>
              </a:rPr>
              <a:t>warehouse</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884164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Warehouse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lnSpcReduction="10000"/>
          </a:bodyPr>
          <a:lstStyle/>
          <a:p>
            <a:r>
              <a:rPr lang="en-CA" dirty="0">
                <a:sym typeface="Wingdings" panose="05000000000000000000" pitchFamily="2" charset="2"/>
              </a:rPr>
              <a:t>The </a:t>
            </a:r>
            <a:r>
              <a:rPr lang="en-CA" b="1" dirty="0">
                <a:sym typeface="Wingdings" panose="05000000000000000000" pitchFamily="2" charset="2"/>
              </a:rPr>
              <a:t>Warehouse </a:t>
            </a:r>
            <a:r>
              <a:rPr lang="en-CA" dirty="0">
                <a:sym typeface="Wingdings" panose="05000000000000000000" pitchFamily="2" charset="2"/>
              </a:rPr>
              <a:t>team will address anything to do with items.</a:t>
            </a:r>
          </a:p>
          <a:p>
            <a:endParaRPr lang="en-CA" dirty="0">
              <a:sym typeface="Wingdings" panose="05000000000000000000" pitchFamily="2" charset="2"/>
            </a:endParaRPr>
          </a:p>
          <a:p>
            <a:r>
              <a:rPr lang="en-CA" b="1" dirty="0">
                <a:sym typeface="Wingdings" panose="05000000000000000000" pitchFamily="2" charset="2"/>
              </a:rPr>
              <a:t>Goal:</a:t>
            </a:r>
            <a:r>
              <a:rPr lang="en-CA" dirty="0">
                <a:sym typeface="Wingdings" panose="05000000000000000000" pitchFamily="2" charset="2"/>
              </a:rPr>
              <a:t> ensure the items have accurate counts, orders are fulfilled in a timely basis, shipments are picked and packed efficiently, returns are received and put away, new inventory receipts are received and put away timely.</a:t>
            </a:r>
          </a:p>
          <a:p>
            <a:endParaRPr lang="en-CA" dirty="0">
              <a:sym typeface="Wingdings" panose="05000000000000000000" pitchFamily="2" charset="2"/>
            </a:endParaRPr>
          </a:p>
          <a:p>
            <a:r>
              <a:rPr lang="en-CA" dirty="0">
                <a:sym typeface="Wingdings" panose="05000000000000000000" pitchFamily="2" charset="2"/>
              </a:rPr>
              <a:t>When we think about daily responsibilities, we will be looking at:</a:t>
            </a:r>
          </a:p>
          <a:p>
            <a:pPr lvl="1"/>
            <a:r>
              <a:rPr lang="en-CA" dirty="0">
                <a:sym typeface="Wingdings" panose="05000000000000000000" pitchFamily="2" charset="2"/>
              </a:rPr>
              <a:t>Unconfirmed pick tickets</a:t>
            </a:r>
          </a:p>
          <a:p>
            <a:pPr lvl="1"/>
            <a:r>
              <a:rPr lang="en-CA" dirty="0">
                <a:sym typeface="Wingdings" panose="05000000000000000000" pitchFamily="2" charset="2"/>
              </a:rPr>
              <a:t>Open PO’s</a:t>
            </a:r>
          </a:p>
          <a:p>
            <a:pPr lvl="1"/>
            <a:r>
              <a:rPr lang="en-CA" dirty="0">
                <a:sym typeface="Wingdings" panose="05000000000000000000" pitchFamily="2" charset="2"/>
              </a:rPr>
              <a:t>Open RMA’s</a:t>
            </a:r>
          </a:p>
          <a:p>
            <a:pPr lvl="1"/>
            <a:r>
              <a:rPr lang="en-CA" dirty="0">
                <a:sym typeface="Wingdings" panose="05000000000000000000" pitchFamily="2" charset="2"/>
              </a:rPr>
              <a:t>Unapproved Physical Counts</a:t>
            </a:r>
          </a:p>
          <a:p>
            <a:pPr lvl="1"/>
            <a:r>
              <a:rPr lang="en-CA" dirty="0">
                <a:sym typeface="Wingdings" panose="05000000000000000000" pitchFamily="2" charset="2"/>
              </a:rPr>
              <a:t>Unapproved Cycle Counts</a:t>
            </a:r>
          </a:p>
          <a:p>
            <a:pPr lvl="1"/>
            <a:r>
              <a:rPr lang="en-CA" dirty="0">
                <a:sym typeface="Wingdings" panose="05000000000000000000" pitchFamily="2" charset="2"/>
              </a:rPr>
              <a:t>Transfers from Other Locations</a:t>
            </a:r>
          </a:p>
          <a:p>
            <a:pPr lvl="1"/>
            <a:r>
              <a:rPr lang="en-CA" dirty="0">
                <a:sym typeface="Wingdings" panose="05000000000000000000" pitchFamily="2" charset="2"/>
              </a:rPr>
              <a:t>Inventory Returns to Vendors</a:t>
            </a:r>
          </a:p>
          <a:p>
            <a:pPr lvl="1"/>
            <a:r>
              <a:rPr lang="en-CA" dirty="0">
                <a:sym typeface="Wingdings" panose="05000000000000000000" pitchFamily="2" charset="2"/>
              </a:rPr>
              <a:t>Aged Pick and Holds – designate a space in the warehouse for these and check at least weekly to ensure the items in the pick and hold area are still supposed to be there.</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9235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Warehouse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a:bodyPr>
          <a:lstStyle/>
          <a:p>
            <a:r>
              <a:rPr lang="en-CA" b="1" dirty="0">
                <a:sym typeface="Wingdings" panose="05000000000000000000" pitchFamily="2" charset="2"/>
              </a:rPr>
              <a:t>Tools:</a:t>
            </a:r>
          </a:p>
          <a:p>
            <a:pPr lvl="1"/>
            <a:r>
              <a:rPr lang="en-CA" dirty="0">
                <a:sym typeface="Wingdings" panose="05000000000000000000" pitchFamily="2" charset="2"/>
              </a:rPr>
              <a:t>Transaction Master Inquiry (F10 key): </a:t>
            </a:r>
          </a:p>
          <a:p>
            <a:pPr lvl="2"/>
            <a:r>
              <a:rPr lang="en-CA" dirty="0">
                <a:sym typeface="Wingdings" panose="05000000000000000000" pitchFamily="2" charset="2"/>
              </a:rPr>
              <a:t>Unconfirmed Pick Tickets: manage anything aged, communicate with teams for any fulfillment delays.</a:t>
            </a:r>
          </a:p>
          <a:p>
            <a:pPr lvl="2"/>
            <a:endParaRPr lang="en-CA" dirty="0">
              <a:sym typeface="Wingdings" panose="05000000000000000000" pitchFamily="2" charset="2"/>
            </a:endParaRPr>
          </a:p>
          <a:p>
            <a:pPr lvl="2"/>
            <a:r>
              <a:rPr lang="en-CA" dirty="0">
                <a:sym typeface="Wingdings" panose="05000000000000000000" pitchFamily="2" charset="2"/>
              </a:rPr>
              <a:t>Open PO’s: review to know when to expect shipments to arrive to ensure team is prepared to receive, bins are identified and space is made if needed.</a:t>
            </a:r>
          </a:p>
          <a:p>
            <a:pPr lvl="2"/>
            <a:endParaRPr lang="en-CA" dirty="0">
              <a:sym typeface="Wingdings" panose="05000000000000000000" pitchFamily="2" charset="2"/>
            </a:endParaRPr>
          </a:p>
          <a:p>
            <a:pPr lvl="2"/>
            <a:r>
              <a:rPr lang="en-CA" dirty="0">
                <a:sym typeface="Wingdings" panose="05000000000000000000" pitchFamily="2" charset="2"/>
              </a:rPr>
              <a:t>Open RMA’s: review to know what orders you’re expecting back.  Review with Customer Service for anything aged.</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84793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Warehouse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a:bodyPr>
          <a:lstStyle/>
          <a:p>
            <a:r>
              <a:rPr lang="en-CA" b="1" dirty="0">
                <a:sym typeface="Wingdings" panose="05000000000000000000" pitchFamily="2" charset="2"/>
              </a:rPr>
              <a:t>Tools:</a:t>
            </a:r>
          </a:p>
          <a:p>
            <a:pPr lvl="1"/>
            <a:r>
              <a:rPr lang="en-CA" dirty="0">
                <a:sym typeface="Wingdings" panose="05000000000000000000" pitchFamily="2" charset="2"/>
              </a:rPr>
              <a:t>Transaction Master Inquiry (F10 key):</a:t>
            </a:r>
          </a:p>
          <a:p>
            <a:pPr lvl="2"/>
            <a:r>
              <a:rPr lang="en-CA" dirty="0">
                <a:sym typeface="Wingdings" panose="05000000000000000000" pitchFamily="2" charset="2"/>
              </a:rPr>
              <a:t>Inventory Returns: the returns with a Status of “Printed” are awaiting shipment.  Returns with a Status of “Shipped” are waiting to be vouched and are under Accounting’s daily task.</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6" name="Picture 5">
            <a:extLst>
              <a:ext uri="{FF2B5EF4-FFF2-40B4-BE49-F238E27FC236}">
                <a16:creationId xmlns:a16="http://schemas.microsoft.com/office/drawing/2014/main" id="{E879B378-1899-4B7C-9A7B-B3855A75FAC1}"/>
              </a:ext>
            </a:extLst>
          </p:cNvPr>
          <p:cNvPicPr>
            <a:picLocks noChangeAspect="1"/>
          </p:cNvPicPr>
          <p:nvPr/>
        </p:nvPicPr>
        <p:blipFill>
          <a:blip r:embed="rId2"/>
          <a:stretch>
            <a:fillRect/>
          </a:stretch>
        </p:blipFill>
        <p:spPr>
          <a:xfrm>
            <a:off x="2143029" y="2951239"/>
            <a:ext cx="7905941" cy="3906761"/>
          </a:xfrm>
          <a:prstGeom prst="rect">
            <a:avLst/>
          </a:prstGeom>
        </p:spPr>
      </p:pic>
    </p:spTree>
    <p:extLst>
      <p:ext uri="{BB962C8B-B14F-4D97-AF65-F5344CB8AC3E}">
        <p14:creationId xmlns:p14="http://schemas.microsoft.com/office/powerpoint/2010/main" val="1096817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Warehouse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a:bodyPr>
          <a:lstStyle/>
          <a:p>
            <a:r>
              <a:rPr lang="en-CA" b="1" dirty="0">
                <a:sym typeface="Wingdings" panose="05000000000000000000" pitchFamily="2" charset="2"/>
              </a:rPr>
              <a:t>Tools:</a:t>
            </a:r>
          </a:p>
          <a:p>
            <a:pPr lvl="1"/>
            <a:r>
              <a:rPr lang="en-CA" dirty="0">
                <a:sym typeface="Wingdings" panose="05000000000000000000" pitchFamily="2" charset="2"/>
              </a:rPr>
              <a:t>Transaction Master Inquiry (F10 key):</a:t>
            </a:r>
          </a:p>
          <a:p>
            <a:pPr lvl="2"/>
            <a:r>
              <a:rPr lang="en-CA" dirty="0">
                <a:sym typeface="Wingdings" panose="05000000000000000000" pitchFamily="2" charset="2"/>
              </a:rPr>
              <a:t>Transfers: know what goods your team should be shipping out and receiving.  Ensure transfers are received at other locations if they’re shipped from yours</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5" name="Picture 4">
            <a:extLst>
              <a:ext uri="{FF2B5EF4-FFF2-40B4-BE49-F238E27FC236}">
                <a16:creationId xmlns:a16="http://schemas.microsoft.com/office/drawing/2014/main" id="{05224354-8096-4FCC-AE20-1BDEF4D6688D}"/>
              </a:ext>
            </a:extLst>
          </p:cNvPr>
          <p:cNvPicPr>
            <a:picLocks noChangeAspect="1"/>
          </p:cNvPicPr>
          <p:nvPr/>
        </p:nvPicPr>
        <p:blipFill>
          <a:blip r:embed="rId2"/>
          <a:stretch>
            <a:fillRect/>
          </a:stretch>
        </p:blipFill>
        <p:spPr>
          <a:xfrm>
            <a:off x="818514" y="3284621"/>
            <a:ext cx="10274601" cy="3282807"/>
          </a:xfrm>
          <a:prstGeom prst="rect">
            <a:avLst/>
          </a:prstGeom>
        </p:spPr>
      </p:pic>
    </p:spTree>
    <p:extLst>
      <p:ext uri="{BB962C8B-B14F-4D97-AF65-F5344CB8AC3E}">
        <p14:creationId xmlns:p14="http://schemas.microsoft.com/office/powerpoint/2010/main" val="3521446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Warehouse</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a:bodyPr>
          <a:lstStyle/>
          <a:p>
            <a:r>
              <a:rPr lang="en-CA" b="1" dirty="0">
                <a:sym typeface="Wingdings" panose="05000000000000000000" pitchFamily="2" charset="2"/>
              </a:rPr>
              <a:t>Tools:</a:t>
            </a:r>
          </a:p>
          <a:p>
            <a:pPr lvl="1"/>
            <a:r>
              <a:rPr lang="en-CA" dirty="0">
                <a:sym typeface="Wingdings" panose="05000000000000000000" pitchFamily="2" charset="2"/>
              </a:rPr>
              <a:t>Transaction Master Inquiry (F10 key):</a:t>
            </a:r>
          </a:p>
          <a:p>
            <a:pPr lvl="2"/>
            <a:r>
              <a:rPr lang="en-CA" dirty="0">
                <a:sym typeface="Wingdings" panose="05000000000000000000" pitchFamily="2" charset="2"/>
              </a:rPr>
              <a:t>Physical &amp; Cycle Count: </a:t>
            </a:r>
          </a:p>
          <a:p>
            <a:pPr lvl="3"/>
            <a:r>
              <a:rPr lang="en-CA" dirty="0">
                <a:sym typeface="Wingdings" panose="05000000000000000000" pitchFamily="2" charset="2"/>
              </a:rPr>
              <a:t>Unapproved adjustments are not factored into inventory value. </a:t>
            </a:r>
          </a:p>
          <a:p>
            <a:pPr lvl="3"/>
            <a:r>
              <a:rPr lang="en-CA" dirty="0">
                <a:sym typeface="Wingdings" panose="05000000000000000000" pitchFamily="2" charset="2"/>
              </a:rPr>
              <a:t>Aged adjustments should be deleted from the system, as posting these now would throw the inventory value off. </a:t>
            </a:r>
          </a:p>
          <a:p>
            <a:pPr lvl="3"/>
            <a:r>
              <a:rPr lang="en-CA" dirty="0">
                <a:sym typeface="Wingdings" panose="05000000000000000000" pitchFamily="2" charset="2"/>
              </a:rPr>
              <a:t>Create a cut-off point for these counts.  If they go unapproved for longer than a few days they will be invalid.</a:t>
            </a:r>
          </a:p>
          <a:p>
            <a:pPr lvl="1"/>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6" name="Picture 5">
            <a:extLst>
              <a:ext uri="{FF2B5EF4-FFF2-40B4-BE49-F238E27FC236}">
                <a16:creationId xmlns:a16="http://schemas.microsoft.com/office/drawing/2014/main" id="{BDFBAC14-9CE0-4057-B106-172409223999}"/>
              </a:ext>
            </a:extLst>
          </p:cNvPr>
          <p:cNvPicPr>
            <a:picLocks noChangeAspect="1"/>
          </p:cNvPicPr>
          <p:nvPr/>
        </p:nvPicPr>
        <p:blipFill>
          <a:blip r:embed="rId2"/>
          <a:stretch>
            <a:fillRect/>
          </a:stretch>
        </p:blipFill>
        <p:spPr>
          <a:xfrm>
            <a:off x="1224248" y="3630814"/>
            <a:ext cx="9743504" cy="2776594"/>
          </a:xfrm>
          <a:prstGeom prst="rect">
            <a:avLst/>
          </a:prstGeom>
        </p:spPr>
      </p:pic>
    </p:spTree>
    <p:extLst>
      <p:ext uri="{BB962C8B-B14F-4D97-AF65-F5344CB8AC3E}">
        <p14:creationId xmlns:p14="http://schemas.microsoft.com/office/powerpoint/2010/main" val="3960204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3087149"/>
            <a:ext cx="9584675" cy="903383"/>
          </a:xfrm>
        </p:spPr>
        <p:txBody>
          <a:bodyPr>
            <a:normAutofit/>
          </a:bodyPr>
          <a:lstStyle/>
          <a:p>
            <a:pPr algn="l"/>
            <a:r>
              <a:rPr lang="en-CA" sz="3200" b="1" dirty="0">
                <a:solidFill>
                  <a:schemeClr val="tx1"/>
                </a:solidFill>
              </a:rPr>
              <a:t>accounting</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739651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accounting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a:bodyPr>
          <a:lstStyle/>
          <a:p>
            <a:r>
              <a:rPr lang="en-CA" dirty="0">
                <a:sym typeface="Wingdings" panose="05000000000000000000" pitchFamily="2" charset="2"/>
              </a:rPr>
              <a:t>The </a:t>
            </a:r>
            <a:r>
              <a:rPr lang="en-CA" b="1" dirty="0">
                <a:sym typeface="Wingdings" panose="05000000000000000000" pitchFamily="2" charset="2"/>
              </a:rPr>
              <a:t>Accounting </a:t>
            </a:r>
            <a:r>
              <a:rPr lang="en-CA" dirty="0">
                <a:sym typeface="Wingdings" panose="05000000000000000000" pitchFamily="2" charset="2"/>
              </a:rPr>
              <a:t>team will address anything to do with vouchers, cash receipts, subledger measurement and overall system hygiene.</a:t>
            </a:r>
          </a:p>
          <a:p>
            <a:endParaRPr lang="en-CA" dirty="0">
              <a:sym typeface="Wingdings" panose="05000000000000000000" pitchFamily="2" charset="2"/>
            </a:endParaRPr>
          </a:p>
          <a:p>
            <a:r>
              <a:rPr lang="en-CA" b="1" dirty="0">
                <a:sym typeface="Wingdings" panose="05000000000000000000" pitchFamily="2" charset="2"/>
              </a:rPr>
              <a:t>Goal:</a:t>
            </a:r>
            <a:r>
              <a:rPr lang="en-CA" dirty="0">
                <a:sym typeface="Wingdings" panose="05000000000000000000" pitchFamily="2" charset="2"/>
              </a:rPr>
              <a:t> ensure transactions are closed out, cash is forecasted and measured, and transactions keep moving through the system.</a:t>
            </a:r>
          </a:p>
          <a:p>
            <a:endParaRPr lang="en-CA" dirty="0">
              <a:sym typeface="Wingdings" panose="05000000000000000000" pitchFamily="2" charset="2"/>
            </a:endParaRPr>
          </a:p>
          <a:p>
            <a:r>
              <a:rPr lang="en-CA" dirty="0">
                <a:sym typeface="Wingdings" panose="05000000000000000000" pitchFamily="2" charset="2"/>
              </a:rPr>
              <a:t>When we think about daily responsibilities, we will be looking at:</a:t>
            </a:r>
          </a:p>
          <a:p>
            <a:pPr lvl="1"/>
            <a:r>
              <a:rPr lang="en-CA" dirty="0">
                <a:sym typeface="Wingdings" panose="05000000000000000000" pitchFamily="2" charset="2"/>
              </a:rPr>
              <a:t>Cash Drawers</a:t>
            </a:r>
          </a:p>
          <a:p>
            <a:pPr lvl="1"/>
            <a:r>
              <a:rPr lang="en-CA" dirty="0">
                <a:sym typeface="Wingdings" panose="05000000000000000000" pitchFamily="2" charset="2"/>
              </a:rPr>
              <a:t>Vouching activity</a:t>
            </a:r>
          </a:p>
          <a:p>
            <a:pPr lvl="1"/>
            <a:r>
              <a:rPr lang="en-CA" dirty="0">
                <a:sym typeface="Wingdings" panose="05000000000000000000" pitchFamily="2" charset="2"/>
              </a:rPr>
              <a:t>Cash Collections</a:t>
            </a:r>
          </a:p>
          <a:p>
            <a:pPr lvl="1"/>
            <a:r>
              <a:rPr lang="en-CA" dirty="0">
                <a:sym typeface="Wingdings" panose="05000000000000000000" pitchFamily="2" charset="2"/>
              </a:rPr>
              <a:t>Invoice Report</a:t>
            </a:r>
          </a:p>
          <a:p>
            <a:pPr lvl="1"/>
            <a:r>
              <a:rPr lang="en-CA" dirty="0">
                <a:sym typeface="Wingdings" panose="05000000000000000000" pitchFamily="2" charset="2"/>
              </a:rPr>
              <a:t>Customer Issues – credit, order validation, etc.</a:t>
            </a:r>
          </a:p>
          <a:p>
            <a:pPr lvl="1"/>
            <a:r>
              <a:rPr lang="en-CA" dirty="0">
                <a:sym typeface="Wingdings" panose="05000000000000000000" pitchFamily="2" charset="2"/>
              </a:rPr>
              <a:t>Subledgers (A/R Trial Balance, A/P Trial Balance, Open Deferred Revenue, Unvouchered POs, Unvouchered Landed Cost, Inventory Value, RMA’s, Inventory in Vessel)</a:t>
            </a:r>
          </a:p>
          <a:p>
            <a:pPr lvl="1"/>
            <a:endParaRPr lang="en-CA" dirty="0">
              <a:sym typeface="Wingdings" panose="05000000000000000000" pitchFamily="2" charset="2"/>
            </a:endParaRPr>
          </a:p>
          <a:p>
            <a:pPr lvl="1"/>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39621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8151" y="1206013"/>
            <a:ext cx="9636050" cy="1293028"/>
          </a:xfrm>
        </p:spPr>
        <p:txBody>
          <a:bodyPr>
            <a:noAutofit/>
          </a:bodyPr>
          <a:lstStyle/>
          <a:p>
            <a:pPr algn="ctr"/>
            <a:r>
              <a:rPr lang="en-CA" sz="4400" dirty="0"/>
              <a:t>Prophet 21 World Wide User Group Officers</a:t>
            </a:r>
          </a:p>
        </p:txBody>
      </p:sp>
      <p:sp>
        <p:nvSpPr>
          <p:cNvPr id="3" name="Slide Number Placeholder 2"/>
          <p:cNvSpPr>
            <a:spLocks noGrp="1"/>
          </p:cNvSpPr>
          <p:nvPr>
            <p:ph type="sldNum" sz="quarter" idx="4294967295"/>
          </p:nvPr>
        </p:nvSpPr>
        <p:spPr>
          <a:xfrm>
            <a:off x="8763000" y="381000"/>
            <a:ext cx="2743200" cy="365125"/>
          </a:xfrm>
        </p:spPr>
        <p:txBody>
          <a:bodyPr>
            <a:normAutofit/>
          </a:bodyPr>
          <a:lstStyle/>
          <a:p>
            <a:fld id="{A3F7CB7D-F184-43C7-B6FD-03D728E1BBFF}" type="slidenum">
              <a:rPr kumimoji="0" lang="en-US" smtClean="0">
                <a:solidFill>
                  <a:srgbClr val="FFFFFF"/>
                </a:solidFill>
              </a:rPr>
              <a:pPr/>
              <a:t>3</a:t>
            </a:fld>
            <a:endParaRPr kumimoji="0" lang="en-US" dirty="0">
              <a:solidFill>
                <a:srgbClr val="FFFFFF"/>
              </a:solidFill>
            </a:endParaRPr>
          </a:p>
        </p:txBody>
      </p:sp>
      <p:sp>
        <p:nvSpPr>
          <p:cNvPr id="4" name="Rectangle 3">
            <a:extLst>
              <a:ext uri="{FF2B5EF4-FFF2-40B4-BE49-F238E27FC236}">
                <a16:creationId xmlns:a16="http://schemas.microsoft.com/office/drawing/2014/main" id="{A34FC6CE-72F8-4F58-B04F-61666F768406}"/>
              </a:ext>
            </a:extLst>
          </p:cNvPr>
          <p:cNvSpPr/>
          <p:nvPr/>
        </p:nvSpPr>
        <p:spPr>
          <a:xfrm>
            <a:off x="1463041" y="2673323"/>
            <a:ext cx="9347662" cy="2619113"/>
          </a:xfrm>
          <a:prstGeom prst="rect">
            <a:avLst/>
          </a:prstGeom>
        </p:spPr>
        <p:txBody>
          <a:bodyPr wrap="square" numCol="2" spcCol="180000">
            <a:noAutofit/>
          </a:bodyPr>
          <a:lstStyle/>
          <a:p>
            <a:pPr marL="0" indent="0">
              <a:buNone/>
            </a:pPr>
            <a:r>
              <a:rPr lang="en-US" sz="1400" b="1" dirty="0"/>
              <a:t>President</a:t>
            </a:r>
          </a:p>
          <a:p>
            <a:pPr marL="0" indent="0">
              <a:buNone/>
            </a:pPr>
            <a:r>
              <a:rPr lang="en-US" sz="1400" dirty="0"/>
              <a:t>Sam Snow</a:t>
            </a:r>
            <a:br>
              <a:rPr lang="en-US" sz="1400" dirty="0"/>
            </a:br>
            <a:r>
              <a:rPr lang="en-US" sz="1400" dirty="0"/>
              <a:t>T. J. Snow Company, Inc. </a:t>
            </a:r>
            <a:br>
              <a:rPr lang="en-US" sz="1400" dirty="0"/>
            </a:br>
            <a:br>
              <a:rPr lang="en-US" sz="1400" dirty="0"/>
            </a:br>
            <a:r>
              <a:rPr lang="en-US" sz="1400" b="1" dirty="0"/>
              <a:t>Vice President of Finance</a:t>
            </a:r>
          </a:p>
          <a:p>
            <a:r>
              <a:rPr lang="en-US" sz="1400" dirty="0"/>
              <a:t>Tim Edmunds	</a:t>
            </a:r>
            <a:br>
              <a:rPr lang="en-US" sz="1400" dirty="0"/>
            </a:br>
            <a:r>
              <a:rPr lang="en-US" sz="1400" dirty="0"/>
              <a:t>TSI Solutions</a:t>
            </a:r>
            <a:br>
              <a:rPr lang="en-US" sz="1400" dirty="0"/>
            </a:br>
            <a:br>
              <a:rPr lang="en-US" sz="1400" dirty="0"/>
            </a:br>
            <a:r>
              <a:rPr lang="en-US" sz="1400" b="1" dirty="0"/>
              <a:t>Vice President of Marketing and Education </a:t>
            </a:r>
          </a:p>
          <a:p>
            <a:pPr marL="0" indent="0">
              <a:buNone/>
            </a:pPr>
            <a:r>
              <a:rPr lang="en-US" sz="1400" dirty="0"/>
              <a:t>Mike Chadwick</a:t>
            </a:r>
            <a:br>
              <a:rPr lang="en-US" sz="1400" dirty="0"/>
            </a:br>
            <a:r>
              <a:rPr lang="en-US" sz="1400" dirty="0"/>
              <a:t>T. J. Snow Company, Inc.</a:t>
            </a:r>
          </a:p>
          <a:p>
            <a:pPr marL="0" indent="0">
              <a:buNone/>
            </a:pPr>
            <a:endParaRPr lang="en-US" sz="1400" dirty="0"/>
          </a:p>
          <a:p>
            <a:pPr marL="0" indent="0">
              <a:buNone/>
            </a:pPr>
            <a:r>
              <a:rPr lang="en-US" sz="1400" b="1" dirty="0"/>
              <a:t>Vice President of Operations </a:t>
            </a:r>
          </a:p>
          <a:p>
            <a:r>
              <a:rPr lang="en-US" sz="1400" dirty="0"/>
              <a:t>Ted Hoffman </a:t>
            </a:r>
            <a:br>
              <a:rPr lang="en-US" sz="1400" dirty="0"/>
            </a:br>
            <a:r>
              <a:rPr lang="en-US" sz="1400" dirty="0"/>
              <a:t>Utility Supply and Construction</a:t>
            </a:r>
          </a:p>
          <a:p>
            <a:pPr marL="0" indent="0">
              <a:buNone/>
            </a:pPr>
            <a:endParaRPr lang="en-US" sz="1400" dirty="0"/>
          </a:p>
          <a:p>
            <a:pPr marL="0" indent="0">
              <a:buNone/>
            </a:pPr>
            <a:br>
              <a:rPr lang="en-US" sz="1400" dirty="0"/>
            </a:br>
            <a:r>
              <a:rPr lang="en-US" sz="1400" b="1" dirty="0"/>
              <a:t>Vice President of Member Relations </a:t>
            </a:r>
          </a:p>
          <a:p>
            <a:r>
              <a:rPr lang="en-US" sz="1400" dirty="0"/>
              <a:t>Eric Lunsford</a:t>
            </a:r>
            <a:br>
              <a:rPr lang="en-US" sz="1400" dirty="0"/>
            </a:br>
            <a:r>
              <a:rPr lang="en-US" sz="1400" dirty="0" err="1"/>
              <a:t>Pye</a:t>
            </a:r>
            <a:r>
              <a:rPr lang="en-US" sz="1400" dirty="0"/>
              <a:t>-Barker Engineered Solutions </a:t>
            </a:r>
          </a:p>
        </p:txBody>
      </p:sp>
    </p:spTree>
    <p:extLst>
      <p:ext uri="{BB962C8B-B14F-4D97-AF65-F5344CB8AC3E}">
        <p14:creationId xmlns:p14="http://schemas.microsoft.com/office/powerpoint/2010/main" val="1054335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accounting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a:bodyPr>
          <a:lstStyle/>
          <a:p>
            <a:r>
              <a:rPr lang="en-CA" dirty="0">
                <a:sym typeface="Wingdings" panose="05000000000000000000" pitchFamily="2" charset="2"/>
              </a:rPr>
              <a:t>Cash Drawers:</a:t>
            </a:r>
          </a:p>
          <a:p>
            <a:pPr lvl="1"/>
            <a:r>
              <a:rPr lang="en-CA" dirty="0">
                <a:sym typeface="Wingdings" panose="05000000000000000000" pitchFamily="2" charset="2"/>
              </a:rPr>
              <a:t>Cash Drawers are used when payment is remitted at time of order entry.</a:t>
            </a:r>
          </a:p>
          <a:p>
            <a:pPr lvl="1"/>
            <a:endParaRPr lang="en-CA" dirty="0">
              <a:sym typeface="Wingdings" panose="05000000000000000000" pitchFamily="2" charset="2"/>
            </a:endParaRPr>
          </a:p>
          <a:p>
            <a:pPr lvl="1"/>
            <a:r>
              <a:rPr lang="en-CA" dirty="0">
                <a:sym typeface="Wingdings" panose="05000000000000000000" pitchFamily="2" charset="2"/>
              </a:rPr>
              <a:t>These drawers need to be open to be able to remit payment.  Closing the drawer creates a deposit to the bank account in P21.</a:t>
            </a:r>
          </a:p>
          <a:p>
            <a:pPr lvl="2"/>
            <a:endParaRPr lang="en-CA" dirty="0">
              <a:sym typeface="Wingdings" panose="05000000000000000000" pitchFamily="2" charset="2"/>
            </a:endParaRPr>
          </a:p>
          <a:p>
            <a:pPr lvl="2"/>
            <a:r>
              <a:rPr lang="en-CA" dirty="0">
                <a:sym typeface="Wingdings" panose="05000000000000000000" pitchFamily="2" charset="2"/>
              </a:rPr>
              <a:t>If your business operates with cash or checks it is recommended that these drawers are closed at the end of each business day and then re-opened immediately to be ready for the following day. </a:t>
            </a:r>
          </a:p>
          <a:p>
            <a:pPr lvl="3"/>
            <a:r>
              <a:rPr lang="en-CA" dirty="0">
                <a:sym typeface="Wingdings" panose="05000000000000000000" pitchFamily="2" charset="2"/>
              </a:rPr>
              <a:t>Your company also needs to create an expectation of when deposits occur.  For example, any front counter transactions from Monday are put into the bank first thing Tuesday morning.  And, the front counter transactions don’t get mixed with other deposits.  This ensures you can reconcile efficiently. </a:t>
            </a:r>
          </a:p>
          <a:p>
            <a:pPr lvl="2"/>
            <a:endParaRPr lang="en-CA" dirty="0">
              <a:sym typeface="Wingdings" panose="05000000000000000000" pitchFamily="2" charset="2"/>
            </a:endParaRPr>
          </a:p>
          <a:p>
            <a:pPr lvl="2"/>
            <a:r>
              <a:rPr lang="en-CA" dirty="0">
                <a:sym typeface="Wingdings" panose="05000000000000000000" pitchFamily="2" charset="2"/>
              </a:rPr>
              <a:t>If you run only credit cards the drawers could be closed weekly/monthly but does create a more difficult time for reconciliation.</a:t>
            </a:r>
          </a:p>
          <a:p>
            <a:pPr lvl="2"/>
            <a:endParaRPr lang="en-CA" dirty="0">
              <a:sym typeface="Wingdings" panose="05000000000000000000" pitchFamily="2" charset="2"/>
            </a:endParaRPr>
          </a:p>
          <a:p>
            <a:pPr lvl="2"/>
            <a:r>
              <a:rPr lang="en-CA" dirty="0">
                <a:sym typeface="Wingdings" panose="05000000000000000000" pitchFamily="2" charset="2"/>
              </a:rPr>
              <a:t>This process can be automated.</a:t>
            </a:r>
          </a:p>
          <a:p>
            <a:pPr lvl="1"/>
            <a:endParaRPr lang="en-CA" dirty="0">
              <a:sym typeface="Wingdings" panose="05000000000000000000" pitchFamily="2" charset="2"/>
            </a:endParaRPr>
          </a:p>
          <a:p>
            <a:pPr lvl="1"/>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065911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accounting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a:bodyPr>
          <a:lstStyle/>
          <a:p>
            <a:r>
              <a:rPr lang="en-CA" dirty="0">
                <a:sym typeface="Wingdings" panose="05000000000000000000" pitchFamily="2" charset="2"/>
              </a:rPr>
              <a:t>Cash Drawers:</a:t>
            </a:r>
          </a:p>
          <a:p>
            <a:pPr lvl="1"/>
            <a:r>
              <a:rPr lang="en-CA" dirty="0">
                <a:sym typeface="Wingdings" panose="05000000000000000000" pitchFamily="2" charset="2"/>
              </a:rPr>
              <a:t>To close/open navigate to Cash Drawer: Orders – Order Processing – Transaction – Cash Drawer</a:t>
            </a:r>
          </a:p>
          <a:p>
            <a:pPr lvl="1"/>
            <a:r>
              <a:rPr lang="en-CA" dirty="0">
                <a:sym typeface="Wingdings" panose="05000000000000000000" pitchFamily="2" charset="2"/>
              </a:rPr>
              <a:t>Check the box to “Close the drawer” and save.  Print the report to review transactions if needed, other wise it can be accessed anytime via the Cash Drawer Detail Report.</a:t>
            </a:r>
          </a:p>
          <a:p>
            <a:pPr lvl="1"/>
            <a:r>
              <a:rPr lang="en-CA" dirty="0">
                <a:sym typeface="Wingdings" panose="05000000000000000000" pitchFamily="2" charset="2"/>
              </a:rPr>
              <a:t>Then enter the drawer again.  Ensure users are on the drawer and save.  Cash Drawer is open and ready for use!</a:t>
            </a:r>
          </a:p>
          <a:p>
            <a:pPr lvl="1"/>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5" name="Picture 4">
            <a:extLst>
              <a:ext uri="{FF2B5EF4-FFF2-40B4-BE49-F238E27FC236}">
                <a16:creationId xmlns:a16="http://schemas.microsoft.com/office/drawing/2014/main" id="{68ACF0F5-060F-4FCE-A6BC-0C3FDF2CB96E}"/>
              </a:ext>
            </a:extLst>
          </p:cNvPr>
          <p:cNvPicPr>
            <a:picLocks noChangeAspect="1"/>
          </p:cNvPicPr>
          <p:nvPr/>
        </p:nvPicPr>
        <p:blipFill>
          <a:blip r:embed="rId2"/>
          <a:stretch>
            <a:fillRect/>
          </a:stretch>
        </p:blipFill>
        <p:spPr>
          <a:xfrm>
            <a:off x="2191398" y="3429000"/>
            <a:ext cx="7809203" cy="2597739"/>
          </a:xfrm>
          <a:prstGeom prst="rect">
            <a:avLst/>
          </a:prstGeom>
        </p:spPr>
      </p:pic>
    </p:spTree>
    <p:extLst>
      <p:ext uri="{BB962C8B-B14F-4D97-AF65-F5344CB8AC3E}">
        <p14:creationId xmlns:p14="http://schemas.microsoft.com/office/powerpoint/2010/main" val="123162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accounting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229031"/>
            <a:ext cx="11997368" cy="5472558"/>
          </a:xfrm>
        </p:spPr>
        <p:txBody>
          <a:bodyPr anchor="t" anchorCtr="0">
            <a:normAutofit/>
          </a:bodyPr>
          <a:lstStyle/>
          <a:p>
            <a:r>
              <a:rPr lang="en-CA" dirty="0">
                <a:sym typeface="Wingdings" panose="05000000000000000000" pitchFamily="2" charset="2"/>
              </a:rPr>
              <a:t>Vouching Activity:</a:t>
            </a:r>
          </a:p>
          <a:p>
            <a:pPr lvl="1"/>
            <a:r>
              <a:rPr lang="en-CA" dirty="0">
                <a:sym typeface="Wingdings" panose="05000000000000000000" pitchFamily="2" charset="2"/>
              </a:rPr>
              <a:t>Enter all vouchers received from the prior day, being aware of which vendor invoices are for SG&amp;A versus inventory/landed cost</a:t>
            </a:r>
          </a:p>
          <a:p>
            <a:pPr lvl="1"/>
            <a:r>
              <a:rPr lang="en-CA" dirty="0">
                <a:sym typeface="Wingdings" panose="05000000000000000000" pitchFamily="2" charset="2"/>
              </a:rPr>
              <a:t>Review the Unvouchered Reports:  An item will show on an Unvouchered Report if there has been a receipt of goods but no vendor invoice matched against it.</a:t>
            </a:r>
          </a:p>
          <a:p>
            <a:pPr lvl="2"/>
            <a:r>
              <a:rPr lang="en-CA" dirty="0">
                <a:sym typeface="Wingdings" panose="05000000000000000000" pitchFamily="2" charset="2"/>
              </a:rPr>
              <a:t>Unvouchered PO: Accounting – Accounts Payable – Reports – Unvouchered PO Report</a:t>
            </a:r>
          </a:p>
          <a:p>
            <a:pPr lvl="3"/>
            <a:r>
              <a:rPr lang="en-CA" dirty="0">
                <a:sym typeface="Wingdings" panose="05000000000000000000" pitchFamily="2" charset="2"/>
              </a:rPr>
              <a:t>Shows all receipts that are awaiting a voucher.  Review for anything aged or any PO that has already been vouchered, but not through the “Convert PO to Voucher” screen. These will need to be cleared.</a:t>
            </a:r>
          </a:p>
          <a:p>
            <a:pPr lvl="3"/>
            <a:r>
              <a:rPr lang="en-CA" dirty="0">
                <a:sym typeface="Wingdings" panose="05000000000000000000" pitchFamily="2" charset="2"/>
              </a:rPr>
              <a:t>Run Report wide open, also decide if you will include Inventory Returns</a:t>
            </a:r>
          </a:p>
          <a:p>
            <a:pPr lvl="1"/>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6" name="Picture 5">
            <a:extLst>
              <a:ext uri="{FF2B5EF4-FFF2-40B4-BE49-F238E27FC236}">
                <a16:creationId xmlns:a16="http://schemas.microsoft.com/office/drawing/2014/main" id="{3C6E1E94-C1E1-462F-9309-DC15EA4997F7}"/>
              </a:ext>
            </a:extLst>
          </p:cNvPr>
          <p:cNvPicPr>
            <a:picLocks noChangeAspect="1"/>
          </p:cNvPicPr>
          <p:nvPr/>
        </p:nvPicPr>
        <p:blipFill>
          <a:blip r:embed="rId2"/>
          <a:stretch>
            <a:fillRect/>
          </a:stretch>
        </p:blipFill>
        <p:spPr>
          <a:xfrm>
            <a:off x="3248525" y="3944510"/>
            <a:ext cx="6095093" cy="2913490"/>
          </a:xfrm>
          <a:prstGeom prst="rect">
            <a:avLst/>
          </a:prstGeom>
        </p:spPr>
      </p:pic>
    </p:spTree>
    <p:extLst>
      <p:ext uri="{BB962C8B-B14F-4D97-AF65-F5344CB8AC3E}">
        <p14:creationId xmlns:p14="http://schemas.microsoft.com/office/powerpoint/2010/main" val="1647707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accounting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229030"/>
            <a:ext cx="12192000" cy="5628969"/>
          </a:xfrm>
        </p:spPr>
        <p:txBody>
          <a:bodyPr anchor="t" anchorCtr="0">
            <a:normAutofit/>
          </a:bodyPr>
          <a:lstStyle/>
          <a:p>
            <a:r>
              <a:rPr lang="en-CA" dirty="0">
                <a:sym typeface="Wingdings" panose="05000000000000000000" pitchFamily="2" charset="2"/>
              </a:rPr>
              <a:t>Vouching Activity:</a:t>
            </a:r>
          </a:p>
          <a:p>
            <a:pPr lvl="1"/>
            <a:r>
              <a:rPr lang="en-CA" dirty="0">
                <a:sym typeface="Wingdings" panose="05000000000000000000" pitchFamily="2" charset="2"/>
              </a:rPr>
              <a:t>Review the Unvouchered Reports:  An item will show on an Unvouchered Report if there has been a receipt of goods but no vendor invoice matched against it.</a:t>
            </a:r>
          </a:p>
          <a:p>
            <a:pPr lvl="2"/>
            <a:r>
              <a:rPr lang="en-CA" dirty="0">
                <a:sym typeface="Wingdings" panose="05000000000000000000" pitchFamily="2" charset="2"/>
              </a:rPr>
              <a:t>Unvouchered Landed Cost: Accounting – Accounts Payable – Reports – Unvouchered Landed Cost Report</a:t>
            </a:r>
          </a:p>
          <a:p>
            <a:pPr lvl="3"/>
            <a:r>
              <a:rPr lang="en-CA" dirty="0">
                <a:sym typeface="Wingdings" panose="05000000000000000000" pitchFamily="2" charset="2"/>
              </a:rPr>
              <a:t>Shows all receipts that are awaiting a voucher.  Review for anything aged.</a:t>
            </a:r>
          </a:p>
          <a:p>
            <a:pPr lvl="3"/>
            <a:r>
              <a:rPr lang="en-CA" dirty="0">
                <a:sym typeface="Wingdings" panose="05000000000000000000" pitchFamily="2" charset="2"/>
              </a:rPr>
              <a:t>Run Report wide open, decide if you will include Zero Landed Cost Drivers</a:t>
            </a:r>
          </a:p>
          <a:p>
            <a:pPr lvl="1"/>
            <a:endParaRPr lang="en-CA" dirty="0">
              <a:sym typeface="Wingdings" panose="05000000000000000000" pitchFamily="2" charset="2"/>
            </a:endParaRPr>
          </a:p>
          <a:p>
            <a:pPr lvl="1"/>
            <a:endParaRPr lang="en-CA" dirty="0">
              <a:sym typeface="Wingdings" panose="05000000000000000000" pitchFamily="2" charset="2"/>
            </a:endParaRPr>
          </a:p>
          <a:p>
            <a:pPr lvl="1"/>
            <a:endParaRPr lang="en-CA" dirty="0">
              <a:sym typeface="Wingdings" panose="05000000000000000000" pitchFamily="2" charset="2"/>
            </a:endParaRPr>
          </a:p>
          <a:p>
            <a:pPr lvl="1"/>
            <a:endParaRPr lang="en-CA" dirty="0">
              <a:sym typeface="Wingdings" panose="05000000000000000000" pitchFamily="2" charset="2"/>
            </a:endParaRPr>
          </a:p>
          <a:p>
            <a:pPr lvl="1"/>
            <a:endParaRPr lang="en-CA" dirty="0">
              <a:sym typeface="Wingdings" panose="05000000000000000000" pitchFamily="2" charset="2"/>
            </a:endParaRPr>
          </a:p>
          <a:p>
            <a:pPr lvl="1"/>
            <a:endParaRPr lang="en-CA" dirty="0">
              <a:sym typeface="Wingdings" panose="05000000000000000000" pitchFamily="2" charset="2"/>
            </a:endParaRPr>
          </a:p>
          <a:p>
            <a:pPr lvl="1"/>
            <a:endParaRPr lang="en-CA" dirty="0">
              <a:sym typeface="Wingdings" panose="05000000000000000000" pitchFamily="2" charset="2"/>
            </a:endParaRPr>
          </a:p>
          <a:p>
            <a:pPr lvl="1"/>
            <a:endParaRPr lang="en-CA" dirty="0">
              <a:sym typeface="Wingdings" panose="05000000000000000000" pitchFamily="2" charset="2"/>
            </a:endParaRPr>
          </a:p>
          <a:p>
            <a:pPr lvl="1"/>
            <a:endParaRPr lang="en-CA" dirty="0">
              <a:sym typeface="Wingdings" panose="05000000000000000000" pitchFamily="2" charset="2"/>
            </a:endParaRPr>
          </a:p>
          <a:p>
            <a:pPr lvl="1"/>
            <a:r>
              <a:rPr lang="en-CA" dirty="0">
                <a:sym typeface="Wingdings" panose="05000000000000000000" pitchFamily="2" charset="2"/>
              </a:rPr>
              <a:t>Review Disputed Vouchers, edit the disputes if needed.</a:t>
            </a:r>
          </a:p>
          <a:p>
            <a:pPr lvl="1"/>
            <a:r>
              <a:rPr lang="en-CA" dirty="0">
                <a:sym typeface="Wingdings" panose="05000000000000000000" pitchFamily="2" charset="2"/>
              </a:rPr>
              <a:t>Review the A/P Aged Trial Balance.  Identify any aged balances that need to be addressed.</a:t>
            </a:r>
          </a:p>
          <a:p>
            <a:pPr lvl="1"/>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5" name="Picture 4">
            <a:extLst>
              <a:ext uri="{FF2B5EF4-FFF2-40B4-BE49-F238E27FC236}">
                <a16:creationId xmlns:a16="http://schemas.microsoft.com/office/drawing/2014/main" id="{AF3AFA24-E771-4C79-B397-8F65C74866B4}"/>
              </a:ext>
            </a:extLst>
          </p:cNvPr>
          <p:cNvPicPr>
            <a:picLocks noChangeAspect="1"/>
          </p:cNvPicPr>
          <p:nvPr/>
        </p:nvPicPr>
        <p:blipFill>
          <a:blip r:embed="rId2"/>
          <a:stretch>
            <a:fillRect/>
          </a:stretch>
        </p:blipFill>
        <p:spPr>
          <a:xfrm>
            <a:off x="3736650" y="3070423"/>
            <a:ext cx="5113999" cy="2957398"/>
          </a:xfrm>
          <a:prstGeom prst="rect">
            <a:avLst/>
          </a:prstGeom>
        </p:spPr>
      </p:pic>
    </p:spTree>
    <p:extLst>
      <p:ext uri="{BB962C8B-B14F-4D97-AF65-F5344CB8AC3E}">
        <p14:creationId xmlns:p14="http://schemas.microsoft.com/office/powerpoint/2010/main" val="3267218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accounting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229031"/>
            <a:ext cx="12192000" cy="5472558"/>
          </a:xfrm>
        </p:spPr>
        <p:txBody>
          <a:bodyPr anchor="t" anchorCtr="0">
            <a:normAutofit/>
          </a:bodyPr>
          <a:lstStyle/>
          <a:p>
            <a:r>
              <a:rPr lang="en-CA" dirty="0">
                <a:sym typeface="Wingdings" panose="05000000000000000000" pitchFamily="2" charset="2"/>
              </a:rPr>
              <a:t>Cash Collections:</a:t>
            </a:r>
          </a:p>
          <a:p>
            <a:pPr lvl="1"/>
            <a:r>
              <a:rPr lang="en-CA" dirty="0">
                <a:sym typeface="Wingdings" panose="05000000000000000000" pitchFamily="2" charset="2"/>
              </a:rPr>
              <a:t>Run the Cash Collection Call Report: Accounting – Accounts Receivable – Reports – Cash Collection Call Report</a:t>
            </a:r>
          </a:p>
          <a:p>
            <a:pPr lvl="2"/>
            <a:r>
              <a:rPr lang="en-CA" dirty="0">
                <a:sym typeface="Wingdings" panose="05000000000000000000" pitchFamily="2" charset="2"/>
              </a:rPr>
              <a:t>Use the Criteria to generate a list of customers that need a call back, or customers with broken promises for cash receipts.</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6" name="Picture 5">
            <a:extLst>
              <a:ext uri="{FF2B5EF4-FFF2-40B4-BE49-F238E27FC236}">
                <a16:creationId xmlns:a16="http://schemas.microsoft.com/office/drawing/2014/main" id="{3D209A68-D9D1-4120-87A6-34EF1C6D449F}"/>
              </a:ext>
            </a:extLst>
          </p:cNvPr>
          <p:cNvPicPr>
            <a:picLocks noChangeAspect="1"/>
          </p:cNvPicPr>
          <p:nvPr/>
        </p:nvPicPr>
        <p:blipFill>
          <a:blip r:embed="rId2"/>
          <a:stretch>
            <a:fillRect/>
          </a:stretch>
        </p:blipFill>
        <p:spPr>
          <a:xfrm>
            <a:off x="3248526" y="2519592"/>
            <a:ext cx="5425200" cy="4338408"/>
          </a:xfrm>
          <a:prstGeom prst="rect">
            <a:avLst/>
          </a:prstGeom>
        </p:spPr>
      </p:pic>
    </p:spTree>
    <p:extLst>
      <p:ext uri="{BB962C8B-B14F-4D97-AF65-F5344CB8AC3E}">
        <p14:creationId xmlns:p14="http://schemas.microsoft.com/office/powerpoint/2010/main" val="1749536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accounting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229031"/>
            <a:ext cx="12192000" cy="5472558"/>
          </a:xfrm>
        </p:spPr>
        <p:txBody>
          <a:bodyPr anchor="t" anchorCtr="0">
            <a:normAutofit/>
          </a:bodyPr>
          <a:lstStyle/>
          <a:p>
            <a:r>
              <a:rPr lang="en-CA" dirty="0">
                <a:sym typeface="Wingdings" panose="05000000000000000000" pitchFamily="2" charset="2"/>
              </a:rPr>
              <a:t>Invoice Report:</a:t>
            </a:r>
          </a:p>
          <a:p>
            <a:pPr lvl="1"/>
            <a:r>
              <a:rPr lang="en-CA" dirty="0">
                <a:sym typeface="Wingdings" panose="05000000000000000000" pitchFamily="2" charset="2"/>
              </a:rPr>
              <a:t>Run the Invoice Report by Batch to Email, Print, Fax, EDI, Mail, etc. invoices to customers</a:t>
            </a:r>
          </a:p>
          <a:p>
            <a:pPr lvl="2"/>
            <a:r>
              <a:rPr lang="en-CA" dirty="0">
                <a:sym typeface="Wingdings" panose="05000000000000000000" pitchFamily="2" charset="2"/>
              </a:rPr>
              <a:t>Accounting – Accounts Receivable – Reports – Invoice Report</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5" name="Picture 4">
            <a:extLst>
              <a:ext uri="{FF2B5EF4-FFF2-40B4-BE49-F238E27FC236}">
                <a16:creationId xmlns:a16="http://schemas.microsoft.com/office/drawing/2014/main" id="{39A447FD-EE72-4D76-89AE-FE0EF7C862D5}"/>
              </a:ext>
            </a:extLst>
          </p:cNvPr>
          <p:cNvPicPr>
            <a:picLocks noChangeAspect="1"/>
          </p:cNvPicPr>
          <p:nvPr/>
        </p:nvPicPr>
        <p:blipFill>
          <a:blip r:embed="rId2"/>
          <a:stretch>
            <a:fillRect/>
          </a:stretch>
        </p:blipFill>
        <p:spPr>
          <a:xfrm>
            <a:off x="3084722" y="2312779"/>
            <a:ext cx="5656783" cy="4545221"/>
          </a:xfrm>
          <a:prstGeom prst="rect">
            <a:avLst/>
          </a:prstGeom>
        </p:spPr>
      </p:pic>
    </p:spTree>
    <p:extLst>
      <p:ext uri="{BB962C8B-B14F-4D97-AF65-F5344CB8AC3E}">
        <p14:creationId xmlns:p14="http://schemas.microsoft.com/office/powerpoint/2010/main" val="1741960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accounting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229031"/>
            <a:ext cx="12192000" cy="5472558"/>
          </a:xfrm>
        </p:spPr>
        <p:txBody>
          <a:bodyPr anchor="t" anchorCtr="0">
            <a:normAutofit/>
          </a:bodyPr>
          <a:lstStyle/>
          <a:p>
            <a:r>
              <a:rPr lang="en-CA" dirty="0">
                <a:sym typeface="Wingdings" panose="05000000000000000000" pitchFamily="2" charset="2"/>
              </a:rPr>
              <a:t>Credit Issues:</a:t>
            </a:r>
          </a:p>
          <a:p>
            <a:pPr lvl="1"/>
            <a:r>
              <a:rPr lang="en-CA" dirty="0">
                <a:sym typeface="Wingdings" panose="05000000000000000000" pitchFamily="2" charset="2"/>
              </a:rPr>
              <a:t>Check for Orders that have a Credit Status Violation and have been placed on hold. </a:t>
            </a:r>
          </a:p>
          <a:p>
            <a:pPr lvl="2"/>
            <a:r>
              <a:rPr lang="en-CA" dirty="0">
                <a:sym typeface="Wingdings" panose="05000000000000000000" pitchFamily="2" charset="2"/>
              </a:rPr>
              <a:t>This is available in the Portal View.  Use the Validate Open Orders window to Release, continue to hold or change the terms to COD.</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6" name="Picture 5">
            <a:extLst>
              <a:ext uri="{FF2B5EF4-FFF2-40B4-BE49-F238E27FC236}">
                <a16:creationId xmlns:a16="http://schemas.microsoft.com/office/drawing/2014/main" id="{A09E0E87-C2EB-46D4-8347-6DBECFE151A1}"/>
              </a:ext>
            </a:extLst>
          </p:cNvPr>
          <p:cNvPicPr>
            <a:picLocks noChangeAspect="1"/>
          </p:cNvPicPr>
          <p:nvPr/>
        </p:nvPicPr>
        <p:blipFill>
          <a:blip r:embed="rId2"/>
          <a:stretch>
            <a:fillRect/>
          </a:stretch>
        </p:blipFill>
        <p:spPr>
          <a:xfrm>
            <a:off x="1705523" y="2596707"/>
            <a:ext cx="8780952" cy="1600000"/>
          </a:xfrm>
          <a:prstGeom prst="rect">
            <a:avLst/>
          </a:prstGeom>
        </p:spPr>
      </p:pic>
      <p:pic>
        <p:nvPicPr>
          <p:cNvPr id="7" name="Picture 6">
            <a:extLst>
              <a:ext uri="{FF2B5EF4-FFF2-40B4-BE49-F238E27FC236}">
                <a16:creationId xmlns:a16="http://schemas.microsoft.com/office/drawing/2014/main" id="{6C280A90-EF16-4242-8C75-1C2F28C95CD9}"/>
              </a:ext>
            </a:extLst>
          </p:cNvPr>
          <p:cNvPicPr>
            <a:picLocks noChangeAspect="1"/>
          </p:cNvPicPr>
          <p:nvPr/>
        </p:nvPicPr>
        <p:blipFill>
          <a:blip r:embed="rId3"/>
          <a:stretch>
            <a:fillRect/>
          </a:stretch>
        </p:blipFill>
        <p:spPr>
          <a:xfrm>
            <a:off x="2901108" y="4359531"/>
            <a:ext cx="6389783" cy="2473465"/>
          </a:xfrm>
          <a:prstGeom prst="rect">
            <a:avLst/>
          </a:prstGeom>
        </p:spPr>
      </p:pic>
    </p:spTree>
    <p:extLst>
      <p:ext uri="{BB962C8B-B14F-4D97-AF65-F5344CB8AC3E}">
        <p14:creationId xmlns:p14="http://schemas.microsoft.com/office/powerpoint/2010/main" val="1580916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accounting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229031"/>
            <a:ext cx="12192000" cy="5472558"/>
          </a:xfrm>
        </p:spPr>
        <p:txBody>
          <a:bodyPr anchor="t" anchorCtr="0">
            <a:normAutofit/>
          </a:bodyPr>
          <a:lstStyle/>
          <a:p>
            <a:r>
              <a:rPr lang="en-CA" dirty="0">
                <a:sym typeface="Wingdings" panose="05000000000000000000" pitchFamily="2" charset="2"/>
              </a:rPr>
              <a:t>Credit Issues:</a:t>
            </a:r>
          </a:p>
          <a:p>
            <a:pPr lvl="1"/>
            <a:r>
              <a:rPr lang="en-CA" dirty="0">
                <a:sym typeface="Wingdings" panose="05000000000000000000" pitchFamily="2" charset="2"/>
              </a:rPr>
              <a:t>Check for Customers that are on Credit Hold that should not be, or Customers that aren’t on Hold that need to be using the Customer Credit Status Update.  </a:t>
            </a:r>
          </a:p>
          <a:p>
            <a:pPr lvl="2"/>
            <a:r>
              <a:rPr lang="en-CA" dirty="0">
                <a:sym typeface="Wingdings" panose="05000000000000000000" pitchFamily="2" charset="2"/>
              </a:rPr>
              <a:t>Set search parameters - for example customers with overdue balance &gt; $50K</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5" name="Picture 4">
            <a:extLst>
              <a:ext uri="{FF2B5EF4-FFF2-40B4-BE49-F238E27FC236}">
                <a16:creationId xmlns:a16="http://schemas.microsoft.com/office/drawing/2014/main" id="{95B1DE01-EBB7-49D5-BFF3-AD8A93683D4A}"/>
              </a:ext>
            </a:extLst>
          </p:cNvPr>
          <p:cNvPicPr>
            <a:picLocks noChangeAspect="1"/>
          </p:cNvPicPr>
          <p:nvPr/>
        </p:nvPicPr>
        <p:blipFill>
          <a:blip r:embed="rId2"/>
          <a:stretch>
            <a:fillRect/>
          </a:stretch>
        </p:blipFill>
        <p:spPr>
          <a:xfrm>
            <a:off x="2087657" y="2681714"/>
            <a:ext cx="8371428" cy="3885714"/>
          </a:xfrm>
          <a:prstGeom prst="rect">
            <a:avLst/>
          </a:prstGeom>
        </p:spPr>
      </p:pic>
    </p:spTree>
    <p:extLst>
      <p:ext uri="{BB962C8B-B14F-4D97-AF65-F5344CB8AC3E}">
        <p14:creationId xmlns:p14="http://schemas.microsoft.com/office/powerpoint/2010/main" val="1381358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accounting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15965"/>
            <a:ext cx="12192000" cy="5385624"/>
          </a:xfrm>
        </p:spPr>
        <p:txBody>
          <a:bodyPr anchor="t" anchorCtr="0">
            <a:normAutofit/>
          </a:bodyPr>
          <a:lstStyle/>
          <a:p>
            <a:r>
              <a:rPr lang="en-CA" dirty="0">
                <a:sym typeface="Wingdings" panose="05000000000000000000" pitchFamily="2" charset="2"/>
              </a:rPr>
              <a:t>Credit Issues:</a:t>
            </a:r>
          </a:p>
          <a:p>
            <a:pPr lvl="1"/>
            <a:r>
              <a:rPr lang="en-CA" dirty="0">
                <a:sym typeface="Wingdings" panose="05000000000000000000" pitchFamily="2" charset="2"/>
              </a:rPr>
              <a:t>After Setting the parameters, hit Retrieve.</a:t>
            </a:r>
          </a:p>
          <a:p>
            <a:pPr lvl="1"/>
            <a:r>
              <a:rPr lang="en-CA" dirty="0">
                <a:sym typeface="Wingdings" panose="05000000000000000000" pitchFamily="2" charset="2"/>
              </a:rPr>
              <a:t>Use the Changed Customers tab to review results.  Then, use the drop down arrow on the “New Credit Status” box to change the credit for each customer if necessary.</a:t>
            </a:r>
          </a:p>
          <a:p>
            <a:pPr lvl="1"/>
            <a:r>
              <a:rPr lang="en-CA" dirty="0">
                <a:sym typeface="Wingdings" panose="05000000000000000000" pitchFamily="2" charset="2"/>
              </a:rPr>
              <a:t>This can also be used to remove customers from credit holds. </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6" name="Picture 5">
            <a:extLst>
              <a:ext uri="{FF2B5EF4-FFF2-40B4-BE49-F238E27FC236}">
                <a16:creationId xmlns:a16="http://schemas.microsoft.com/office/drawing/2014/main" id="{DC8D71E5-056C-4B5E-BC88-9AD8069CB705}"/>
              </a:ext>
            </a:extLst>
          </p:cNvPr>
          <p:cNvPicPr>
            <a:picLocks noChangeAspect="1"/>
          </p:cNvPicPr>
          <p:nvPr/>
        </p:nvPicPr>
        <p:blipFill>
          <a:blip r:embed="rId2"/>
          <a:stretch>
            <a:fillRect/>
          </a:stretch>
        </p:blipFill>
        <p:spPr>
          <a:xfrm>
            <a:off x="1179632" y="3352016"/>
            <a:ext cx="9832736" cy="2190019"/>
          </a:xfrm>
          <a:prstGeom prst="rect">
            <a:avLst/>
          </a:prstGeom>
        </p:spPr>
      </p:pic>
    </p:spTree>
    <p:extLst>
      <p:ext uri="{BB962C8B-B14F-4D97-AF65-F5344CB8AC3E}">
        <p14:creationId xmlns:p14="http://schemas.microsoft.com/office/powerpoint/2010/main" val="525275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accounting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15965"/>
            <a:ext cx="12192000" cy="5385624"/>
          </a:xfrm>
        </p:spPr>
        <p:txBody>
          <a:bodyPr anchor="t" anchorCtr="0">
            <a:normAutofit/>
          </a:bodyPr>
          <a:lstStyle/>
          <a:p>
            <a:r>
              <a:rPr lang="en-CA" sz="2000" b="1" dirty="0">
                <a:sym typeface="Wingdings" panose="05000000000000000000" pitchFamily="2" charset="2"/>
              </a:rPr>
              <a:t>Subledgers: </a:t>
            </a:r>
            <a:r>
              <a:rPr lang="en-CA" sz="2000" dirty="0">
                <a:sym typeface="Wingdings" panose="05000000000000000000" pitchFamily="2" charset="2"/>
              </a:rPr>
              <a:t>ensure every subledger stays in balance with the General Ledger.  Below are the reports to run.  This can be done monthly, weekly or daily depending on whether transactions are in balance or not</a:t>
            </a:r>
          </a:p>
          <a:p>
            <a:pPr lvl="1"/>
            <a:r>
              <a:rPr lang="en-CA" sz="1800" dirty="0">
                <a:sym typeface="Wingdings" panose="05000000000000000000" pitchFamily="2" charset="2"/>
              </a:rPr>
              <a:t>If transactions are not in balance run these daily and save so you can trace through the daily activity to identify the root cause.</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39</a:t>
            </a:fld>
            <a:endParaRPr lang="en-US" dirty="0"/>
          </a:p>
        </p:txBody>
      </p:sp>
      <p:graphicFrame>
        <p:nvGraphicFramePr>
          <p:cNvPr id="7" name="Table 6">
            <a:extLst>
              <a:ext uri="{FF2B5EF4-FFF2-40B4-BE49-F238E27FC236}">
                <a16:creationId xmlns:a16="http://schemas.microsoft.com/office/drawing/2014/main" id="{6EA1FC74-CE96-4E2D-8830-399FCE945CB6}"/>
              </a:ext>
            </a:extLst>
          </p:cNvPr>
          <p:cNvGraphicFramePr>
            <a:graphicFrameLocks noGrp="1"/>
          </p:cNvGraphicFramePr>
          <p:nvPr>
            <p:extLst>
              <p:ext uri="{D42A27DB-BD31-4B8C-83A1-F6EECF244321}">
                <p14:modId xmlns:p14="http://schemas.microsoft.com/office/powerpoint/2010/main" val="165057982"/>
              </p:ext>
            </p:extLst>
          </p:nvPr>
        </p:nvGraphicFramePr>
        <p:xfrm>
          <a:off x="614602" y="2742469"/>
          <a:ext cx="10301683" cy="3959120"/>
        </p:xfrm>
        <a:graphic>
          <a:graphicData uri="http://schemas.openxmlformats.org/drawingml/2006/table">
            <a:tbl>
              <a:tblPr firstRow="1" bandRow="1"/>
              <a:tblGrid>
                <a:gridCol w="3053593">
                  <a:extLst>
                    <a:ext uri="{9D8B030D-6E8A-4147-A177-3AD203B41FA5}">
                      <a16:colId xmlns:a16="http://schemas.microsoft.com/office/drawing/2014/main" val="1173323672"/>
                    </a:ext>
                  </a:extLst>
                </a:gridCol>
                <a:gridCol w="7248090">
                  <a:extLst>
                    <a:ext uri="{9D8B030D-6E8A-4147-A177-3AD203B41FA5}">
                      <a16:colId xmlns:a16="http://schemas.microsoft.com/office/drawing/2014/main" val="3408843570"/>
                    </a:ext>
                  </a:extLst>
                </a:gridCol>
              </a:tblGrid>
              <a:tr h="33800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600" dirty="0"/>
                        <a:t>GL Account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42852"/>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600" dirty="0"/>
                        <a:t>Subledger Report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42852"/>
                    </a:solidFill>
                  </a:tcPr>
                </a:tc>
                <a:extLst>
                  <a:ext uri="{0D108BD9-81ED-4DB2-BD59-A6C34878D82A}">
                    <a16:rowId xmlns:a16="http://schemas.microsoft.com/office/drawing/2014/main" val="2678615442"/>
                  </a:ext>
                </a:extLst>
              </a:tr>
              <a:tr h="338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Inventory</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4285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Inventory Value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42852">
                        <a:tint val="40000"/>
                      </a:srgbClr>
                    </a:solidFill>
                  </a:tcPr>
                </a:tc>
                <a:extLst>
                  <a:ext uri="{0D108BD9-81ED-4DB2-BD59-A6C34878D82A}">
                    <a16:rowId xmlns:a16="http://schemas.microsoft.com/office/drawing/2014/main" val="1978511611"/>
                  </a:ext>
                </a:extLst>
              </a:tr>
              <a:tr h="338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Accounts Receivable</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4285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Aged Trial Balance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42852">
                        <a:tint val="20000"/>
                      </a:srgbClr>
                    </a:solidFill>
                  </a:tcPr>
                </a:tc>
                <a:extLst>
                  <a:ext uri="{0D108BD9-81ED-4DB2-BD59-A6C34878D82A}">
                    <a16:rowId xmlns:a16="http://schemas.microsoft.com/office/drawing/2014/main" val="3887684559"/>
                  </a:ext>
                </a:extLst>
              </a:tr>
              <a:tr h="527836">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Cash</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4285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Reconcile Cash Detail &amp; Reconcile Disbursement feed the Bank Reconciliation Worksheet (ties out cash)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42852">
                        <a:tint val="40000"/>
                      </a:srgbClr>
                    </a:solidFill>
                  </a:tcPr>
                </a:tc>
                <a:extLst>
                  <a:ext uri="{0D108BD9-81ED-4DB2-BD59-A6C34878D82A}">
                    <a16:rowId xmlns:a16="http://schemas.microsoft.com/office/drawing/2014/main" val="676753632"/>
                  </a:ext>
                </a:extLst>
              </a:tr>
              <a:tr h="338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Deferred Revenue</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4285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Open Deferred Revenue (may need to add in Store Credits)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42852">
                        <a:tint val="20000"/>
                      </a:srgbClr>
                    </a:solidFill>
                  </a:tcPr>
                </a:tc>
                <a:extLst>
                  <a:ext uri="{0D108BD9-81ED-4DB2-BD59-A6C34878D82A}">
                    <a16:rowId xmlns:a16="http://schemas.microsoft.com/office/drawing/2014/main" val="1268475536"/>
                  </a:ext>
                </a:extLst>
              </a:tr>
              <a:tr h="338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Accounts Payable</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4285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AP Trial Balance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42852">
                        <a:tint val="40000"/>
                      </a:srgbClr>
                    </a:solidFill>
                  </a:tcPr>
                </a:tc>
                <a:extLst>
                  <a:ext uri="{0D108BD9-81ED-4DB2-BD59-A6C34878D82A}">
                    <a16:rowId xmlns:a16="http://schemas.microsoft.com/office/drawing/2014/main" val="1838843857"/>
                  </a:ext>
                </a:extLst>
              </a:tr>
              <a:tr h="338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Inventory Receipts Clearing</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4285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Unvouchered PO (Include Inventory Returns)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42852">
                        <a:tint val="20000"/>
                      </a:srgbClr>
                    </a:solidFill>
                  </a:tcPr>
                </a:tc>
                <a:extLst>
                  <a:ext uri="{0D108BD9-81ED-4DB2-BD59-A6C34878D82A}">
                    <a16:rowId xmlns:a16="http://schemas.microsoft.com/office/drawing/2014/main" val="322919502"/>
                  </a:ext>
                </a:extLst>
              </a:tr>
              <a:tr h="338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Landed Cost Clearing</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4285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Unvouchered Landed Cost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42852">
                        <a:tint val="40000"/>
                      </a:srgbClr>
                    </a:solidFill>
                  </a:tcPr>
                </a:tc>
                <a:extLst>
                  <a:ext uri="{0D108BD9-81ED-4DB2-BD59-A6C34878D82A}">
                    <a16:rowId xmlns:a16="http://schemas.microsoft.com/office/drawing/2014/main" val="1626619924"/>
                  </a:ext>
                </a:extLst>
              </a:tr>
              <a:tr h="338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RMA Receipts Clearing</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4285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Open RMAs (run as ONLY)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42852">
                        <a:tint val="20000"/>
                      </a:srgbClr>
                    </a:solidFill>
                  </a:tcPr>
                </a:tc>
                <a:extLst>
                  <a:ext uri="{0D108BD9-81ED-4DB2-BD59-A6C34878D82A}">
                    <a16:rowId xmlns:a16="http://schemas.microsoft.com/office/drawing/2014/main" val="1635926631"/>
                  </a:ext>
                </a:extLst>
              </a:tr>
              <a:tr h="338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Inventory in Vessel</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42852">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Vessel Report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42852">
                        <a:tint val="40000"/>
                      </a:srgbClr>
                    </a:solidFill>
                  </a:tcPr>
                </a:tc>
                <a:extLst>
                  <a:ext uri="{0D108BD9-81ED-4DB2-BD59-A6C34878D82A}">
                    <a16:rowId xmlns:a16="http://schemas.microsoft.com/office/drawing/2014/main" val="2471939339"/>
                  </a:ext>
                </a:extLst>
              </a:tr>
              <a:tr h="338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Run as Summary and Detail</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42852">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dirty="0"/>
                        <a:t>General Ledger Report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42852">
                        <a:tint val="20000"/>
                      </a:srgbClr>
                    </a:solidFill>
                  </a:tcPr>
                </a:tc>
                <a:extLst>
                  <a:ext uri="{0D108BD9-81ED-4DB2-BD59-A6C34878D82A}">
                    <a16:rowId xmlns:a16="http://schemas.microsoft.com/office/drawing/2014/main" val="2436390309"/>
                  </a:ext>
                </a:extLst>
              </a:tr>
            </a:tbl>
          </a:graphicData>
        </a:graphic>
      </p:graphicFrame>
    </p:spTree>
    <p:extLst>
      <p:ext uri="{BB962C8B-B14F-4D97-AF65-F5344CB8AC3E}">
        <p14:creationId xmlns:p14="http://schemas.microsoft.com/office/powerpoint/2010/main" val="406113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70560" y="1691276"/>
            <a:ext cx="3923607" cy="2470065"/>
          </a:xfrm>
        </p:spPr>
        <p:txBody>
          <a:bodyPr>
            <a:normAutofit/>
          </a:bodyPr>
          <a:lstStyle/>
          <a:p>
            <a:pPr algn="ctr"/>
            <a:r>
              <a:rPr lang="en-CA" sz="4800" dirty="0">
                <a:solidFill>
                  <a:schemeClr val="tx1"/>
                </a:solidFill>
              </a:rPr>
              <a:t>D</a:t>
            </a:r>
            <a:r>
              <a:rPr lang="en-US" sz="4800" dirty="0">
                <a:solidFill>
                  <a:schemeClr val="tx1"/>
                </a:solidFill>
              </a:rPr>
              <a:t>ISCALIMER</a:t>
            </a:r>
          </a:p>
        </p:txBody>
      </p:sp>
      <p:sp>
        <p:nvSpPr>
          <p:cNvPr id="6" name="Rectangle 6"/>
          <p:cNvSpPr>
            <a:spLocks noGrp="1"/>
          </p:cNvSpPr>
          <p:nvPr>
            <p:ph sz="half" idx="1"/>
          </p:nvPr>
        </p:nvSpPr>
        <p:spPr>
          <a:xfrm>
            <a:off x="4633547" y="1354014"/>
            <a:ext cx="7174522" cy="5078437"/>
          </a:xfrm>
        </p:spPr>
        <p:txBody>
          <a:bodyPr>
            <a:normAutofit/>
          </a:bodyPr>
          <a:lstStyle>
            <a:lvl1pPr>
              <a:defRPr sz="2800"/>
            </a:lvl1pPr>
          </a:lstStyle>
          <a:p>
            <a:pPr marL="457189" indent="-457189">
              <a:buFont typeface="Arial" panose="020B0604020202020204" pitchFamily="34" charset="0"/>
              <a:buChar char="•"/>
              <a:defRPr/>
            </a:pPr>
            <a:r>
              <a:rPr lang="en-US" sz="1800" dirty="0"/>
              <a:t>This conference is an attempt by P21WWUG members to assist each other by demonstrating ways that we utilize the Prophet21 system and other related products.</a:t>
            </a:r>
          </a:p>
          <a:p>
            <a:pPr marL="457189" indent="-457189">
              <a:buFont typeface="Arial" panose="020B0604020202020204" pitchFamily="34" charset="0"/>
              <a:buChar char="•"/>
              <a:defRPr/>
            </a:pPr>
            <a:r>
              <a:rPr lang="en-US" sz="1800" dirty="0"/>
              <a:t>The P21WWUG and the individuals conducting the classes and round tables take no responsibility for potential issues that arise as a result of taking the advice given during the conference.</a:t>
            </a:r>
          </a:p>
          <a:p>
            <a:pPr marL="457189" indent="-457189">
              <a:buFont typeface="Arial" panose="020B0604020202020204" pitchFamily="34" charset="0"/>
              <a:buChar char="•"/>
              <a:defRPr/>
            </a:pPr>
            <a:r>
              <a:rPr lang="en-US" sz="1800" dirty="0"/>
              <a:t>The P21WWUG does not recommend using any SQL statements to update your database without having those statements first reviewed by Epicor or other experienced SQL professionals. Test any code in your Play Database!</a:t>
            </a:r>
          </a:p>
          <a:p>
            <a:pPr marL="457189" indent="-457189">
              <a:buFont typeface="Arial" panose="020B0604020202020204" pitchFamily="34" charset="0"/>
              <a:buChar char="•"/>
              <a:defRPr/>
            </a:pPr>
            <a:r>
              <a:rPr lang="en-US" sz="1800" dirty="0"/>
              <a:t>Using SQL statements to update your database may result in corrupting your database. Test any code in your Play Database!</a:t>
            </a:r>
          </a:p>
        </p:txBody>
      </p:sp>
      <p:sp>
        <p:nvSpPr>
          <p:cNvPr id="8" name="Slide Number Placeholder 7"/>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4</a:t>
            </a:fld>
            <a:endParaRPr kumimoji="0" lang="en-US"/>
          </a:p>
        </p:txBody>
      </p:sp>
    </p:spTree>
    <p:extLst>
      <p:ext uri="{BB962C8B-B14F-4D97-AF65-F5344CB8AC3E}">
        <p14:creationId xmlns:p14="http://schemas.microsoft.com/office/powerpoint/2010/main" val="1576043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accounting</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451295"/>
            <a:ext cx="12192000" cy="5250294"/>
          </a:xfrm>
        </p:spPr>
        <p:txBody>
          <a:bodyPr anchor="t" anchorCtr="0">
            <a:normAutofit/>
          </a:bodyPr>
          <a:lstStyle/>
          <a:p>
            <a:r>
              <a:rPr lang="en-CA" sz="2000" b="1" dirty="0">
                <a:sym typeface="Wingdings" panose="05000000000000000000" pitchFamily="2" charset="2"/>
              </a:rPr>
              <a:t>Accounting Wrap Up:</a:t>
            </a:r>
          </a:p>
          <a:p>
            <a:endParaRPr lang="en-CA" sz="2000" b="1" dirty="0">
              <a:sym typeface="Wingdings" panose="05000000000000000000" pitchFamily="2" charset="2"/>
            </a:endParaRPr>
          </a:p>
          <a:p>
            <a:pPr lvl="1"/>
            <a:r>
              <a:rPr lang="en-CA" sz="1600" dirty="0">
                <a:sym typeface="Wingdings" panose="05000000000000000000" pitchFamily="2" charset="2"/>
              </a:rPr>
              <a:t>The accounting group has a set of tasks specific to itself.</a:t>
            </a:r>
          </a:p>
          <a:p>
            <a:pPr lvl="1"/>
            <a:endParaRPr lang="en-CA" sz="1600" dirty="0">
              <a:sym typeface="Wingdings" panose="05000000000000000000" pitchFamily="2" charset="2"/>
            </a:endParaRPr>
          </a:p>
          <a:p>
            <a:pPr lvl="1"/>
            <a:r>
              <a:rPr lang="en-CA" sz="1600" dirty="0">
                <a:sym typeface="Wingdings" panose="05000000000000000000" pitchFamily="2" charset="2"/>
              </a:rPr>
              <a:t>However, it is recommended that the accounting team is aware of all the other teams’ responsibilities.</a:t>
            </a:r>
          </a:p>
          <a:p>
            <a:pPr lvl="2"/>
            <a:endParaRPr lang="en-CA" sz="1400" dirty="0">
              <a:sym typeface="Wingdings" panose="05000000000000000000" pitchFamily="2" charset="2"/>
            </a:endParaRPr>
          </a:p>
          <a:p>
            <a:pPr lvl="1"/>
            <a:r>
              <a:rPr lang="en-CA" sz="1600" dirty="0">
                <a:sym typeface="Wingdings" panose="05000000000000000000" pitchFamily="2" charset="2"/>
              </a:rPr>
              <a:t>While they are not directly responsible for the reports, it does affect the work that they do.  For example, knowing what’s on the Open Order and Open PO report helps project future cash flow, monitoring open cycle counts and physical counts helps ensure inventory adjustments are reasonable, etc.</a:t>
            </a:r>
          </a:p>
          <a:p>
            <a:pPr lvl="1"/>
            <a:endParaRPr lang="en-CA" sz="1600" dirty="0">
              <a:sym typeface="Wingdings" panose="05000000000000000000" pitchFamily="2" charset="2"/>
            </a:endParaRPr>
          </a:p>
          <a:p>
            <a:pPr lvl="1"/>
            <a:r>
              <a:rPr lang="en-CA" sz="1600" dirty="0">
                <a:sym typeface="Wingdings" panose="05000000000000000000" pitchFamily="2" charset="2"/>
              </a:rPr>
              <a:t>Waiting until months after transactions have occurred to resolve issues is cumbersome and difficult to deal with.  The more on top of the system transactions, and overall hygiene of P21 the easier any research will be, and the less chance there will be of transactions going awry. </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662085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3087149"/>
            <a:ext cx="9584675" cy="903383"/>
          </a:xfrm>
        </p:spPr>
        <p:txBody>
          <a:bodyPr>
            <a:normAutofit/>
          </a:bodyPr>
          <a:lstStyle/>
          <a:p>
            <a:pPr algn="l"/>
            <a:r>
              <a:rPr lang="en-CA" sz="3200" b="1" dirty="0">
                <a:solidFill>
                  <a:schemeClr val="tx1"/>
                </a:solidFill>
              </a:rPr>
              <a:t>Questions??</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1996398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AF8F-C897-4397-85D6-72A8391522D7}"/>
              </a:ext>
            </a:extLst>
          </p:cNvPr>
          <p:cNvSpPr>
            <a:spLocks noGrp="1"/>
          </p:cNvSpPr>
          <p:nvPr>
            <p:ph type="ctrTitle"/>
          </p:nvPr>
        </p:nvSpPr>
        <p:spPr>
          <a:xfrm>
            <a:off x="3167405" y="1425968"/>
            <a:ext cx="8484123" cy="2934677"/>
          </a:xfrm>
        </p:spPr>
        <p:txBody>
          <a:bodyPr>
            <a:normAutofit/>
          </a:bodyPr>
          <a:lstStyle/>
          <a:p>
            <a:pPr marL="0" lvl="1" indent="0">
              <a:buNone/>
            </a:pPr>
            <a:r>
              <a:rPr lang="en-US" altLang="x-none" sz="3600" b="1" dirty="0">
                <a:solidFill>
                  <a:schemeClr val="tx1"/>
                </a:solidFill>
              </a:rPr>
              <a:t>Stacy Cline</a:t>
            </a:r>
            <a:br>
              <a:rPr lang="en-US" altLang="x-none" sz="3600" dirty="0">
                <a:solidFill>
                  <a:schemeClr val="tx1"/>
                </a:solidFill>
              </a:rPr>
            </a:br>
            <a:r>
              <a:rPr lang="en-US" altLang="x-none" sz="3600" dirty="0">
                <a:solidFill>
                  <a:schemeClr val="tx1"/>
                </a:solidFill>
              </a:rPr>
              <a:t>Cline Financial Services, LLC</a:t>
            </a:r>
            <a:br>
              <a:rPr lang="en-US" altLang="x-none" sz="3600" dirty="0">
                <a:solidFill>
                  <a:schemeClr val="tx1"/>
                </a:solidFill>
              </a:rPr>
            </a:br>
            <a:r>
              <a:rPr lang="en-US" altLang="x-none" sz="3600" dirty="0">
                <a:solidFill>
                  <a:schemeClr val="tx1"/>
                </a:solidFill>
                <a:hlinkClick r:id="rId2">
                  <a:extLst>
                    <a:ext uri="{A12FA001-AC4F-418D-AE19-62706E023703}">
                      <ahyp:hlinkClr xmlns:ahyp="http://schemas.microsoft.com/office/drawing/2018/hyperlinkcolor" val="tx"/>
                    </a:ext>
                  </a:extLst>
                </a:hlinkClick>
              </a:rPr>
              <a:t>stacy@clinefinancialservices.com</a:t>
            </a:r>
            <a:br>
              <a:rPr lang="en-US" altLang="x-none" sz="3600" dirty="0">
                <a:solidFill>
                  <a:schemeClr val="tx1"/>
                </a:solidFill>
              </a:rPr>
            </a:br>
            <a:r>
              <a:rPr lang="en-US" altLang="x-none" sz="3600" dirty="0">
                <a:solidFill>
                  <a:schemeClr val="tx1"/>
                </a:solidFill>
              </a:rPr>
              <a:t>www.clinefinancialservices.com	</a:t>
            </a:r>
            <a:br>
              <a:rPr lang="en-US" altLang="x-none" sz="3600" dirty="0">
                <a:solidFill>
                  <a:schemeClr val="tx1"/>
                </a:solidFill>
              </a:rPr>
            </a:br>
            <a:r>
              <a:rPr lang="en-US" altLang="x-none" sz="3600" dirty="0">
                <a:solidFill>
                  <a:schemeClr val="tx1"/>
                </a:solidFill>
              </a:rPr>
              <a:t>970-744-0206</a:t>
            </a:r>
          </a:p>
        </p:txBody>
      </p:sp>
      <p:sp>
        <p:nvSpPr>
          <p:cNvPr id="4" name="Slide Number Placeholder 3">
            <a:extLst>
              <a:ext uri="{FF2B5EF4-FFF2-40B4-BE49-F238E27FC236}">
                <a16:creationId xmlns:a16="http://schemas.microsoft.com/office/drawing/2014/main" id="{5E2354D7-E26B-4BC9-83E8-3C1CF9E07CD9}"/>
              </a:ext>
            </a:extLst>
          </p:cNvPr>
          <p:cNvSpPr>
            <a:spLocks noGrp="1"/>
          </p:cNvSpPr>
          <p:nvPr>
            <p:ph type="sldNum" sz="quarter" idx="12"/>
          </p:nvPr>
        </p:nvSpPr>
        <p:spPr>
          <a:xfrm>
            <a:off x="1063413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42</a:t>
            </a:fld>
            <a:endParaRPr lang="en-US" dirty="0"/>
          </a:p>
        </p:txBody>
      </p:sp>
    </p:spTree>
    <p:extLst>
      <p:ext uri="{BB962C8B-B14F-4D97-AF65-F5344CB8AC3E}">
        <p14:creationId xmlns:p14="http://schemas.microsoft.com/office/powerpoint/2010/main" val="392168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AGENDA</a:t>
            </a:r>
          </a:p>
        </p:txBody>
      </p:sp>
      <p:sp>
        <p:nvSpPr>
          <p:cNvPr id="6" name="Rectangle 5"/>
          <p:cNvSpPr>
            <a:spLocks noGrp="1"/>
          </p:cNvSpPr>
          <p:nvPr>
            <p:ph sz="half" idx="1"/>
          </p:nvPr>
        </p:nvSpPr>
        <p:spPr>
          <a:xfrm>
            <a:off x="4830732" y="2339669"/>
            <a:ext cx="6269591" cy="2382651"/>
          </a:xfrm>
        </p:spPr>
        <p:txBody>
          <a:bodyPr>
            <a:normAutofit lnSpcReduction="10000"/>
          </a:bodyPr>
          <a:lstStyle/>
          <a:p>
            <a:pPr marL="685783" indent="-685783">
              <a:buAutoNum type="arabicPeriod"/>
            </a:pPr>
            <a:r>
              <a:rPr lang="en-US" dirty="0"/>
              <a:t>Introduction/Bio</a:t>
            </a:r>
          </a:p>
          <a:p>
            <a:pPr marL="685783" indent="-685783">
              <a:buAutoNum type="arabicPeriod"/>
            </a:pPr>
            <a:r>
              <a:rPr lang="en-US" dirty="0"/>
              <a:t>Customer Service</a:t>
            </a:r>
          </a:p>
          <a:p>
            <a:pPr marL="685783" indent="-685783">
              <a:buAutoNum type="arabicPeriod"/>
            </a:pPr>
            <a:r>
              <a:rPr lang="en-US" dirty="0"/>
              <a:t>Purchasing</a:t>
            </a:r>
          </a:p>
          <a:p>
            <a:pPr marL="685783" indent="-685783">
              <a:buAutoNum type="arabicPeriod"/>
            </a:pPr>
            <a:r>
              <a:rPr lang="en-US" dirty="0"/>
              <a:t>Warehouse</a:t>
            </a:r>
          </a:p>
          <a:p>
            <a:pPr marL="685783" indent="-685783">
              <a:buAutoNum type="arabicPeriod"/>
            </a:pPr>
            <a:r>
              <a:rPr lang="en-US" dirty="0"/>
              <a:t>Accounting</a:t>
            </a:r>
          </a:p>
          <a:p>
            <a:pPr marL="685783" indent="-685783">
              <a:buAutoNum type="arabicPeriod"/>
            </a:pPr>
            <a:r>
              <a:rPr lang="en-US" dirty="0"/>
              <a:t>Q&amp;A</a:t>
            </a:r>
          </a:p>
          <a:p>
            <a:pPr marL="685783" indent="-685783">
              <a:buAutoNum type="arabicPeriod"/>
            </a:pP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5</a:t>
            </a:fld>
            <a:endParaRPr kumimoji="0" lang="en-US"/>
          </a:p>
        </p:txBody>
      </p:sp>
      <p:sp>
        <p:nvSpPr>
          <p:cNvPr id="4" name="TextBox 3">
            <a:extLst>
              <a:ext uri="{FF2B5EF4-FFF2-40B4-BE49-F238E27FC236}">
                <a16:creationId xmlns:a16="http://schemas.microsoft.com/office/drawing/2014/main" id="{0526EB6A-A3BA-4715-B6FC-126FD0809172}"/>
              </a:ext>
            </a:extLst>
          </p:cNvPr>
          <p:cNvSpPr txBox="1"/>
          <p:nvPr/>
        </p:nvSpPr>
        <p:spPr>
          <a:xfrm>
            <a:off x="1123389" y="2820786"/>
            <a:ext cx="3452552" cy="830997"/>
          </a:xfrm>
          <a:prstGeom prst="rect">
            <a:avLst/>
          </a:prstGeom>
          <a:noFill/>
        </p:spPr>
        <p:txBody>
          <a:bodyPr wrap="square" rtlCol="0">
            <a:spAutoFit/>
          </a:bodyPr>
          <a:lstStyle/>
          <a:p>
            <a:r>
              <a:rPr lang="en-CA" sz="4800" dirty="0"/>
              <a:t>Agenda</a:t>
            </a:r>
            <a:endParaRPr lang="en-US" sz="4800" dirty="0"/>
          </a:p>
        </p:txBody>
      </p:sp>
    </p:spTree>
    <p:extLst>
      <p:ext uri="{BB962C8B-B14F-4D97-AF65-F5344CB8AC3E}">
        <p14:creationId xmlns:p14="http://schemas.microsoft.com/office/powerpoint/2010/main" val="362812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BIO</a:t>
            </a:r>
          </a:p>
        </p:txBody>
      </p:sp>
      <p:sp>
        <p:nvSpPr>
          <p:cNvPr id="3" name="Slide Number Placeholder 2"/>
          <p:cNvSpPr>
            <a:spLocks noGrp="1"/>
          </p:cNvSpPr>
          <p:nvPr>
            <p:ph type="sldNum" sz="quarter" idx="12"/>
          </p:nvPr>
        </p:nvSpPr>
        <p:spPr/>
        <p:txBody>
          <a:bodyPr>
            <a:normAutofit fontScale="92500" lnSpcReduction="20000"/>
          </a:bodyPr>
          <a:lstStyle/>
          <a:p>
            <a:pPr algn="ctr"/>
            <a:fld id="{8F82E0A0-C266-4798-8C8F-B9F91E9DA37E}" type="slidenum">
              <a:rPr lang="en-US" sz="1867" b="1">
                <a:solidFill>
                  <a:srgbClr val="FFFFFF"/>
                </a:solidFill>
              </a:rPr>
              <a:pPr algn="ctr"/>
              <a:t>6</a:t>
            </a:fld>
            <a:endParaRPr kumimoji="0" lang="en-US"/>
          </a:p>
        </p:txBody>
      </p:sp>
      <p:sp>
        <p:nvSpPr>
          <p:cNvPr id="5" name="TextBox 4">
            <a:extLst>
              <a:ext uri="{FF2B5EF4-FFF2-40B4-BE49-F238E27FC236}">
                <a16:creationId xmlns:a16="http://schemas.microsoft.com/office/drawing/2014/main" id="{489A4F3E-D447-43AF-8CAC-DE3F9095694A}"/>
              </a:ext>
            </a:extLst>
          </p:cNvPr>
          <p:cNvSpPr txBox="1"/>
          <p:nvPr/>
        </p:nvSpPr>
        <p:spPr>
          <a:xfrm>
            <a:off x="538777" y="2743704"/>
            <a:ext cx="3746507" cy="830997"/>
          </a:xfrm>
          <a:prstGeom prst="rect">
            <a:avLst/>
          </a:prstGeom>
          <a:noFill/>
        </p:spPr>
        <p:txBody>
          <a:bodyPr wrap="square" rtlCol="0">
            <a:spAutoFit/>
          </a:bodyPr>
          <a:lstStyle/>
          <a:p>
            <a:r>
              <a:rPr lang="en-CA" sz="4800" dirty="0"/>
              <a:t>Bio</a:t>
            </a:r>
            <a:endParaRPr lang="en-US" sz="4800" dirty="0"/>
          </a:p>
        </p:txBody>
      </p:sp>
      <p:sp>
        <p:nvSpPr>
          <p:cNvPr id="9" name="Rectangle 3">
            <a:extLst>
              <a:ext uri="{FF2B5EF4-FFF2-40B4-BE49-F238E27FC236}">
                <a16:creationId xmlns:a16="http://schemas.microsoft.com/office/drawing/2014/main" id="{BAD796F7-BC5F-4265-96E7-EAE22E07AF30}"/>
              </a:ext>
            </a:extLst>
          </p:cNvPr>
          <p:cNvSpPr txBox="1">
            <a:spLocks/>
          </p:cNvSpPr>
          <p:nvPr/>
        </p:nvSpPr>
        <p:spPr>
          <a:xfrm>
            <a:off x="3162650" y="830510"/>
            <a:ext cx="8674215" cy="608938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74320" lvl="1"/>
            <a:r>
              <a:rPr lang="en-US" altLang="x-none" dirty="0"/>
              <a:t>Background in corporate finance for eight years, running financial budget/plan, monthly close, reporting, etc. of $500M service offering</a:t>
            </a:r>
          </a:p>
          <a:p>
            <a:pPr marL="274320" lvl="1"/>
            <a:endParaRPr lang="en-US" altLang="x-none" dirty="0"/>
          </a:p>
          <a:p>
            <a:pPr marL="274320" lvl="1"/>
            <a:r>
              <a:rPr lang="en-US" altLang="x-none" dirty="0"/>
              <a:t>Independent consultant for six years</a:t>
            </a:r>
          </a:p>
          <a:p>
            <a:pPr marL="548640" lvl="2"/>
            <a:r>
              <a:rPr lang="en-US" altLang="x-none" dirty="0"/>
              <a:t>End user of Prophet 21 for four years</a:t>
            </a:r>
          </a:p>
          <a:p>
            <a:pPr marL="548640" lvl="2"/>
            <a:endParaRPr lang="en-US" altLang="x-none" dirty="0"/>
          </a:p>
          <a:p>
            <a:pPr marL="274320" lvl="1"/>
            <a:r>
              <a:rPr lang="en-US" altLang="x-none" dirty="0"/>
              <a:t>Specialize in Finance &amp; Accounting practices and procedures, EDI implementation, project management and identifying areas of efficiency and cost savings</a:t>
            </a:r>
          </a:p>
          <a:p>
            <a:pPr marL="274320" lvl="1"/>
            <a:endParaRPr lang="en-US" altLang="x-none" dirty="0"/>
          </a:p>
          <a:p>
            <a:pPr marL="0" lvl="1" indent="0">
              <a:buFont typeface="Wingdings 2" pitchFamily="18" charset="2"/>
              <a:buNone/>
            </a:pPr>
            <a:r>
              <a:rPr lang="en-US" altLang="x-none" dirty="0"/>
              <a:t>Stacy Cline</a:t>
            </a:r>
          </a:p>
          <a:p>
            <a:pPr marL="0" lvl="1" indent="0">
              <a:buFont typeface="Wingdings 2" pitchFamily="18" charset="2"/>
              <a:buNone/>
            </a:pPr>
            <a:r>
              <a:rPr lang="en-US" altLang="x-none" dirty="0"/>
              <a:t>Cline Financial Services, LLC</a:t>
            </a:r>
          </a:p>
          <a:p>
            <a:pPr marL="0" lvl="1" indent="0">
              <a:buFont typeface="Wingdings 2" pitchFamily="18" charset="2"/>
              <a:buNone/>
            </a:pPr>
            <a:r>
              <a:rPr lang="en-US" altLang="x-none" dirty="0">
                <a:hlinkClick r:id="rId3"/>
              </a:rPr>
              <a:t>stacy@clinefinancialservices.com</a:t>
            </a:r>
            <a:endParaRPr lang="en-US" altLang="x-none" dirty="0"/>
          </a:p>
          <a:p>
            <a:pPr marL="0" lvl="1" indent="0">
              <a:buFont typeface="Wingdings 2" pitchFamily="18" charset="2"/>
              <a:buNone/>
            </a:pPr>
            <a:r>
              <a:rPr lang="en-US" altLang="x-none" dirty="0"/>
              <a:t>www.clinefinancialservices.com	</a:t>
            </a:r>
          </a:p>
          <a:p>
            <a:pPr marL="0" lvl="1" indent="0">
              <a:buFont typeface="Wingdings 2" pitchFamily="18" charset="2"/>
              <a:buNone/>
            </a:pPr>
            <a:r>
              <a:rPr lang="en-US" altLang="x-none" dirty="0"/>
              <a:t>970-744-0206</a:t>
            </a:r>
          </a:p>
          <a:p>
            <a:pPr marL="45720" lvl="1" indent="0">
              <a:buFont typeface="Wingdings 2" pitchFamily="18" charset="2"/>
              <a:buNone/>
            </a:pPr>
            <a:endParaRPr lang="en-US" altLang="x-none" dirty="0"/>
          </a:p>
        </p:txBody>
      </p:sp>
    </p:spTree>
    <p:extLst>
      <p:ext uri="{BB962C8B-B14F-4D97-AF65-F5344CB8AC3E}">
        <p14:creationId xmlns:p14="http://schemas.microsoft.com/office/powerpoint/2010/main" val="49023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END OF DAY PROCESSES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lnSpcReduction="10000"/>
          </a:bodyPr>
          <a:lstStyle/>
          <a:p>
            <a:endParaRPr lang="en-CA" dirty="0"/>
          </a:p>
          <a:p>
            <a:r>
              <a:rPr lang="en-CA" dirty="0"/>
              <a:t>Congratulations!  You’ve made it to the end of another work day! BUT, before you head home there are a few items that need to be addressed…</a:t>
            </a:r>
            <a:endParaRPr lang="en-CA" dirty="0">
              <a:sym typeface="Wingdings" panose="05000000000000000000" pitchFamily="2" charset="2"/>
            </a:endParaRPr>
          </a:p>
          <a:p>
            <a:endParaRPr lang="en-CA" dirty="0">
              <a:sym typeface="Wingdings" panose="05000000000000000000" pitchFamily="2" charset="2"/>
            </a:endParaRPr>
          </a:p>
          <a:p>
            <a:r>
              <a:rPr lang="en-CA" dirty="0">
                <a:sym typeface="Wingdings" panose="05000000000000000000" pitchFamily="2" charset="2"/>
              </a:rPr>
              <a:t>Why?</a:t>
            </a:r>
          </a:p>
          <a:p>
            <a:pPr lvl="1"/>
            <a:r>
              <a:rPr lang="en-CA" dirty="0">
                <a:sym typeface="Wingdings" panose="05000000000000000000" pitchFamily="2" charset="2"/>
              </a:rPr>
              <a:t>To ensure all commitments to customers, vendors and internal teams are met.</a:t>
            </a:r>
          </a:p>
          <a:p>
            <a:pPr lvl="1"/>
            <a:endParaRPr lang="en-CA" dirty="0">
              <a:sym typeface="Wingdings" panose="05000000000000000000" pitchFamily="2" charset="2"/>
            </a:endParaRPr>
          </a:p>
          <a:p>
            <a:pPr lvl="1"/>
            <a:r>
              <a:rPr lang="en-CA" dirty="0">
                <a:sym typeface="Wingdings" panose="05000000000000000000" pitchFamily="2" charset="2"/>
              </a:rPr>
              <a:t>Maintain the integrity of the data within P21.</a:t>
            </a:r>
          </a:p>
          <a:p>
            <a:pPr lvl="1"/>
            <a:endParaRPr lang="en-CA" dirty="0">
              <a:sym typeface="Wingdings" panose="05000000000000000000" pitchFamily="2" charset="2"/>
            </a:endParaRPr>
          </a:p>
          <a:p>
            <a:pPr lvl="1"/>
            <a:r>
              <a:rPr lang="en-CA" dirty="0">
                <a:sym typeface="Wingdings" panose="05000000000000000000" pitchFamily="2" charset="2"/>
              </a:rPr>
              <a:t>Ensures teams have the most accurate data for purchasing, pricing, sales, inventory, etc.</a:t>
            </a:r>
          </a:p>
          <a:p>
            <a:pPr lvl="1"/>
            <a:endParaRPr lang="en-CA" dirty="0">
              <a:sym typeface="Wingdings" panose="05000000000000000000" pitchFamily="2" charset="2"/>
            </a:endParaRPr>
          </a:p>
          <a:p>
            <a:pPr lvl="1"/>
            <a:r>
              <a:rPr lang="en-CA" dirty="0">
                <a:sym typeface="Wingdings" panose="05000000000000000000" pitchFamily="2" charset="2"/>
              </a:rPr>
              <a:t>When transactions are aged or not processed through fully, the business doesn’t have the whole picture to make accurate decisions.	</a:t>
            </a:r>
          </a:p>
          <a:p>
            <a:pPr lvl="1"/>
            <a:endParaRPr lang="en-CA" dirty="0">
              <a:sym typeface="Wingdings" panose="05000000000000000000" pitchFamily="2" charset="2"/>
            </a:endParaRPr>
          </a:p>
          <a:p>
            <a:r>
              <a:rPr lang="en-CA" dirty="0">
                <a:sym typeface="Wingdings" panose="05000000000000000000" pitchFamily="2" charset="2"/>
              </a:rPr>
              <a:t>What do I have to do?</a:t>
            </a:r>
          </a:p>
          <a:p>
            <a:pPr lvl="1"/>
            <a:r>
              <a:rPr lang="en-CA" dirty="0">
                <a:sym typeface="Wingdings" panose="05000000000000000000" pitchFamily="2" charset="2"/>
              </a:rPr>
              <a:t>Review outstanding transactions in P21 via multiple avenues, i.e. “Open” Reports, Transaction Master Inquiry, etc.	</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07917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0"/>
            <a:ext cx="9584675" cy="903383"/>
          </a:xfrm>
        </p:spPr>
        <p:txBody>
          <a:bodyPr>
            <a:normAutofit/>
          </a:bodyPr>
          <a:lstStyle/>
          <a:p>
            <a:pPr algn="l"/>
            <a:r>
              <a:rPr lang="en-CA" sz="3200" b="1" dirty="0">
                <a:solidFill>
                  <a:schemeClr val="tx1"/>
                </a:solidFill>
              </a:rPr>
              <a:t>END OF DAY PROCESSES</a:t>
            </a:r>
          </a:p>
        </p:txBody>
      </p:sp>
      <p:sp>
        <p:nvSpPr>
          <p:cNvPr id="3" name="Content Placeholder 2">
            <a:extLst>
              <a:ext uri="{FF2B5EF4-FFF2-40B4-BE49-F238E27FC236}">
                <a16:creationId xmlns:a16="http://schemas.microsoft.com/office/drawing/2014/main" id="{BB6C99CC-0E9D-4823-880A-EFEC6F93D469}"/>
              </a:ext>
            </a:extLst>
          </p:cNvPr>
          <p:cNvSpPr>
            <a:spLocks noGrp="1"/>
          </p:cNvSpPr>
          <p:nvPr>
            <p:ph idx="1"/>
          </p:nvPr>
        </p:nvSpPr>
        <p:spPr>
          <a:xfrm>
            <a:off x="0" y="1385442"/>
            <a:ext cx="11997368" cy="5472558"/>
          </a:xfrm>
        </p:spPr>
        <p:txBody>
          <a:bodyPr anchor="t" anchorCtr="0">
            <a:normAutofit lnSpcReduction="10000"/>
          </a:bodyPr>
          <a:lstStyle/>
          <a:p>
            <a:r>
              <a:rPr lang="en-CA" dirty="0"/>
              <a:t>Where to start?</a:t>
            </a:r>
          </a:p>
          <a:p>
            <a:pPr lvl="1"/>
            <a:endParaRPr lang="en-CA" dirty="0">
              <a:sym typeface="Wingdings" panose="05000000000000000000" pitchFamily="2" charset="2"/>
            </a:endParaRPr>
          </a:p>
          <a:p>
            <a:pPr lvl="1"/>
            <a:r>
              <a:rPr lang="en-CA" dirty="0">
                <a:sym typeface="Wingdings" panose="05000000000000000000" pitchFamily="2" charset="2"/>
              </a:rPr>
              <a:t>Define the teams within your company.  Delineations could be Accounting, Purchasing, Pricing, Warehouse, Customer Service, etc.</a:t>
            </a:r>
          </a:p>
          <a:p>
            <a:pPr lvl="2"/>
            <a:r>
              <a:rPr lang="en-CA" dirty="0">
                <a:sym typeface="Wingdings" panose="05000000000000000000" pitchFamily="2" charset="2"/>
              </a:rPr>
              <a:t>These will vary in size and scope based on the size and roles in your business.</a:t>
            </a:r>
          </a:p>
          <a:p>
            <a:pPr lvl="1"/>
            <a:endParaRPr lang="en-CA" dirty="0">
              <a:sym typeface="Wingdings" panose="05000000000000000000" pitchFamily="2" charset="2"/>
            </a:endParaRPr>
          </a:p>
          <a:p>
            <a:pPr lvl="1"/>
            <a:r>
              <a:rPr lang="en-CA" dirty="0">
                <a:sym typeface="Wingdings" panose="05000000000000000000" pitchFamily="2" charset="2"/>
              </a:rPr>
              <a:t>Review the Daily/Weekly/Monthly processes.</a:t>
            </a:r>
          </a:p>
          <a:p>
            <a:pPr lvl="1"/>
            <a:endParaRPr lang="en-CA" dirty="0">
              <a:sym typeface="Wingdings" panose="05000000000000000000" pitchFamily="2" charset="2"/>
            </a:endParaRPr>
          </a:p>
          <a:p>
            <a:pPr lvl="1"/>
            <a:r>
              <a:rPr lang="en-CA" dirty="0">
                <a:sym typeface="Wingdings" panose="05000000000000000000" pitchFamily="2" charset="2"/>
              </a:rPr>
              <a:t>Assign them out to teams.</a:t>
            </a:r>
          </a:p>
          <a:p>
            <a:pPr lvl="1"/>
            <a:endParaRPr lang="en-CA" dirty="0">
              <a:sym typeface="Wingdings" panose="05000000000000000000" pitchFamily="2" charset="2"/>
            </a:endParaRPr>
          </a:p>
          <a:p>
            <a:pPr lvl="1"/>
            <a:r>
              <a:rPr lang="en-CA" dirty="0">
                <a:sym typeface="Wingdings" panose="05000000000000000000" pitchFamily="2" charset="2"/>
              </a:rPr>
              <a:t>Implement internal controls to ensure processes are adhered to.</a:t>
            </a:r>
          </a:p>
          <a:p>
            <a:pPr lvl="1"/>
            <a:endParaRPr lang="en-CA" dirty="0">
              <a:sym typeface="Wingdings" panose="05000000000000000000" pitchFamily="2" charset="2"/>
            </a:endParaRPr>
          </a:p>
          <a:p>
            <a:r>
              <a:rPr lang="en-CA" dirty="0">
                <a:sym typeface="Wingdings" panose="05000000000000000000" pitchFamily="2" charset="2"/>
              </a:rPr>
              <a:t>Recognize that some daily tasks may show up in multiple teams.  Assign the responsibility to one team, but make other teams aware that they may have input into a daily task.  </a:t>
            </a:r>
          </a:p>
          <a:p>
            <a:pPr lvl="1"/>
            <a:endParaRPr lang="en-CA" dirty="0">
              <a:sym typeface="Wingdings" panose="05000000000000000000" pitchFamily="2" charset="2"/>
            </a:endParaRPr>
          </a:p>
          <a:p>
            <a:pPr lvl="1"/>
            <a:r>
              <a:rPr lang="en-CA" dirty="0">
                <a:sym typeface="Wingdings" panose="05000000000000000000" pitchFamily="2" charset="2"/>
              </a:rPr>
              <a:t>For example, you may assign the review of the Unconfirmed Pick Ticket report to the warehouse (since they manage the shipment), but the Customer Service team also needs to review the report to ensure any commitment they made to a customer or expectation of a shipment is fulfilled.</a:t>
            </a:r>
          </a:p>
          <a:p>
            <a:pPr lvl="1"/>
            <a:endParaRPr lang="en-CA" dirty="0">
              <a:sym typeface="Wingdings" panose="05000000000000000000" pitchFamily="2" charset="2"/>
            </a:endParaRPr>
          </a:p>
          <a:p>
            <a:pPr marL="457200" lvl="1" indent="0">
              <a:buNone/>
            </a:pPr>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137143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14-49BE-4B62-B65E-2F880FB64647}"/>
              </a:ext>
            </a:extLst>
          </p:cNvPr>
          <p:cNvSpPr>
            <a:spLocks noGrp="1"/>
          </p:cNvSpPr>
          <p:nvPr>
            <p:ph type="title"/>
          </p:nvPr>
        </p:nvSpPr>
        <p:spPr>
          <a:xfrm>
            <a:off x="0" y="3087149"/>
            <a:ext cx="9584675" cy="903383"/>
          </a:xfrm>
        </p:spPr>
        <p:txBody>
          <a:bodyPr>
            <a:normAutofit/>
          </a:bodyPr>
          <a:lstStyle/>
          <a:p>
            <a:pPr algn="l"/>
            <a:r>
              <a:rPr lang="en-CA" sz="3200" b="1" dirty="0">
                <a:solidFill>
                  <a:schemeClr val="tx1"/>
                </a:solidFill>
              </a:rPr>
              <a:t>Customer service</a:t>
            </a:r>
          </a:p>
        </p:txBody>
      </p:sp>
      <p:sp>
        <p:nvSpPr>
          <p:cNvPr id="4" name="Slide Number Placeholder 3">
            <a:extLst>
              <a:ext uri="{FF2B5EF4-FFF2-40B4-BE49-F238E27FC236}">
                <a16:creationId xmlns:a16="http://schemas.microsoft.com/office/drawing/2014/main" id="{9584DEAA-F0A4-4530-86F4-F7A415841867}"/>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69968993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2729</TotalTime>
  <Words>2727</Words>
  <Application>Microsoft Office PowerPoint</Application>
  <PresentationFormat>Widescreen</PresentationFormat>
  <Paragraphs>353</Paragraphs>
  <Slides>42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Wingdings 2</vt:lpstr>
      <vt:lpstr>Vapor Trail</vt:lpstr>
      <vt:lpstr>End of day processes</vt:lpstr>
      <vt:lpstr>Session title</vt:lpstr>
      <vt:lpstr>Prophet 21 World Wide User Group Officers</vt:lpstr>
      <vt:lpstr>DISCALIMER</vt:lpstr>
      <vt:lpstr>AGENDA</vt:lpstr>
      <vt:lpstr>BIO</vt:lpstr>
      <vt:lpstr>END OF DAY PROCESSES</vt:lpstr>
      <vt:lpstr>END OF DAY PROCESSES</vt:lpstr>
      <vt:lpstr>Customer service</vt:lpstr>
      <vt:lpstr>Customer service</vt:lpstr>
      <vt:lpstr>Customer service</vt:lpstr>
      <vt:lpstr>Customer service</vt:lpstr>
      <vt:lpstr>Customer service</vt:lpstr>
      <vt:lpstr>Customer service</vt:lpstr>
      <vt:lpstr>Customer service</vt:lpstr>
      <vt:lpstr>Customer service</vt:lpstr>
      <vt:lpstr>Customer service</vt:lpstr>
      <vt:lpstr>Customer service</vt:lpstr>
      <vt:lpstr>Purchasing</vt:lpstr>
      <vt:lpstr>purchasing</vt:lpstr>
      <vt:lpstr>purchasing</vt:lpstr>
      <vt:lpstr>warehouse</vt:lpstr>
      <vt:lpstr>Warehouse</vt:lpstr>
      <vt:lpstr>Warehouse</vt:lpstr>
      <vt:lpstr>Warehouse</vt:lpstr>
      <vt:lpstr>Warehouse</vt:lpstr>
      <vt:lpstr>Warehouse</vt:lpstr>
      <vt:lpstr>accounting</vt:lpstr>
      <vt:lpstr>accounting</vt:lpstr>
      <vt:lpstr>accounting</vt:lpstr>
      <vt:lpstr>accounting</vt:lpstr>
      <vt:lpstr>accounting</vt:lpstr>
      <vt:lpstr>accounting</vt:lpstr>
      <vt:lpstr>accounting</vt:lpstr>
      <vt:lpstr>accounting</vt:lpstr>
      <vt:lpstr>accounting</vt:lpstr>
      <vt:lpstr>accounting</vt:lpstr>
      <vt:lpstr>accounting</vt:lpstr>
      <vt:lpstr>accounting</vt:lpstr>
      <vt:lpstr>accounting</vt:lpstr>
      <vt:lpstr>Questions??</vt:lpstr>
      <vt:lpstr>Stacy Cline Cline Financial Services, LLC stacy@clinefinancialservices.com www.clinefinancialservices.com  970-744-0206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Richardson</dc:creator>
  <cp:lastModifiedBy>Stacy Cline</cp:lastModifiedBy>
  <cp:revision>185</cp:revision>
  <dcterms:created xsi:type="dcterms:W3CDTF">2019-06-19T20:13:53Z</dcterms:created>
  <dcterms:modified xsi:type="dcterms:W3CDTF">2019-09-08T22:26:09Z</dcterms:modified>
</cp:coreProperties>
</file>