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0"/>
  </p:notesMasterIdLst>
  <p:sldIdLst>
    <p:sldId id="270" r:id="rId2"/>
    <p:sldId id="271" r:id="rId3"/>
    <p:sldId id="265" r:id="rId4"/>
    <p:sldId id="266" r:id="rId5"/>
    <p:sldId id="267" r:id="rId6"/>
    <p:sldId id="451" r:id="rId7"/>
    <p:sldId id="509" r:id="rId8"/>
    <p:sldId id="518" r:id="rId9"/>
    <p:sldId id="513" r:id="rId10"/>
    <p:sldId id="510" r:id="rId11"/>
    <p:sldId id="512" r:id="rId12"/>
    <p:sldId id="514" r:id="rId13"/>
    <p:sldId id="515" r:id="rId14"/>
    <p:sldId id="516" r:id="rId15"/>
    <p:sldId id="517" r:id="rId16"/>
    <p:sldId id="519" r:id="rId17"/>
    <p:sldId id="520" r:id="rId18"/>
    <p:sldId id="521" r:id="rId19"/>
    <p:sldId id="522" r:id="rId20"/>
    <p:sldId id="523" r:id="rId21"/>
    <p:sldId id="524" r:id="rId22"/>
    <p:sldId id="525" r:id="rId23"/>
    <p:sldId id="526" r:id="rId24"/>
    <p:sldId id="527" r:id="rId25"/>
    <p:sldId id="528" r:id="rId26"/>
    <p:sldId id="529" r:id="rId27"/>
    <p:sldId id="530" r:id="rId28"/>
    <p:sldId id="532" r:id="rId29"/>
    <p:sldId id="533" r:id="rId30"/>
    <p:sldId id="534" r:id="rId31"/>
    <p:sldId id="535" r:id="rId32"/>
    <p:sldId id="536" r:id="rId33"/>
    <p:sldId id="538" r:id="rId34"/>
    <p:sldId id="539" r:id="rId35"/>
    <p:sldId id="540" r:id="rId36"/>
    <p:sldId id="541" r:id="rId37"/>
    <p:sldId id="542" r:id="rId38"/>
    <p:sldId id="543" r:id="rId39"/>
    <p:sldId id="544" r:id="rId40"/>
    <p:sldId id="545" r:id="rId41"/>
    <p:sldId id="546" r:id="rId42"/>
    <p:sldId id="547" r:id="rId43"/>
    <p:sldId id="548" r:id="rId44"/>
    <p:sldId id="549" r:id="rId45"/>
    <p:sldId id="552" r:id="rId46"/>
    <p:sldId id="553" r:id="rId47"/>
    <p:sldId id="508" r:id="rId48"/>
    <p:sldId id="450"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8" autoAdjust="0"/>
    <p:restoredTop sz="94660"/>
  </p:normalViewPr>
  <p:slideViewPr>
    <p:cSldViewPr snapToGrid="0">
      <p:cViewPr varScale="1">
        <p:scale>
          <a:sx n="114" d="100"/>
          <a:sy n="114" d="100"/>
        </p:scale>
        <p:origin x="66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0D5A5-41CD-46DE-98CB-4547B1407612}" type="datetimeFigureOut">
              <a:rPr lang="en-US" smtClean="0"/>
              <a:t>9/9/2019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B9670-DBA1-4C04-8FB5-912B3B582DF7}" type="slidenum">
              <a:rPr lang="en-US" smtClean="0"/>
              <a:t>‹#›</a:t>
            </a:fld>
            <a:endParaRPr lang="en-US"/>
          </a:p>
        </p:txBody>
      </p:sp>
    </p:spTree>
    <p:extLst>
      <p:ext uri="{BB962C8B-B14F-4D97-AF65-F5344CB8AC3E}">
        <p14:creationId xmlns:p14="http://schemas.microsoft.com/office/powerpoint/2010/main" val="2369994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2</a:t>
            </a:fld>
            <a:endParaRPr lang="en-US"/>
          </a:p>
        </p:txBody>
      </p:sp>
    </p:spTree>
    <p:extLst>
      <p:ext uri="{BB962C8B-B14F-4D97-AF65-F5344CB8AC3E}">
        <p14:creationId xmlns:p14="http://schemas.microsoft.com/office/powerpoint/2010/main" val="412187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4</a:t>
            </a:fld>
            <a:endParaRPr lang="en-US"/>
          </a:p>
        </p:txBody>
      </p:sp>
    </p:spTree>
    <p:extLst>
      <p:ext uri="{BB962C8B-B14F-4D97-AF65-F5344CB8AC3E}">
        <p14:creationId xmlns:p14="http://schemas.microsoft.com/office/powerpoint/2010/main" val="4067786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5</a:t>
            </a:fld>
            <a:endParaRPr lang="en-US"/>
          </a:p>
        </p:txBody>
      </p:sp>
    </p:spTree>
    <p:extLst>
      <p:ext uri="{BB962C8B-B14F-4D97-AF65-F5344CB8AC3E}">
        <p14:creationId xmlns:p14="http://schemas.microsoft.com/office/powerpoint/2010/main" val="3281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6</a:t>
            </a:fld>
            <a:endParaRPr lang="en-US"/>
          </a:p>
        </p:txBody>
      </p:sp>
    </p:spTree>
    <p:extLst>
      <p:ext uri="{BB962C8B-B14F-4D97-AF65-F5344CB8AC3E}">
        <p14:creationId xmlns:p14="http://schemas.microsoft.com/office/powerpoint/2010/main" val="275794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32904"/>
            <a:ext cx="12192000" cy="1825096"/>
          </a:xfrm>
          <a:prstGeom prst="rect">
            <a:avLst/>
          </a:prstGeom>
        </p:spPr>
      </p:pic>
      <p:sp>
        <p:nvSpPr>
          <p:cNvPr id="2" name="Title 1"/>
          <p:cNvSpPr>
            <a:spLocks noGrp="1"/>
          </p:cNvSpPr>
          <p:nvPr>
            <p:ph type="ctrTitle"/>
          </p:nvPr>
        </p:nvSpPr>
        <p:spPr>
          <a:xfrm>
            <a:off x="3131126" y="1796900"/>
            <a:ext cx="8617527" cy="1825096"/>
          </a:xfrm>
        </p:spPr>
        <p:txBody>
          <a:bodyPr anchor="b">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3131126" y="3691914"/>
            <a:ext cx="8617528"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844824A1-561E-425F-B9E1-043DCB0DF4EB}"/>
              </a:ext>
            </a:extLst>
          </p:cNvPr>
          <p:cNvPicPr>
            <a:picLocks noChangeAspect="1"/>
          </p:cNvPicPr>
          <p:nvPr userDrawn="1"/>
        </p:nvPicPr>
        <p:blipFill>
          <a:blip r:embed="rId3"/>
          <a:stretch>
            <a:fillRect/>
          </a:stretch>
        </p:blipFill>
        <p:spPr>
          <a:xfrm>
            <a:off x="8953223" y="180739"/>
            <a:ext cx="3037769" cy="994126"/>
          </a:xfrm>
          <a:prstGeom prst="rect">
            <a:avLst/>
          </a:prstGeom>
        </p:spPr>
      </p:pic>
      <p:pic>
        <p:nvPicPr>
          <p:cNvPr id="10" name="Picture 9">
            <a:extLst>
              <a:ext uri="{FF2B5EF4-FFF2-40B4-BE49-F238E27FC236}">
                <a16:creationId xmlns:a16="http://schemas.microsoft.com/office/drawing/2014/main" id="{53BCA805-8A2F-4334-BD77-C91C5EBF35B6}"/>
              </a:ext>
            </a:extLst>
          </p:cNvPr>
          <p:cNvPicPr>
            <a:picLocks noChangeAspect="1"/>
          </p:cNvPicPr>
          <p:nvPr userDrawn="1"/>
        </p:nvPicPr>
        <p:blipFill>
          <a:blip r:embed="rId4"/>
          <a:stretch>
            <a:fillRect/>
          </a:stretch>
        </p:blipFill>
        <p:spPr>
          <a:xfrm>
            <a:off x="212921" y="1764424"/>
            <a:ext cx="2747325" cy="182509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lvl1pPr>
              <a:defRPr sz="1200" b="1"/>
            </a:lvl1pPr>
          </a:lstStyle>
          <a:p>
            <a:endParaRPr lang="en-US" dirty="0"/>
          </a:p>
        </p:txBody>
      </p:sp>
      <p:pic>
        <p:nvPicPr>
          <p:cNvPr id="6" name="Picture 5">
            <a:extLst>
              <a:ext uri="{FF2B5EF4-FFF2-40B4-BE49-F238E27FC236}">
                <a16:creationId xmlns:a16="http://schemas.microsoft.com/office/drawing/2014/main" id="{8C91160A-8400-457A-9AF0-E2F1D41156D5}"/>
              </a:ext>
            </a:extLst>
          </p:cNvPr>
          <p:cNvPicPr>
            <a:picLocks noChangeAspect="1"/>
          </p:cNvPicPr>
          <p:nvPr userDrawn="1"/>
        </p:nvPicPr>
        <p:blipFill>
          <a:blip r:embed="rId2"/>
          <a:stretch>
            <a:fillRect/>
          </a:stretch>
        </p:blipFill>
        <p:spPr>
          <a:xfrm>
            <a:off x="9779981" y="180739"/>
            <a:ext cx="2211011" cy="7235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lvl1pPr>
              <a:defRPr sz="1200" b="1"/>
            </a:lvl1pPr>
          </a:lstStyle>
          <a:p>
            <a:endParaRPr lang="en-US" dirty="0"/>
          </a:p>
        </p:txBody>
      </p:sp>
      <p:pic>
        <p:nvPicPr>
          <p:cNvPr id="5" name="Picture 4">
            <a:extLst>
              <a:ext uri="{FF2B5EF4-FFF2-40B4-BE49-F238E27FC236}">
                <a16:creationId xmlns:a16="http://schemas.microsoft.com/office/drawing/2014/main" id="{ED09F332-CBF9-4ECB-9573-AA054CBAC6BA}"/>
              </a:ext>
            </a:extLst>
          </p:cNvPr>
          <p:cNvPicPr>
            <a:picLocks noChangeAspect="1"/>
          </p:cNvPicPr>
          <p:nvPr userDrawn="1"/>
        </p:nvPicPr>
        <p:blipFill>
          <a:blip r:embed="rId2"/>
          <a:stretch>
            <a:fillRect/>
          </a:stretch>
        </p:blipFill>
        <p:spPr>
          <a:xfrm>
            <a:off x="9779981" y="180739"/>
            <a:ext cx="2211011" cy="7235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sz="1200" b="1"/>
            </a:lvl1pPr>
          </a:lstStyle>
          <a:p>
            <a:endParaRPr lang="en-US" dirty="0"/>
          </a:p>
        </p:txBody>
      </p:sp>
      <p:pic>
        <p:nvPicPr>
          <p:cNvPr id="8" name="Picture 7">
            <a:extLst>
              <a:ext uri="{FF2B5EF4-FFF2-40B4-BE49-F238E27FC236}">
                <a16:creationId xmlns:a16="http://schemas.microsoft.com/office/drawing/2014/main" id="{D7694109-AB49-4816-943D-B379A21FB954}"/>
              </a:ext>
            </a:extLst>
          </p:cNvPr>
          <p:cNvPicPr>
            <a:picLocks noChangeAspect="1"/>
          </p:cNvPicPr>
          <p:nvPr userDrawn="1"/>
        </p:nvPicPr>
        <p:blipFill>
          <a:blip r:embed="rId2"/>
          <a:stretch>
            <a:fillRect/>
          </a:stretch>
        </p:blipFill>
        <p:spPr>
          <a:xfrm>
            <a:off x="9779981" y="180739"/>
            <a:ext cx="2211011" cy="72356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463009" y="6222032"/>
            <a:ext cx="914400" cy="320040"/>
          </a:xfrm>
        </p:spPr>
        <p:txBody>
          <a:bodyPr/>
          <a:lstStyle/>
          <a:p>
            <a:fld id="{D57F1E4F-1CFF-5643-939E-217C01CDF565}" type="slidenum">
              <a:rPr lang="en-US" smtClean="0"/>
              <a:pPr/>
              <a:t>‹#›</a:t>
            </a:fld>
            <a:endParaRPr lang="en-US" dirty="0"/>
          </a:p>
        </p:txBody>
      </p:sp>
      <p:pic>
        <p:nvPicPr>
          <p:cNvPr id="34" name="Picture 33">
            <a:extLst>
              <a:ext uri="{FF2B5EF4-FFF2-40B4-BE49-F238E27FC236}">
                <a16:creationId xmlns:a16="http://schemas.microsoft.com/office/drawing/2014/main" id="{0673DEB6-02C9-4CCC-9F3B-C7B68A21E275}"/>
              </a:ext>
            </a:extLst>
          </p:cNvPr>
          <p:cNvPicPr>
            <a:picLocks noChangeAspect="1"/>
          </p:cNvPicPr>
          <p:nvPr userDrawn="1"/>
        </p:nvPicPr>
        <p:blipFill>
          <a:blip r:embed="rId2"/>
          <a:stretch>
            <a:fillRect/>
          </a:stretch>
        </p:blipFill>
        <p:spPr>
          <a:xfrm>
            <a:off x="9779981" y="180739"/>
            <a:ext cx="2211011" cy="723565"/>
          </a:xfrm>
          <a:prstGeom prst="rect">
            <a:avLst/>
          </a:prstGeom>
        </p:spPr>
      </p:pic>
      <p:sp>
        <p:nvSpPr>
          <p:cNvPr id="35" name="Footer Placeholder 4">
            <a:extLst>
              <a:ext uri="{FF2B5EF4-FFF2-40B4-BE49-F238E27FC236}">
                <a16:creationId xmlns:a16="http://schemas.microsoft.com/office/drawing/2014/main" id="{BB8D8F6C-B245-4137-ACA6-14DF7811693F}"/>
              </a:ext>
            </a:extLst>
          </p:cNvPr>
          <p:cNvSpPr txBox="1">
            <a:spLocks/>
          </p:cNvSpPr>
          <p:nvPr userDrawn="1"/>
        </p:nvSpPr>
        <p:spPr>
          <a:xfrm>
            <a:off x="365126" y="6247388"/>
            <a:ext cx="9915525" cy="320040"/>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CONNECT 2019 – September 8-10</a:t>
            </a:r>
          </a:p>
        </p:txBody>
      </p:sp>
    </p:spTree>
    <p:extLst>
      <p:ext uri="{BB962C8B-B14F-4D97-AF65-F5344CB8AC3E}">
        <p14:creationId xmlns:p14="http://schemas.microsoft.com/office/powerpoint/2010/main" val="2304385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65126" y="6247388"/>
            <a:ext cx="9915525" cy="320040"/>
          </a:xfrm>
        </p:spPr>
        <p:txBody>
          <a:bodyPr/>
          <a:lstStyle>
            <a:lvl1pPr>
              <a:defRPr sz="1200" b="1"/>
            </a:lvl1pPr>
          </a:lstStyle>
          <a:p>
            <a:pPr algn="l"/>
            <a:endParaRPr lang="en-US" dirty="0"/>
          </a:p>
        </p:txBody>
      </p:sp>
      <p:sp>
        <p:nvSpPr>
          <p:cNvPr id="6" name="Slide Number Placeholder 5"/>
          <p:cNvSpPr>
            <a:spLocks noGrp="1"/>
          </p:cNvSpPr>
          <p:nvPr>
            <p:ph type="sldNum" sz="quarter" idx="12"/>
          </p:nvPr>
        </p:nvSpPr>
        <p:spPr>
          <a:xfrm>
            <a:off x="10459085" y="6247388"/>
            <a:ext cx="914400" cy="320040"/>
          </a:xfrm>
        </p:spPr>
        <p:txBody>
          <a:body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4DFAE200-46FC-481C-A86E-A790227EDFCF}"/>
              </a:ext>
            </a:extLst>
          </p:cNvPr>
          <p:cNvPicPr>
            <a:picLocks noChangeAspect="1"/>
          </p:cNvPicPr>
          <p:nvPr userDrawn="1"/>
        </p:nvPicPr>
        <p:blipFill>
          <a:blip r:embed="rId2"/>
          <a:stretch>
            <a:fillRect/>
          </a:stretch>
        </p:blipFill>
        <p:spPr>
          <a:xfrm>
            <a:off x="9765572" y="152598"/>
            <a:ext cx="2211011" cy="723565"/>
          </a:xfrm>
          <a:prstGeom prst="rect">
            <a:avLst/>
          </a:prstGeom>
        </p:spPr>
      </p:pic>
    </p:spTree>
    <p:extLst>
      <p:ext uri="{BB962C8B-B14F-4D97-AF65-F5344CB8AC3E}">
        <p14:creationId xmlns:p14="http://schemas.microsoft.com/office/powerpoint/2010/main" val="247325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67" r:id="rId5"/>
    <p:sldLayoutId id="2147483668" r:id="rId6"/>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stacy@clinefinancialservice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hyperlink" Target="mailto:stacy@clinefinancialservices.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stacy@clinefinancialservices.co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4C028-F207-48A8-B106-39E775CDFC83}"/>
              </a:ext>
            </a:extLst>
          </p:cNvPr>
          <p:cNvSpPr>
            <a:spLocks noGrp="1"/>
          </p:cNvSpPr>
          <p:nvPr>
            <p:ph type="ctrTitle"/>
          </p:nvPr>
        </p:nvSpPr>
        <p:spPr>
          <a:xfrm>
            <a:off x="3059082" y="2365695"/>
            <a:ext cx="9132918" cy="708677"/>
          </a:xfrm>
        </p:spPr>
        <p:txBody>
          <a:bodyPr>
            <a:noAutofit/>
          </a:bodyPr>
          <a:lstStyle/>
          <a:p>
            <a:r>
              <a:rPr lang="en-CA" sz="4400" b="1" dirty="0"/>
              <a:t>RMA’s</a:t>
            </a:r>
            <a:endParaRPr lang="en-US" sz="4400" b="1" dirty="0"/>
          </a:p>
        </p:txBody>
      </p:sp>
      <p:sp>
        <p:nvSpPr>
          <p:cNvPr id="3" name="Subtitle 2">
            <a:extLst>
              <a:ext uri="{FF2B5EF4-FFF2-40B4-BE49-F238E27FC236}">
                <a16:creationId xmlns:a16="http://schemas.microsoft.com/office/drawing/2014/main" id="{6AC7CEF3-2D61-4B4D-9431-585CB100AB70}"/>
              </a:ext>
            </a:extLst>
          </p:cNvPr>
          <p:cNvSpPr>
            <a:spLocks noGrp="1"/>
          </p:cNvSpPr>
          <p:nvPr>
            <p:ph type="subTitle" idx="1"/>
          </p:nvPr>
        </p:nvSpPr>
        <p:spPr>
          <a:xfrm>
            <a:off x="3264130" y="3247781"/>
            <a:ext cx="8617528" cy="1877891"/>
          </a:xfrm>
        </p:spPr>
        <p:txBody>
          <a:bodyPr>
            <a:normAutofit/>
          </a:bodyPr>
          <a:lstStyle/>
          <a:p>
            <a:r>
              <a:rPr lang="en-CA" dirty="0"/>
              <a:t>Presented by: </a:t>
            </a:r>
          </a:p>
          <a:p>
            <a:endParaRPr lang="en-CA" dirty="0"/>
          </a:p>
          <a:p>
            <a:r>
              <a:rPr lang="en-CA" dirty="0"/>
              <a:t>Stacy Cline</a:t>
            </a:r>
          </a:p>
          <a:p>
            <a:r>
              <a:rPr lang="en-CA" dirty="0"/>
              <a:t>Cline Financial Services, LLC</a:t>
            </a:r>
          </a:p>
          <a:p>
            <a:endParaRPr lang="en-US" dirty="0"/>
          </a:p>
        </p:txBody>
      </p:sp>
    </p:spTree>
    <p:extLst>
      <p:ext uri="{BB962C8B-B14F-4D97-AF65-F5344CB8AC3E}">
        <p14:creationId xmlns:p14="http://schemas.microsoft.com/office/powerpoint/2010/main" val="423202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67112" y="903382"/>
            <a:ext cx="11997368" cy="5954617"/>
          </a:xfrm>
        </p:spPr>
        <p:txBody>
          <a:bodyPr anchor="t" anchorCtr="0">
            <a:normAutofit/>
          </a:bodyPr>
          <a:lstStyle/>
          <a:p>
            <a:endParaRPr lang="en-CA" dirty="0"/>
          </a:p>
          <a:p>
            <a:r>
              <a:rPr lang="en-CA" dirty="0"/>
              <a:t>Let’s dive into how RMA’s work in P21 – Navigate to the RMA screen:</a:t>
            </a:r>
          </a:p>
          <a:p>
            <a:pPr lvl="1"/>
            <a:r>
              <a:rPr lang="en-CA" dirty="0"/>
              <a:t>Orders – Order Processing – Transaction – RMAs</a:t>
            </a:r>
          </a:p>
          <a:p>
            <a:pPr lvl="1"/>
            <a:r>
              <a:rPr lang="en-CA" dirty="0"/>
              <a:t>The RMA screen looks very similar to the Order Entry screen, and it functions much the same, just in reverse!</a:t>
            </a:r>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r>
              <a:rPr lang="en-CA" dirty="0"/>
              <a:t>We will step through the main tabs and both the header and line level to understand the functionality of the fields and how P21 processes this information.</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7" name="Picture 6">
            <a:extLst>
              <a:ext uri="{FF2B5EF4-FFF2-40B4-BE49-F238E27FC236}">
                <a16:creationId xmlns:a16="http://schemas.microsoft.com/office/drawing/2014/main" id="{19A9C818-9335-4872-AEC1-799C46F3B6F1}"/>
              </a:ext>
            </a:extLst>
          </p:cNvPr>
          <p:cNvPicPr>
            <a:picLocks noChangeAspect="1"/>
          </p:cNvPicPr>
          <p:nvPr/>
        </p:nvPicPr>
        <p:blipFill>
          <a:blip r:embed="rId2"/>
          <a:stretch>
            <a:fillRect/>
          </a:stretch>
        </p:blipFill>
        <p:spPr>
          <a:xfrm>
            <a:off x="0" y="2752985"/>
            <a:ext cx="12192000" cy="3201633"/>
          </a:xfrm>
          <a:prstGeom prst="rect">
            <a:avLst/>
          </a:prstGeom>
        </p:spPr>
      </p:pic>
    </p:spTree>
    <p:extLst>
      <p:ext uri="{BB962C8B-B14F-4D97-AF65-F5344CB8AC3E}">
        <p14:creationId xmlns:p14="http://schemas.microsoft.com/office/powerpoint/2010/main" val="3590954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header tabs</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67112" y="1322024"/>
            <a:ext cx="11997368" cy="5535975"/>
          </a:xfrm>
        </p:spPr>
        <p:txBody>
          <a:bodyPr anchor="t" anchorCtr="0">
            <a:normAutofit/>
          </a:bodyPr>
          <a:lstStyle/>
          <a:p>
            <a:r>
              <a:rPr lang="en-CA" dirty="0"/>
              <a:t>Order Tab:</a:t>
            </a:r>
          </a:p>
          <a:p>
            <a:pPr lvl="1"/>
            <a:r>
              <a:rPr lang="en-CA" dirty="0"/>
              <a:t>Most of the information about the RMA is entered here.  And much like the Order entry screen you will enter a Customer ID, Credit Location ID, Ship to ID, Contact ID, PO, etc.</a:t>
            </a:r>
          </a:p>
          <a:p>
            <a:pPr lvl="2"/>
            <a:r>
              <a:rPr lang="en-CA" dirty="0"/>
              <a:t>The Decision Point on this screen is the Expiration Date.  After this date the RMA is “void”.  P21 doesn’t actually void the RMA and you can still receive it; instead this field is used to manage customer expectations.</a:t>
            </a:r>
          </a:p>
          <a:p>
            <a:pPr lvl="2"/>
            <a:r>
              <a:rPr lang="en-CA" dirty="0"/>
              <a:t>PO: recommend entering the original PO number used for the order here with a “-R” or something similar.  This will help you trace these through the system.</a:t>
            </a:r>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7" name="Picture 6">
            <a:extLst>
              <a:ext uri="{FF2B5EF4-FFF2-40B4-BE49-F238E27FC236}">
                <a16:creationId xmlns:a16="http://schemas.microsoft.com/office/drawing/2014/main" id="{F8446F77-3FB8-4C92-AAF2-DB589AD61CCA}"/>
              </a:ext>
            </a:extLst>
          </p:cNvPr>
          <p:cNvPicPr>
            <a:picLocks noChangeAspect="1"/>
          </p:cNvPicPr>
          <p:nvPr/>
        </p:nvPicPr>
        <p:blipFill>
          <a:blip r:embed="rId2"/>
          <a:stretch>
            <a:fillRect/>
          </a:stretch>
        </p:blipFill>
        <p:spPr>
          <a:xfrm>
            <a:off x="663028" y="3754933"/>
            <a:ext cx="11152381" cy="2904762"/>
          </a:xfrm>
          <a:prstGeom prst="rect">
            <a:avLst/>
          </a:prstGeom>
        </p:spPr>
      </p:pic>
    </p:spTree>
    <p:extLst>
      <p:ext uri="{BB962C8B-B14F-4D97-AF65-F5344CB8AC3E}">
        <p14:creationId xmlns:p14="http://schemas.microsoft.com/office/powerpoint/2010/main" val="545922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header tabs</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67112" y="1322024"/>
            <a:ext cx="11997368" cy="5535975"/>
          </a:xfrm>
        </p:spPr>
        <p:txBody>
          <a:bodyPr anchor="t" anchorCtr="0">
            <a:normAutofit/>
          </a:bodyPr>
          <a:lstStyle/>
          <a:p>
            <a:r>
              <a:rPr lang="en-CA" dirty="0"/>
              <a:t>Reason Codes Tab:</a:t>
            </a:r>
          </a:p>
          <a:p>
            <a:pPr lvl="1"/>
            <a:r>
              <a:rPr lang="en-CA" dirty="0"/>
              <a:t>This tab is enabled if the “Lost Sales” functionality is enabled in </a:t>
            </a:r>
            <a:r>
              <a:rPr lang="en-CA" b="1" dirty="0"/>
              <a:t>Company Maintenance</a:t>
            </a:r>
            <a:r>
              <a:rPr lang="en-CA" dirty="0"/>
              <a:t>.  </a:t>
            </a:r>
          </a:p>
          <a:p>
            <a:pPr lvl="2"/>
            <a:endParaRPr lang="en-CA" dirty="0"/>
          </a:p>
          <a:p>
            <a:pPr lvl="2"/>
            <a:endParaRPr lang="en-CA" dirty="0"/>
          </a:p>
          <a:p>
            <a:pPr lvl="2"/>
            <a:endParaRPr lang="en-CA" dirty="0"/>
          </a:p>
          <a:p>
            <a:pPr lvl="2"/>
            <a:endParaRPr lang="en-CA" dirty="0"/>
          </a:p>
          <a:p>
            <a:pPr lvl="2"/>
            <a:endParaRPr lang="en-CA" dirty="0"/>
          </a:p>
          <a:p>
            <a:pPr lvl="2"/>
            <a:r>
              <a:rPr lang="en-CA" dirty="0"/>
              <a:t>When this function is enabled you can choose the areas where you want to track a  reason for a lost sale.  For a RMA you have to have the “Order-RMA” selected.  When it is set to “Prompt” you will have to select a reason for the lost sale, or in this case the reason why the customer is returning the product.</a:t>
            </a:r>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5" name="Picture 4">
            <a:extLst>
              <a:ext uri="{FF2B5EF4-FFF2-40B4-BE49-F238E27FC236}">
                <a16:creationId xmlns:a16="http://schemas.microsoft.com/office/drawing/2014/main" id="{F91FCB8F-CB1A-40E9-88B2-A9D32C98464F}"/>
              </a:ext>
            </a:extLst>
          </p:cNvPr>
          <p:cNvPicPr>
            <a:picLocks noChangeAspect="1"/>
          </p:cNvPicPr>
          <p:nvPr/>
        </p:nvPicPr>
        <p:blipFill>
          <a:blip r:embed="rId2"/>
          <a:stretch>
            <a:fillRect/>
          </a:stretch>
        </p:blipFill>
        <p:spPr>
          <a:xfrm>
            <a:off x="1853143" y="4531214"/>
            <a:ext cx="8485714" cy="2009524"/>
          </a:xfrm>
          <a:prstGeom prst="rect">
            <a:avLst/>
          </a:prstGeom>
        </p:spPr>
      </p:pic>
      <p:pic>
        <p:nvPicPr>
          <p:cNvPr id="6" name="Picture 5">
            <a:extLst>
              <a:ext uri="{FF2B5EF4-FFF2-40B4-BE49-F238E27FC236}">
                <a16:creationId xmlns:a16="http://schemas.microsoft.com/office/drawing/2014/main" id="{F6E23C92-5087-4D89-A972-6D4F74C5DF1D}"/>
              </a:ext>
            </a:extLst>
          </p:cNvPr>
          <p:cNvPicPr>
            <a:picLocks noChangeAspect="1"/>
          </p:cNvPicPr>
          <p:nvPr/>
        </p:nvPicPr>
        <p:blipFill>
          <a:blip r:embed="rId3"/>
          <a:stretch>
            <a:fillRect/>
          </a:stretch>
        </p:blipFill>
        <p:spPr>
          <a:xfrm>
            <a:off x="2117286" y="2190646"/>
            <a:ext cx="7628571" cy="1314286"/>
          </a:xfrm>
          <a:prstGeom prst="rect">
            <a:avLst/>
          </a:prstGeom>
        </p:spPr>
      </p:pic>
    </p:spTree>
    <p:extLst>
      <p:ext uri="{BB962C8B-B14F-4D97-AF65-F5344CB8AC3E}">
        <p14:creationId xmlns:p14="http://schemas.microsoft.com/office/powerpoint/2010/main" val="3955141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header tabs</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67112" y="1322024"/>
            <a:ext cx="11997368" cy="5535975"/>
          </a:xfrm>
        </p:spPr>
        <p:txBody>
          <a:bodyPr anchor="t" anchorCtr="0">
            <a:normAutofit/>
          </a:bodyPr>
          <a:lstStyle/>
          <a:p>
            <a:r>
              <a:rPr lang="en-CA" dirty="0"/>
              <a:t>Reason Codes Tab:</a:t>
            </a:r>
          </a:p>
          <a:p>
            <a:pPr lvl="1"/>
            <a:r>
              <a:rPr lang="en-CA" dirty="0"/>
              <a:t>Once the “Lost Sales” is enabled, Reason Codes can be created.</a:t>
            </a:r>
          </a:p>
          <a:p>
            <a:pPr lvl="1"/>
            <a:r>
              <a:rPr lang="en-CA" dirty="0"/>
              <a:t>Navigate to “</a:t>
            </a:r>
            <a:r>
              <a:rPr lang="en-CA" b="1" dirty="0"/>
              <a:t>Lost Sales Code Maintenance</a:t>
            </a:r>
            <a:r>
              <a:rPr lang="en-CA" dirty="0"/>
              <a:t>”: Inventory – Inventory Management – Maintenance – Lost Sales Code Maintenance </a:t>
            </a:r>
          </a:p>
          <a:p>
            <a:pPr lvl="2"/>
            <a:r>
              <a:rPr lang="en-CA" dirty="0"/>
              <a:t>Here you create the reason codes that you will be able to select from the RMA screen.  These are free form and anything you want can be entered.  Try to think of the most common reasons product is returned and enter them as individual codes.</a:t>
            </a:r>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6" name="Picture 5">
            <a:extLst>
              <a:ext uri="{FF2B5EF4-FFF2-40B4-BE49-F238E27FC236}">
                <a16:creationId xmlns:a16="http://schemas.microsoft.com/office/drawing/2014/main" id="{C25CECD6-62E1-498D-9F68-A9DCE3C637E3}"/>
              </a:ext>
            </a:extLst>
          </p:cNvPr>
          <p:cNvPicPr>
            <a:picLocks noChangeAspect="1"/>
          </p:cNvPicPr>
          <p:nvPr/>
        </p:nvPicPr>
        <p:blipFill>
          <a:blip r:embed="rId2"/>
          <a:stretch>
            <a:fillRect/>
          </a:stretch>
        </p:blipFill>
        <p:spPr>
          <a:xfrm>
            <a:off x="1948613" y="3429000"/>
            <a:ext cx="7953701" cy="3428999"/>
          </a:xfrm>
          <a:prstGeom prst="rect">
            <a:avLst/>
          </a:prstGeom>
        </p:spPr>
      </p:pic>
    </p:spTree>
    <p:extLst>
      <p:ext uri="{BB962C8B-B14F-4D97-AF65-F5344CB8AC3E}">
        <p14:creationId xmlns:p14="http://schemas.microsoft.com/office/powerpoint/2010/main" val="583622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header tabs</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67112" y="1322024"/>
            <a:ext cx="11997368" cy="5535975"/>
          </a:xfrm>
        </p:spPr>
        <p:txBody>
          <a:bodyPr anchor="t" anchorCtr="0">
            <a:normAutofit/>
          </a:bodyPr>
          <a:lstStyle/>
          <a:p>
            <a:r>
              <a:rPr lang="en-CA" dirty="0"/>
              <a:t>Reason Codes Tab:</a:t>
            </a:r>
          </a:p>
          <a:p>
            <a:pPr lvl="1"/>
            <a:r>
              <a:rPr lang="en-CA" dirty="0"/>
              <a:t>Back to the RMA Entry Screen! – select a Reason Code ID for the return.</a:t>
            </a:r>
          </a:p>
          <a:p>
            <a:pPr lvl="2"/>
            <a:r>
              <a:rPr lang="en-CA" dirty="0"/>
              <a:t>In this case I selected “Shipping Damage” – by entering codes for each return you can start tracking why customers are returning items and improving on the item.</a:t>
            </a:r>
          </a:p>
          <a:p>
            <a:pPr lvl="3"/>
            <a:r>
              <a:rPr lang="en-CA" dirty="0"/>
              <a:t>For example, if you have a large amount of “Shipping Damage” it’s an easy fix – the warehouse needs to address the quality of their packaging.</a:t>
            </a:r>
          </a:p>
          <a:p>
            <a:pPr lvl="3"/>
            <a:r>
              <a:rPr lang="en-CA" dirty="0"/>
              <a:t>If it’s a lead time issue then you can address with either the supplier if you’re awaiting shipments regularly or address with the warehouse if they’re not fulfilling orders in a timely manner.</a:t>
            </a:r>
          </a:p>
          <a:p>
            <a:pPr lvl="2"/>
            <a:r>
              <a:rPr lang="en-CA" dirty="0"/>
              <a:t>This screen is all about giving visibility into your business!</a:t>
            </a:r>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5" name="Picture 4">
            <a:extLst>
              <a:ext uri="{FF2B5EF4-FFF2-40B4-BE49-F238E27FC236}">
                <a16:creationId xmlns:a16="http://schemas.microsoft.com/office/drawing/2014/main" id="{443A6886-A6EE-4568-BA51-5642D0A8B63D}"/>
              </a:ext>
            </a:extLst>
          </p:cNvPr>
          <p:cNvPicPr>
            <a:picLocks noChangeAspect="1"/>
          </p:cNvPicPr>
          <p:nvPr/>
        </p:nvPicPr>
        <p:blipFill>
          <a:blip r:embed="rId2"/>
          <a:stretch>
            <a:fillRect/>
          </a:stretch>
        </p:blipFill>
        <p:spPr>
          <a:xfrm>
            <a:off x="1301311" y="4090011"/>
            <a:ext cx="9589377" cy="1787633"/>
          </a:xfrm>
          <a:prstGeom prst="rect">
            <a:avLst/>
          </a:prstGeom>
        </p:spPr>
      </p:pic>
    </p:spTree>
    <p:extLst>
      <p:ext uri="{BB962C8B-B14F-4D97-AF65-F5344CB8AC3E}">
        <p14:creationId xmlns:p14="http://schemas.microsoft.com/office/powerpoint/2010/main" val="893319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header tabs</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67112" y="1322024"/>
            <a:ext cx="11997368" cy="5535975"/>
          </a:xfrm>
        </p:spPr>
        <p:txBody>
          <a:bodyPr anchor="t" anchorCtr="0">
            <a:normAutofit/>
          </a:bodyPr>
          <a:lstStyle/>
          <a:p>
            <a:r>
              <a:rPr lang="en-CA" dirty="0"/>
              <a:t>Remittance Tab:</a:t>
            </a:r>
          </a:p>
          <a:p>
            <a:pPr lvl="1"/>
            <a:r>
              <a:rPr lang="en-CA" dirty="0"/>
              <a:t>Use this tab the same way you do on the Order Entry screen.  Only populate this tab if you are giving the customer a physical refund.  If it is going on account then do not populate anything here.</a:t>
            </a:r>
          </a:p>
          <a:p>
            <a:pPr lvl="2"/>
            <a:r>
              <a:rPr lang="en-CA" dirty="0"/>
              <a:t>The refund will go through the cash drawer and be a part of that days’ activity.</a:t>
            </a:r>
          </a:p>
          <a:p>
            <a:pPr lvl="2"/>
            <a:r>
              <a:rPr lang="en-CA" dirty="0"/>
              <a:t>For this example we are going to put the credit on the customer account.</a:t>
            </a:r>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5" name="Picture 4">
            <a:extLst>
              <a:ext uri="{FF2B5EF4-FFF2-40B4-BE49-F238E27FC236}">
                <a16:creationId xmlns:a16="http://schemas.microsoft.com/office/drawing/2014/main" id="{D9FC5A48-8B94-4E9C-83FC-9B5125ADEFC7}"/>
              </a:ext>
            </a:extLst>
          </p:cNvPr>
          <p:cNvPicPr>
            <a:picLocks noChangeAspect="1"/>
          </p:cNvPicPr>
          <p:nvPr/>
        </p:nvPicPr>
        <p:blipFill>
          <a:blip r:embed="rId2"/>
          <a:stretch>
            <a:fillRect/>
          </a:stretch>
        </p:blipFill>
        <p:spPr>
          <a:xfrm>
            <a:off x="2072190" y="3106618"/>
            <a:ext cx="8047619" cy="3228571"/>
          </a:xfrm>
          <a:prstGeom prst="rect">
            <a:avLst/>
          </a:prstGeom>
        </p:spPr>
      </p:pic>
    </p:spTree>
    <p:extLst>
      <p:ext uri="{BB962C8B-B14F-4D97-AF65-F5344CB8AC3E}">
        <p14:creationId xmlns:p14="http://schemas.microsoft.com/office/powerpoint/2010/main" val="808918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header tabs</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67112" y="1322024"/>
            <a:ext cx="11997368" cy="5535975"/>
          </a:xfrm>
        </p:spPr>
        <p:txBody>
          <a:bodyPr anchor="t" anchorCtr="0">
            <a:normAutofit/>
          </a:bodyPr>
          <a:lstStyle/>
          <a:p>
            <a:r>
              <a:rPr lang="en-CA" dirty="0"/>
              <a:t>Ship Info Tab:</a:t>
            </a:r>
          </a:p>
          <a:p>
            <a:pPr lvl="1"/>
            <a:r>
              <a:rPr lang="en-CA" dirty="0"/>
              <a:t>Use this tab the same way you do on the Order Entry screen.  It will default to the settings on the customer account.  Since this is base case we are changing the freight code so your company pays the return freight.  Everything else we are leaving as is for the time being.</a:t>
            </a:r>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6" name="Picture 5">
            <a:extLst>
              <a:ext uri="{FF2B5EF4-FFF2-40B4-BE49-F238E27FC236}">
                <a16:creationId xmlns:a16="http://schemas.microsoft.com/office/drawing/2014/main" id="{53D5EC5F-97A6-4F94-845D-63C9FC8BEDE0}"/>
              </a:ext>
            </a:extLst>
          </p:cNvPr>
          <p:cNvPicPr>
            <a:picLocks noChangeAspect="1"/>
          </p:cNvPicPr>
          <p:nvPr/>
        </p:nvPicPr>
        <p:blipFill>
          <a:blip r:embed="rId2"/>
          <a:stretch>
            <a:fillRect/>
          </a:stretch>
        </p:blipFill>
        <p:spPr>
          <a:xfrm>
            <a:off x="1681714" y="2859786"/>
            <a:ext cx="8828571" cy="2676190"/>
          </a:xfrm>
          <a:prstGeom prst="rect">
            <a:avLst/>
          </a:prstGeom>
        </p:spPr>
      </p:pic>
    </p:spTree>
    <p:extLst>
      <p:ext uri="{BB962C8B-B14F-4D97-AF65-F5344CB8AC3E}">
        <p14:creationId xmlns:p14="http://schemas.microsoft.com/office/powerpoint/2010/main" val="3204632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header tabs</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67112" y="1322024"/>
            <a:ext cx="11997368" cy="5535975"/>
          </a:xfrm>
        </p:spPr>
        <p:txBody>
          <a:bodyPr anchor="t" anchorCtr="0">
            <a:normAutofit/>
          </a:bodyPr>
          <a:lstStyle/>
          <a:p>
            <a:r>
              <a:rPr lang="en-CA" dirty="0"/>
              <a:t>Tax Tab:</a:t>
            </a:r>
          </a:p>
          <a:p>
            <a:pPr lvl="1"/>
            <a:r>
              <a:rPr lang="en-CA" dirty="0"/>
              <a:t>Use this tab the same way you do on the Order Entry screen.  It will default to the settings on the customer account.  Since this is base case we are leaving this particular order as tax exempt.</a:t>
            </a:r>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5" name="Picture 4">
            <a:extLst>
              <a:ext uri="{FF2B5EF4-FFF2-40B4-BE49-F238E27FC236}">
                <a16:creationId xmlns:a16="http://schemas.microsoft.com/office/drawing/2014/main" id="{957AA3A5-A86A-495D-9DD2-F96A6792C2CB}"/>
              </a:ext>
            </a:extLst>
          </p:cNvPr>
          <p:cNvPicPr>
            <a:picLocks noChangeAspect="1"/>
          </p:cNvPicPr>
          <p:nvPr/>
        </p:nvPicPr>
        <p:blipFill>
          <a:blip r:embed="rId2"/>
          <a:stretch>
            <a:fillRect/>
          </a:stretch>
        </p:blipFill>
        <p:spPr>
          <a:xfrm>
            <a:off x="2479191" y="2794244"/>
            <a:ext cx="6904762" cy="2276190"/>
          </a:xfrm>
          <a:prstGeom prst="rect">
            <a:avLst/>
          </a:prstGeom>
        </p:spPr>
      </p:pic>
    </p:spTree>
    <p:extLst>
      <p:ext uri="{BB962C8B-B14F-4D97-AF65-F5344CB8AC3E}">
        <p14:creationId xmlns:p14="http://schemas.microsoft.com/office/powerpoint/2010/main" val="3833681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line tabs</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67112" y="1543574"/>
            <a:ext cx="11997368" cy="5314425"/>
          </a:xfrm>
        </p:spPr>
        <p:txBody>
          <a:bodyPr anchor="t" anchorCtr="0">
            <a:normAutofit/>
          </a:bodyPr>
          <a:lstStyle/>
          <a:p>
            <a:r>
              <a:rPr lang="en-CA" dirty="0"/>
              <a:t>Now we change our focus to the bottom half of the screen, the line level.</a:t>
            </a:r>
          </a:p>
          <a:p>
            <a:r>
              <a:rPr lang="en-CA" dirty="0"/>
              <a:t>Enter the item(s) that will be returned:</a:t>
            </a:r>
          </a:p>
          <a:p>
            <a:endParaRPr lang="en-CA" dirty="0"/>
          </a:p>
          <a:p>
            <a:endParaRPr lang="en-CA" dirty="0"/>
          </a:p>
          <a:p>
            <a:endParaRPr lang="en-CA" dirty="0"/>
          </a:p>
          <a:p>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6" name="Picture 5">
            <a:extLst>
              <a:ext uri="{FF2B5EF4-FFF2-40B4-BE49-F238E27FC236}">
                <a16:creationId xmlns:a16="http://schemas.microsoft.com/office/drawing/2014/main" id="{FA6A35FC-5FC4-4DCF-AEBD-9F7DE7BFEAB4}"/>
              </a:ext>
            </a:extLst>
          </p:cNvPr>
          <p:cNvPicPr>
            <a:picLocks noChangeAspect="1"/>
          </p:cNvPicPr>
          <p:nvPr/>
        </p:nvPicPr>
        <p:blipFill>
          <a:blip r:embed="rId2"/>
          <a:stretch>
            <a:fillRect/>
          </a:stretch>
        </p:blipFill>
        <p:spPr>
          <a:xfrm>
            <a:off x="1579911" y="2784252"/>
            <a:ext cx="8703321" cy="2182030"/>
          </a:xfrm>
          <a:prstGeom prst="rect">
            <a:avLst/>
          </a:prstGeom>
        </p:spPr>
      </p:pic>
    </p:spTree>
    <p:extLst>
      <p:ext uri="{BB962C8B-B14F-4D97-AF65-F5344CB8AC3E}">
        <p14:creationId xmlns:p14="http://schemas.microsoft.com/office/powerpoint/2010/main" val="1577414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line tabs</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67112" y="1322024"/>
            <a:ext cx="11997368" cy="5535975"/>
          </a:xfrm>
        </p:spPr>
        <p:txBody>
          <a:bodyPr anchor="t" anchorCtr="0">
            <a:normAutofit/>
          </a:bodyPr>
          <a:lstStyle/>
          <a:p>
            <a:r>
              <a:rPr lang="en-CA" dirty="0"/>
              <a:t>As soon as you hit enter on the item P21 will prompt you to link an invoice (if desired).  Click “Yes”.  This will take you to the Sales History Tab.</a:t>
            </a:r>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5" name="Picture 4">
            <a:extLst>
              <a:ext uri="{FF2B5EF4-FFF2-40B4-BE49-F238E27FC236}">
                <a16:creationId xmlns:a16="http://schemas.microsoft.com/office/drawing/2014/main" id="{8C7642F3-B09A-410C-B3D6-BCB66B941D8D}"/>
              </a:ext>
            </a:extLst>
          </p:cNvPr>
          <p:cNvPicPr>
            <a:picLocks noChangeAspect="1"/>
          </p:cNvPicPr>
          <p:nvPr/>
        </p:nvPicPr>
        <p:blipFill>
          <a:blip r:embed="rId2"/>
          <a:stretch>
            <a:fillRect/>
          </a:stretch>
        </p:blipFill>
        <p:spPr>
          <a:xfrm>
            <a:off x="3005430" y="2129908"/>
            <a:ext cx="6181139" cy="3037709"/>
          </a:xfrm>
          <a:prstGeom prst="rect">
            <a:avLst/>
          </a:prstGeom>
        </p:spPr>
      </p:pic>
    </p:spTree>
    <p:extLst>
      <p:ext uri="{BB962C8B-B14F-4D97-AF65-F5344CB8AC3E}">
        <p14:creationId xmlns:p14="http://schemas.microsoft.com/office/powerpoint/2010/main" val="402384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1796628" y="1178170"/>
            <a:ext cx="8376072" cy="685799"/>
          </a:xfrm>
        </p:spPr>
        <p:txBody>
          <a:bodyPr anchor="ctr">
            <a:normAutofit fontScale="90000"/>
          </a:bodyPr>
          <a:lstStyle/>
          <a:p>
            <a:r>
              <a:rPr lang="en-US" dirty="0">
                <a:solidFill>
                  <a:schemeClr val="bg1">
                    <a:lumMod val="75000"/>
                    <a:lumOff val="25000"/>
                  </a:schemeClr>
                </a:solidFill>
              </a:rPr>
              <a:t>Session title</a:t>
            </a:r>
          </a:p>
        </p:txBody>
      </p:sp>
      <p:sp>
        <p:nvSpPr>
          <p:cNvPr id="2" name="TextBox 1"/>
          <p:cNvSpPr txBox="1"/>
          <p:nvPr/>
        </p:nvSpPr>
        <p:spPr>
          <a:xfrm>
            <a:off x="3181307" y="2127561"/>
            <a:ext cx="5409019" cy="1938992"/>
          </a:xfrm>
          <a:prstGeom prst="rect">
            <a:avLst/>
          </a:prstGeom>
          <a:noFill/>
        </p:spPr>
        <p:txBody>
          <a:bodyPr wrap="square" rtlCol="0">
            <a:spAutoFit/>
          </a:bodyPr>
          <a:lstStyle/>
          <a:p>
            <a:r>
              <a:rPr lang="en-US" altLang="x-none" sz="2400" dirty="0"/>
              <a:t>Stacy Cline</a:t>
            </a:r>
            <a:br>
              <a:rPr lang="en-US" altLang="x-none" sz="2400" dirty="0"/>
            </a:br>
            <a:r>
              <a:rPr lang="en-US" altLang="x-none" sz="2400" dirty="0"/>
              <a:t>Cline Financial Services, LLC</a:t>
            </a:r>
            <a:br>
              <a:rPr lang="en-US" altLang="x-none" sz="2400" dirty="0"/>
            </a:br>
            <a:r>
              <a:rPr lang="en-US" altLang="x-none" sz="2400" dirty="0">
                <a:solidFill>
                  <a:schemeClr val="accent6">
                    <a:lumMod val="75000"/>
                  </a:schemeClr>
                </a:solidFill>
                <a:hlinkClick r:id="rId3">
                  <a:extLst>
                    <a:ext uri="{A12FA001-AC4F-418D-AE19-62706E023703}">
                      <ahyp:hlinkClr xmlns:ahyp="http://schemas.microsoft.com/office/drawing/2018/hyperlinkcolor" val="tx"/>
                    </a:ext>
                  </a:extLst>
                </a:hlinkClick>
              </a:rPr>
              <a:t>stacy@clinefinancialservices.com</a:t>
            </a:r>
            <a:br>
              <a:rPr lang="en-US" altLang="x-none" sz="2400" dirty="0"/>
            </a:br>
            <a:r>
              <a:rPr lang="en-US" altLang="x-none" sz="2400" dirty="0"/>
              <a:t>www.clinefinancialservices.com	</a:t>
            </a:r>
            <a:br>
              <a:rPr lang="en-US" altLang="x-none" sz="2400" dirty="0"/>
            </a:br>
            <a:r>
              <a:rPr lang="en-US" altLang="x-none" sz="2400" dirty="0"/>
              <a:t>970-744-0206</a:t>
            </a:r>
            <a:endParaRPr lang="en-CA" sz="2400" dirty="0"/>
          </a:p>
        </p:txBody>
      </p:sp>
    </p:spTree>
    <p:extLst>
      <p:ext uri="{BB962C8B-B14F-4D97-AF65-F5344CB8AC3E}">
        <p14:creationId xmlns:p14="http://schemas.microsoft.com/office/powerpoint/2010/main" val="801105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line tabs</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67112" y="1322024"/>
            <a:ext cx="11997368" cy="5535975"/>
          </a:xfrm>
        </p:spPr>
        <p:txBody>
          <a:bodyPr anchor="t" anchorCtr="0">
            <a:normAutofit/>
          </a:bodyPr>
          <a:lstStyle/>
          <a:p>
            <a:r>
              <a:rPr lang="en-CA" dirty="0"/>
              <a:t>From the Sales History Tab you want to find the order to link the return to.  Right click and select the option to “Link to this RMA line”:</a:t>
            </a:r>
          </a:p>
          <a:p>
            <a:endParaRPr lang="en-CA" dirty="0"/>
          </a:p>
          <a:p>
            <a:endParaRPr lang="en-CA" dirty="0"/>
          </a:p>
          <a:p>
            <a:endParaRPr lang="en-CA" dirty="0"/>
          </a:p>
          <a:p>
            <a:endParaRPr lang="en-CA" dirty="0"/>
          </a:p>
          <a:p>
            <a:endParaRPr lang="en-CA" dirty="0"/>
          </a:p>
          <a:p>
            <a:r>
              <a:rPr lang="en-CA" dirty="0"/>
              <a:t>Once the line is linked you’ll automatically be back on the “Items” tab.  P21 will populate the original ordered quantity of the item:</a:t>
            </a:r>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6" name="Picture 5">
            <a:extLst>
              <a:ext uri="{FF2B5EF4-FFF2-40B4-BE49-F238E27FC236}">
                <a16:creationId xmlns:a16="http://schemas.microsoft.com/office/drawing/2014/main" id="{B5ED1563-DDE2-425B-9ED0-3BF978122FD6}"/>
              </a:ext>
            </a:extLst>
          </p:cNvPr>
          <p:cNvPicPr>
            <a:picLocks noChangeAspect="1"/>
          </p:cNvPicPr>
          <p:nvPr/>
        </p:nvPicPr>
        <p:blipFill>
          <a:blip r:embed="rId2"/>
          <a:stretch>
            <a:fillRect/>
          </a:stretch>
        </p:blipFill>
        <p:spPr>
          <a:xfrm>
            <a:off x="3400762" y="1988923"/>
            <a:ext cx="5390476" cy="1923810"/>
          </a:xfrm>
          <a:prstGeom prst="rect">
            <a:avLst/>
          </a:prstGeom>
        </p:spPr>
      </p:pic>
      <p:pic>
        <p:nvPicPr>
          <p:cNvPr id="7" name="Picture 6">
            <a:extLst>
              <a:ext uri="{FF2B5EF4-FFF2-40B4-BE49-F238E27FC236}">
                <a16:creationId xmlns:a16="http://schemas.microsoft.com/office/drawing/2014/main" id="{F8170CDF-A053-4539-BC3B-48901A0B45EE}"/>
              </a:ext>
            </a:extLst>
          </p:cNvPr>
          <p:cNvPicPr>
            <a:picLocks noChangeAspect="1"/>
          </p:cNvPicPr>
          <p:nvPr/>
        </p:nvPicPr>
        <p:blipFill>
          <a:blip r:embed="rId3"/>
          <a:stretch>
            <a:fillRect/>
          </a:stretch>
        </p:blipFill>
        <p:spPr>
          <a:xfrm>
            <a:off x="1500762" y="5013960"/>
            <a:ext cx="9190476" cy="942857"/>
          </a:xfrm>
          <a:prstGeom prst="rect">
            <a:avLst/>
          </a:prstGeom>
        </p:spPr>
      </p:pic>
    </p:spTree>
    <p:extLst>
      <p:ext uri="{BB962C8B-B14F-4D97-AF65-F5344CB8AC3E}">
        <p14:creationId xmlns:p14="http://schemas.microsoft.com/office/powerpoint/2010/main" val="110141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line tabs</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67112" y="1322024"/>
            <a:ext cx="11997368" cy="5535975"/>
          </a:xfrm>
        </p:spPr>
        <p:txBody>
          <a:bodyPr anchor="t" anchorCtr="0">
            <a:normAutofit/>
          </a:bodyPr>
          <a:lstStyle/>
          <a:p>
            <a:r>
              <a:rPr lang="en-CA" dirty="0"/>
              <a:t>We aren’t adjusting any line item taxes since we just have one item and it was tagged with an Exempt Jurisdiction above. </a:t>
            </a:r>
          </a:p>
          <a:p>
            <a:r>
              <a:rPr lang="en-CA" dirty="0"/>
              <a:t>We are ready to Save!  Notate the RMA number.</a:t>
            </a:r>
          </a:p>
          <a:p>
            <a:endParaRPr lang="en-CA" dirty="0"/>
          </a:p>
          <a:p>
            <a:endParaRPr lang="en-CA" dirty="0"/>
          </a:p>
          <a:p>
            <a:endParaRPr lang="en-CA" dirty="0"/>
          </a:p>
          <a:p>
            <a:endParaRPr lang="en-CA" dirty="0"/>
          </a:p>
          <a:p>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9" name="Picture 8">
            <a:extLst>
              <a:ext uri="{FF2B5EF4-FFF2-40B4-BE49-F238E27FC236}">
                <a16:creationId xmlns:a16="http://schemas.microsoft.com/office/drawing/2014/main" id="{E9A84506-C467-4C14-8EAD-63AD1365707F}"/>
              </a:ext>
            </a:extLst>
          </p:cNvPr>
          <p:cNvPicPr>
            <a:picLocks noChangeAspect="1"/>
          </p:cNvPicPr>
          <p:nvPr/>
        </p:nvPicPr>
        <p:blipFill>
          <a:blip r:embed="rId2"/>
          <a:stretch>
            <a:fillRect/>
          </a:stretch>
        </p:blipFill>
        <p:spPr>
          <a:xfrm>
            <a:off x="963904" y="2607408"/>
            <a:ext cx="9952381" cy="3800000"/>
          </a:xfrm>
          <a:prstGeom prst="rect">
            <a:avLst/>
          </a:prstGeom>
        </p:spPr>
      </p:pic>
    </p:spTree>
    <p:extLst>
      <p:ext uri="{BB962C8B-B14F-4D97-AF65-F5344CB8AC3E}">
        <p14:creationId xmlns:p14="http://schemas.microsoft.com/office/powerpoint/2010/main" val="2496332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open rma report</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67112" y="1322024"/>
            <a:ext cx="11997368" cy="5535975"/>
          </a:xfrm>
        </p:spPr>
        <p:txBody>
          <a:bodyPr anchor="t" anchorCtr="0">
            <a:normAutofit/>
          </a:bodyPr>
          <a:lstStyle/>
          <a:p>
            <a:r>
              <a:rPr lang="en-CA" dirty="0"/>
              <a:t>Now that the RMA is in the system, without any receipts, it will show on the Open RMA Report.  </a:t>
            </a:r>
          </a:p>
          <a:p>
            <a:r>
              <a:rPr lang="en-CA" dirty="0"/>
              <a:t>Navigate to the Open RMA Report, Orders – Order Processing – Reports – Open RMA Report.</a:t>
            </a:r>
          </a:p>
          <a:p>
            <a:pPr lvl="1"/>
            <a:r>
              <a:rPr lang="en-CA" dirty="0"/>
              <a:t>Change the “Include Unconfirmed Receipts” to No.  This will show you only RMAs in P21 that are awaiting a receipt.  Then Print Preview.</a:t>
            </a:r>
          </a:p>
          <a:p>
            <a:endParaRPr lang="en-CA" dirty="0"/>
          </a:p>
          <a:p>
            <a:endParaRPr lang="en-CA" dirty="0"/>
          </a:p>
          <a:p>
            <a:endParaRPr lang="en-CA" dirty="0"/>
          </a:p>
          <a:p>
            <a:endParaRPr lang="en-CA" dirty="0"/>
          </a:p>
          <a:p>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5" name="Picture 4">
            <a:extLst>
              <a:ext uri="{FF2B5EF4-FFF2-40B4-BE49-F238E27FC236}">
                <a16:creationId xmlns:a16="http://schemas.microsoft.com/office/drawing/2014/main" id="{5FD01602-939B-412A-A6F7-18EE4A49DFB2}"/>
              </a:ext>
            </a:extLst>
          </p:cNvPr>
          <p:cNvPicPr>
            <a:picLocks noChangeAspect="1"/>
          </p:cNvPicPr>
          <p:nvPr/>
        </p:nvPicPr>
        <p:blipFill>
          <a:blip r:embed="rId2"/>
          <a:stretch>
            <a:fillRect/>
          </a:stretch>
        </p:blipFill>
        <p:spPr>
          <a:xfrm>
            <a:off x="3842950" y="3640822"/>
            <a:ext cx="4793384" cy="3181524"/>
          </a:xfrm>
          <a:prstGeom prst="rect">
            <a:avLst/>
          </a:prstGeom>
        </p:spPr>
      </p:pic>
    </p:spTree>
    <p:extLst>
      <p:ext uri="{BB962C8B-B14F-4D97-AF65-F5344CB8AC3E}">
        <p14:creationId xmlns:p14="http://schemas.microsoft.com/office/powerpoint/2010/main" val="2805989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open rma report</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67112" y="1322024"/>
            <a:ext cx="11997368" cy="5535975"/>
          </a:xfrm>
        </p:spPr>
        <p:txBody>
          <a:bodyPr anchor="t" anchorCtr="0">
            <a:normAutofit/>
          </a:bodyPr>
          <a:lstStyle/>
          <a:p>
            <a:r>
              <a:rPr lang="en-CA" sz="1800" dirty="0"/>
              <a:t>Report is as follows:</a:t>
            </a:r>
          </a:p>
          <a:p>
            <a:endParaRPr lang="en-CA" sz="1800" dirty="0"/>
          </a:p>
          <a:p>
            <a:endParaRPr lang="en-CA" sz="1800" dirty="0"/>
          </a:p>
          <a:p>
            <a:endParaRPr lang="en-CA" sz="1800" dirty="0"/>
          </a:p>
          <a:p>
            <a:endParaRPr lang="en-CA" sz="1800" dirty="0"/>
          </a:p>
          <a:p>
            <a:r>
              <a:rPr lang="en-CA" sz="1800" dirty="0"/>
              <a:t>Note the lines of the RMA</a:t>
            </a:r>
          </a:p>
          <a:p>
            <a:pPr lvl="1"/>
            <a:r>
              <a:rPr lang="en-CA" sz="1600" dirty="0"/>
              <a:t>($390.00) revenue</a:t>
            </a:r>
          </a:p>
          <a:p>
            <a:pPr lvl="1"/>
            <a:r>
              <a:rPr lang="en-CA" sz="1600" dirty="0"/>
              <a:t>($128.36) cost – we will reference this again shortly.</a:t>
            </a:r>
          </a:p>
          <a:p>
            <a:r>
              <a:rPr lang="en-CA" sz="1800" dirty="0"/>
              <a:t>This RMA can also be seen in Transaction Master Inquiry (F10):</a:t>
            </a:r>
          </a:p>
          <a:p>
            <a:endParaRPr lang="en-CA" sz="1800" dirty="0"/>
          </a:p>
          <a:p>
            <a:endParaRPr lang="en-CA" sz="1800" dirty="0"/>
          </a:p>
          <a:p>
            <a:endParaRPr lang="en-CA" sz="1800" dirty="0"/>
          </a:p>
          <a:p>
            <a:endParaRPr lang="en-CA" sz="1800" dirty="0"/>
          </a:p>
          <a:p>
            <a:endParaRPr lang="en-CA" sz="1800" dirty="0"/>
          </a:p>
          <a:p>
            <a:r>
              <a:rPr lang="en-CA" sz="1800" dirty="0"/>
              <a:t>At this point, there are no GL transactions made in P21.  </a:t>
            </a:r>
          </a:p>
          <a:p>
            <a:endParaRPr lang="en-CA" sz="1800" dirty="0"/>
          </a:p>
          <a:p>
            <a:endParaRPr lang="en-CA" sz="1800" dirty="0"/>
          </a:p>
          <a:p>
            <a:endParaRPr lang="en-CA" sz="1800" dirty="0"/>
          </a:p>
          <a:p>
            <a:endParaRPr lang="en-CA" sz="1800" dirty="0"/>
          </a:p>
          <a:p>
            <a:endParaRPr lang="en-CA" sz="18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6" name="Picture 5">
            <a:extLst>
              <a:ext uri="{FF2B5EF4-FFF2-40B4-BE49-F238E27FC236}">
                <a16:creationId xmlns:a16="http://schemas.microsoft.com/office/drawing/2014/main" id="{A77FC897-4FCA-4948-AA5F-386A291FA848}"/>
              </a:ext>
            </a:extLst>
          </p:cNvPr>
          <p:cNvPicPr>
            <a:picLocks noChangeAspect="1"/>
          </p:cNvPicPr>
          <p:nvPr/>
        </p:nvPicPr>
        <p:blipFill>
          <a:blip r:embed="rId2"/>
          <a:stretch>
            <a:fillRect/>
          </a:stretch>
        </p:blipFill>
        <p:spPr>
          <a:xfrm>
            <a:off x="1536321" y="1570131"/>
            <a:ext cx="9119358" cy="1439899"/>
          </a:xfrm>
          <a:prstGeom prst="rect">
            <a:avLst/>
          </a:prstGeom>
        </p:spPr>
      </p:pic>
      <p:pic>
        <p:nvPicPr>
          <p:cNvPr id="7" name="Picture 6">
            <a:extLst>
              <a:ext uri="{FF2B5EF4-FFF2-40B4-BE49-F238E27FC236}">
                <a16:creationId xmlns:a16="http://schemas.microsoft.com/office/drawing/2014/main" id="{9841493D-7B43-4715-ACD6-0534BF653530}"/>
              </a:ext>
            </a:extLst>
          </p:cNvPr>
          <p:cNvPicPr>
            <a:picLocks noChangeAspect="1"/>
          </p:cNvPicPr>
          <p:nvPr/>
        </p:nvPicPr>
        <p:blipFill>
          <a:blip r:embed="rId3"/>
          <a:stretch>
            <a:fillRect/>
          </a:stretch>
        </p:blipFill>
        <p:spPr>
          <a:xfrm>
            <a:off x="1447101" y="4450541"/>
            <a:ext cx="9297798" cy="1701829"/>
          </a:xfrm>
          <a:prstGeom prst="rect">
            <a:avLst/>
          </a:prstGeom>
        </p:spPr>
      </p:pic>
    </p:spTree>
    <p:extLst>
      <p:ext uri="{BB962C8B-B14F-4D97-AF65-F5344CB8AC3E}">
        <p14:creationId xmlns:p14="http://schemas.microsoft.com/office/powerpoint/2010/main" val="1816825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3087149"/>
            <a:ext cx="9584675" cy="903383"/>
          </a:xfrm>
        </p:spPr>
        <p:txBody>
          <a:bodyPr>
            <a:normAutofit/>
          </a:bodyPr>
          <a:lstStyle/>
          <a:p>
            <a:pPr algn="l"/>
            <a:r>
              <a:rPr lang="en-CA" sz="3200" b="1" dirty="0">
                <a:solidFill>
                  <a:schemeClr val="tx1"/>
                </a:solidFill>
              </a:rPr>
              <a:t>Rma – Base case - receipt</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631058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receipt</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67112" y="1322024"/>
            <a:ext cx="11997368" cy="5535975"/>
          </a:xfrm>
        </p:spPr>
        <p:txBody>
          <a:bodyPr anchor="t" anchorCtr="0">
            <a:normAutofit/>
          </a:bodyPr>
          <a:lstStyle/>
          <a:p>
            <a:r>
              <a:rPr lang="en-CA" dirty="0"/>
              <a:t>Now, the goods have returned to the warehouse.  Navigate to RMA Receipts: Orders – Order Processing – Reports – Open RMA.</a:t>
            </a:r>
          </a:p>
          <a:p>
            <a:pPr lvl="1"/>
            <a:r>
              <a:rPr lang="en-CA" dirty="0"/>
              <a:t>Enter the Source Location of the RMA and the RMA number:</a:t>
            </a:r>
          </a:p>
          <a:p>
            <a:pPr marL="457200" lvl="1" indent="0">
              <a:buNone/>
            </a:pPr>
            <a:r>
              <a:rPr lang="en-CA" dirty="0"/>
              <a:t> </a:t>
            </a:r>
          </a:p>
          <a:p>
            <a:endParaRPr lang="en-CA" dirty="0"/>
          </a:p>
          <a:p>
            <a:endParaRPr lang="en-CA" dirty="0"/>
          </a:p>
          <a:p>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6" name="Picture 5">
            <a:extLst>
              <a:ext uri="{FF2B5EF4-FFF2-40B4-BE49-F238E27FC236}">
                <a16:creationId xmlns:a16="http://schemas.microsoft.com/office/drawing/2014/main" id="{7F567AAE-014C-4DA3-AA0E-64923AD2D349}"/>
              </a:ext>
            </a:extLst>
          </p:cNvPr>
          <p:cNvPicPr>
            <a:picLocks noChangeAspect="1"/>
          </p:cNvPicPr>
          <p:nvPr/>
        </p:nvPicPr>
        <p:blipFill>
          <a:blip r:embed="rId2"/>
          <a:stretch>
            <a:fillRect/>
          </a:stretch>
        </p:blipFill>
        <p:spPr>
          <a:xfrm>
            <a:off x="2460959" y="2606163"/>
            <a:ext cx="8108985" cy="3641225"/>
          </a:xfrm>
          <a:prstGeom prst="rect">
            <a:avLst/>
          </a:prstGeom>
        </p:spPr>
      </p:pic>
    </p:spTree>
    <p:extLst>
      <p:ext uri="{BB962C8B-B14F-4D97-AF65-F5344CB8AC3E}">
        <p14:creationId xmlns:p14="http://schemas.microsoft.com/office/powerpoint/2010/main" val="3601667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receipt</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67112" y="1322024"/>
            <a:ext cx="11997368" cy="5535975"/>
          </a:xfrm>
        </p:spPr>
        <p:txBody>
          <a:bodyPr anchor="t" anchorCtr="0">
            <a:normAutofit/>
          </a:bodyPr>
          <a:lstStyle/>
          <a:p>
            <a:r>
              <a:rPr lang="en-CA" dirty="0"/>
              <a:t>Ensure the Out Freight, Tax and Remittances tabs are correct.  We are setting these aside for the time being and will address later:</a:t>
            </a:r>
          </a:p>
          <a:p>
            <a:endParaRPr lang="en-CA" dirty="0"/>
          </a:p>
          <a:p>
            <a:pPr marL="457200" lvl="1" indent="0">
              <a:buNone/>
            </a:pPr>
            <a:r>
              <a:rPr lang="en-CA" dirty="0"/>
              <a:t> </a:t>
            </a:r>
          </a:p>
          <a:p>
            <a:endParaRPr lang="en-CA" dirty="0"/>
          </a:p>
          <a:p>
            <a:endParaRPr lang="en-CA" dirty="0"/>
          </a:p>
          <a:p>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5" name="Picture 4">
            <a:extLst>
              <a:ext uri="{FF2B5EF4-FFF2-40B4-BE49-F238E27FC236}">
                <a16:creationId xmlns:a16="http://schemas.microsoft.com/office/drawing/2014/main" id="{4186526E-CF7C-4BF4-B318-7088F49AC711}"/>
              </a:ext>
            </a:extLst>
          </p:cNvPr>
          <p:cNvPicPr>
            <a:picLocks noChangeAspect="1"/>
          </p:cNvPicPr>
          <p:nvPr/>
        </p:nvPicPr>
        <p:blipFill>
          <a:blip r:embed="rId2"/>
          <a:stretch>
            <a:fillRect/>
          </a:stretch>
        </p:blipFill>
        <p:spPr>
          <a:xfrm>
            <a:off x="3020781" y="1967405"/>
            <a:ext cx="6150437" cy="1255809"/>
          </a:xfrm>
          <a:prstGeom prst="rect">
            <a:avLst/>
          </a:prstGeom>
        </p:spPr>
      </p:pic>
      <p:pic>
        <p:nvPicPr>
          <p:cNvPr id="7" name="Picture 6">
            <a:extLst>
              <a:ext uri="{FF2B5EF4-FFF2-40B4-BE49-F238E27FC236}">
                <a16:creationId xmlns:a16="http://schemas.microsoft.com/office/drawing/2014/main" id="{C4E1C0B3-CA68-40CE-9380-9D388D93BBC1}"/>
              </a:ext>
            </a:extLst>
          </p:cNvPr>
          <p:cNvPicPr>
            <a:picLocks noChangeAspect="1"/>
          </p:cNvPicPr>
          <p:nvPr/>
        </p:nvPicPr>
        <p:blipFill>
          <a:blip r:embed="rId3"/>
          <a:stretch>
            <a:fillRect/>
          </a:stretch>
        </p:blipFill>
        <p:spPr>
          <a:xfrm>
            <a:off x="3020782" y="3312826"/>
            <a:ext cx="6150436" cy="1157462"/>
          </a:xfrm>
          <a:prstGeom prst="rect">
            <a:avLst/>
          </a:prstGeom>
        </p:spPr>
      </p:pic>
      <p:pic>
        <p:nvPicPr>
          <p:cNvPr id="8" name="Picture 7">
            <a:extLst>
              <a:ext uri="{FF2B5EF4-FFF2-40B4-BE49-F238E27FC236}">
                <a16:creationId xmlns:a16="http://schemas.microsoft.com/office/drawing/2014/main" id="{963E961C-688A-4AE5-808B-7427CD8B2668}"/>
              </a:ext>
            </a:extLst>
          </p:cNvPr>
          <p:cNvPicPr>
            <a:picLocks noChangeAspect="1"/>
          </p:cNvPicPr>
          <p:nvPr/>
        </p:nvPicPr>
        <p:blipFill>
          <a:blip r:embed="rId4"/>
          <a:stretch>
            <a:fillRect/>
          </a:stretch>
        </p:blipFill>
        <p:spPr>
          <a:xfrm>
            <a:off x="2910980" y="4510140"/>
            <a:ext cx="6509360" cy="2308007"/>
          </a:xfrm>
          <a:prstGeom prst="rect">
            <a:avLst/>
          </a:prstGeom>
        </p:spPr>
      </p:pic>
    </p:spTree>
    <p:extLst>
      <p:ext uri="{BB962C8B-B14F-4D97-AF65-F5344CB8AC3E}">
        <p14:creationId xmlns:p14="http://schemas.microsoft.com/office/powerpoint/2010/main" val="2964275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receipt</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67112" y="1322024"/>
            <a:ext cx="11997368" cy="5535975"/>
          </a:xfrm>
        </p:spPr>
        <p:txBody>
          <a:bodyPr anchor="t" anchorCtr="0">
            <a:normAutofit/>
          </a:bodyPr>
          <a:lstStyle/>
          <a:p>
            <a:r>
              <a:rPr lang="en-CA" dirty="0"/>
              <a:t>Now, we move to the line level and focus on the “Items” tab.  When the RMA number is populated the item will automatically populate based on the RMA.</a:t>
            </a:r>
          </a:p>
          <a:p>
            <a:r>
              <a:rPr lang="en-CA" dirty="0"/>
              <a:t>Enter the Quantity Received.</a:t>
            </a:r>
          </a:p>
          <a:p>
            <a:r>
              <a:rPr lang="en-CA" dirty="0"/>
              <a:t>Now, we have a decision to make as to what to do with the inventory:</a:t>
            </a:r>
          </a:p>
          <a:p>
            <a:pPr lvl="1"/>
            <a:r>
              <a:rPr lang="en-CA" dirty="0"/>
              <a:t>Quantity to Stock: returns these items to inventory</a:t>
            </a:r>
          </a:p>
          <a:p>
            <a:pPr lvl="1"/>
            <a:r>
              <a:rPr lang="en-CA" dirty="0"/>
              <a:t>Quantity to Adjust: writes the item off, it will not show in inventory.	</a:t>
            </a:r>
          </a:p>
          <a:p>
            <a:pPr lvl="2"/>
            <a:r>
              <a:rPr lang="en-CA" dirty="0"/>
              <a:t>This is typically if the item is now unsellable, or if it was more expensive to ship it back than it was to write if off, thus the item was scrapped in field.</a:t>
            </a:r>
          </a:p>
          <a:p>
            <a:pPr lvl="1"/>
            <a:r>
              <a:rPr lang="en-CA" dirty="0"/>
              <a:t>Quantity to Supplier: this will launch the Inventory Return wizard and walk you through the screens of creating the Inventory Return.</a:t>
            </a:r>
          </a:p>
          <a:p>
            <a:endParaRPr lang="en-CA" dirty="0"/>
          </a:p>
          <a:p>
            <a:pPr marL="457200" lvl="1" indent="0">
              <a:buNone/>
            </a:pPr>
            <a:r>
              <a:rPr lang="en-CA" dirty="0"/>
              <a:t> </a:t>
            </a:r>
          </a:p>
          <a:p>
            <a:endParaRPr lang="en-CA" dirty="0"/>
          </a:p>
          <a:p>
            <a:endParaRPr lang="en-CA" dirty="0"/>
          </a:p>
          <a:p>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9" name="Picture 8">
            <a:extLst>
              <a:ext uri="{FF2B5EF4-FFF2-40B4-BE49-F238E27FC236}">
                <a16:creationId xmlns:a16="http://schemas.microsoft.com/office/drawing/2014/main" id="{D40E2B09-FBF2-4F2E-8B02-75B586704508}"/>
              </a:ext>
            </a:extLst>
          </p:cNvPr>
          <p:cNvPicPr>
            <a:picLocks noChangeAspect="1"/>
          </p:cNvPicPr>
          <p:nvPr/>
        </p:nvPicPr>
        <p:blipFill>
          <a:blip r:embed="rId2"/>
          <a:stretch>
            <a:fillRect/>
          </a:stretch>
        </p:blipFill>
        <p:spPr>
          <a:xfrm>
            <a:off x="1505524" y="4885483"/>
            <a:ext cx="9180952" cy="1361905"/>
          </a:xfrm>
          <a:prstGeom prst="rect">
            <a:avLst/>
          </a:prstGeom>
        </p:spPr>
      </p:pic>
    </p:spTree>
    <p:extLst>
      <p:ext uri="{BB962C8B-B14F-4D97-AF65-F5344CB8AC3E}">
        <p14:creationId xmlns:p14="http://schemas.microsoft.com/office/powerpoint/2010/main" val="2651091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receipt</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67112" y="1322024"/>
            <a:ext cx="11997368" cy="5535975"/>
          </a:xfrm>
        </p:spPr>
        <p:txBody>
          <a:bodyPr anchor="t" anchorCtr="0">
            <a:normAutofit/>
          </a:bodyPr>
          <a:lstStyle/>
          <a:p>
            <a:r>
              <a:rPr lang="en-CA" dirty="0"/>
              <a:t>We are going to return these items to Inventory:</a:t>
            </a:r>
          </a:p>
          <a:p>
            <a:endParaRPr lang="en-CA" dirty="0"/>
          </a:p>
          <a:p>
            <a:endParaRPr lang="en-CA" dirty="0"/>
          </a:p>
          <a:p>
            <a:endParaRPr lang="en-CA" dirty="0"/>
          </a:p>
          <a:p>
            <a:endParaRPr lang="en-CA" dirty="0"/>
          </a:p>
          <a:p>
            <a:r>
              <a:rPr lang="en-CA" dirty="0"/>
              <a:t>Select the Bin Tab (if applicable) and enter what bin to place these items in:</a:t>
            </a:r>
          </a:p>
          <a:p>
            <a:endParaRPr lang="en-CA" dirty="0"/>
          </a:p>
          <a:p>
            <a:endParaRPr lang="en-CA" dirty="0"/>
          </a:p>
          <a:p>
            <a:pPr marL="457200" lvl="1" indent="0">
              <a:buNone/>
            </a:pPr>
            <a:r>
              <a:rPr lang="en-CA" dirty="0"/>
              <a:t> </a:t>
            </a:r>
          </a:p>
          <a:p>
            <a:endParaRPr lang="en-CA" dirty="0"/>
          </a:p>
          <a:p>
            <a:endParaRPr lang="en-CA" dirty="0"/>
          </a:p>
          <a:p>
            <a:endParaRPr lang="en-CA" dirty="0"/>
          </a:p>
          <a:p>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8" name="Picture 7">
            <a:extLst>
              <a:ext uri="{FF2B5EF4-FFF2-40B4-BE49-F238E27FC236}">
                <a16:creationId xmlns:a16="http://schemas.microsoft.com/office/drawing/2014/main" id="{98E9B0B1-9424-4553-A2FD-B6476433832D}"/>
              </a:ext>
            </a:extLst>
          </p:cNvPr>
          <p:cNvPicPr>
            <a:picLocks noChangeAspect="1"/>
          </p:cNvPicPr>
          <p:nvPr/>
        </p:nvPicPr>
        <p:blipFill>
          <a:blip r:embed="rId2"/>
          <a:stretch>
            <a:fillRect/>
          </a:stretch>
        </p:blipFill>
        <p:spPr>
          <a:xfrm>
            <a:off x="972887" y="1798368"/>
            <a:ext cx="9486198" cy="1268078"/>
          </a:xfrm>
          <a:prstGeom prst="rect">
            <a:avLst/>
          </a:prstGeom>
        </p:spPr>
      </p:pic>
      <p:pic>
        <p:nvPicPr>
          <p:cNvPr id="10" name="Picture 9">
            <a:extLst>
              <a:ext uri="{FF2B5EF4-FFF2-40B4-BE49-F238E27FC236}">
                <a16:creationId xmlns:a16="http://schemas.microsoft.com/office/drawing/2014/main" id="{2C7A2D09-93A5-4E6E-A2BF-139E80464E6B}"/>
              </a:ext>
            </a:extLst>
          </p:cNvPr>
          <p:cNvPicPr>
            <a:picLocks noChangeAspect="1"/>
          </p:cNvPicPr>
          <p:nvPr/>
        </p:nvPicPr>
        <p:blipFill>
          <a:blip r:embed="rId3"/>
          <a:stretch>
            <a:fillRect/>
          </a:stretch>
        </p:blipFill>
        <p:spPr>
          <a:xfrm>
            <a:off x="1156104" y="4164630"/>
            <a:ext cx="8428571" cy="1733333"/>
          </a:xfrm>
          <a:prstGeom prst="rect">
            <a:avLst/>
          </a:prstGeom>
        </p:spPr>
      </p:pic>
    </p:spTree>
    <p:extLst>
      <p:ext uri="{BB962C8B-B14F-4D97-AF65-F5344CB8AC3E}">
        <p14:creationId xmlns:p14="http://schemas.microsoft.com/office/powerpoint/2010/main" val="2829096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receipt</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22024"/>
            <a:ext cx="11930256" cy="5535975"/>
          </a:xfrm>
        </p:spPr>
        <p:txBody>
          <a:bodyPr anchor="t" anchorCtr="0">
            <a:normAutofit/>
          </a:bodyPr>
          <a:lstStyle/>
          <a:p>
            <a:r>
              <a:rPr lang="en-CA" dirty="0"/>
              <a:t>Save the Receipt.</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r>
              <a:rPr lang="en-CA" dirty="0"/>
              <a:t>Are we done?!?</a:t>
            </a:r>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5" name="Picture 4">
            <a:extLst>
              <a:ext uri="{FF2B5EF4-FFF2-40B4-BE49-F238E27FC236}">
                <a16:creationId xmlns:a16="http://schemas.microsoft.com/office/drawing/2014/main" id="{630E413F-C0B6-400F-99C9-602F5A7BEAA9}"/>
              </a:ext>
            </a:extLst>
          </p:cNvPr>
          <p:cNvPicPr>
            <a:picLocks noChangeAspect="1"/>
          </p:cNvPicPr>
          <p:nvPr/>
        </p:nvPicPr>
        <p:blipFill>
          <a:blip r:embed="rId2"/>
          <a:stretch>
            <a:fillRect/>
          </a:stretch>
        </p:blipFill>
        <p:spPr>
          <a:xfrm>
            <a:off x="1873794" y="1901174"/>
            <a:ext cx="8444411" cy="3634802"/>
          </a:xfrm>
          <a:prstGeom prst="rect">
            <a:avLst/>
          </a:prstGeom>
        </p:spPr>
      </p:pic>
    </p:spTree>
    <p:extLst>
      <p:ext uri="{BB962C8B-B14F-4D97-AF65-F5344CB8AC3E}">
        <p14:creationId xmlns:p14="http://schemas.microsoft.com/office/powerpoint/2010/main" val="3191605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08151" y="1206013"/>
            <a:ext cx="9636050" cy="1293028"/>
          </a:xfrm>
        </p:spPr>
        <p:txBody>
          <a:bodyPr>
            <a:noAutofit/>
          </a:bodyPr>
          <a:lstStyle/>
          <a:p>
            <a:pPr algn="ctr"/>
            <a:r>
              <a:rPr lang="en-CA" sz="4400" dirty="0"/>
              <a:t>Prophet 21 World Wide User Group Officers</a:t>
            </a:r>
          </a:p>
        </p:txBody>
      </p:sp>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3</a:t>
            </a:fld>
            <a:endParaRPr kumimoji="0" lang="en-US" dirty="0">
              <a:solidFill>
                <a:srgbClr val="FFFFFF"/>
              </a:solidFill>
            </a:endParaRPr>
          </a:p>
        </p:txBody>
      </p:sp>
      <p:sp>
        <p:nvSpPr>
          <p:cNvPr id="4" name="Rectangle 3">
            <a:extLst>
              <a:ext uri="{FF2B5EF4-FFF2-40B4-BE49-F238E27FC236}">
                <a16:creationId xmlns:a16="http://schemas.microsoft.com/office/drawing/2014/main" id="{A34FC6CE-72F8-4F58-B04F-61666F768406}"/>
              </a:ext>
            </a:extLst>
          </p:cNvPr>
          <p:cNvSpPr/>
          <p:nvPr/>
        </p:nvSpPr>
        <p:spPr>
          <a:xfrm>
            <a:off x="1463041" y="2673323"/>
            <a:ext cx="9347662" cy="2619113"/>
          </a:xfrm>
          <a:prstGeom prst="rect">
            <a:avLst/>
          </a:prstGeom>
        </p:spPr>
        <p:txBody>
          <a:bodyPr wrap="square" numCol="2" spcCol="180000">
            <a:noAutofit/>
          </a:bodyPr>
          <a:lstStyle/>
          <a:p>
            <a:pPr marL="0" indent="0">
              <a:buNone/>
            </a:pPr>
            <a:r>
              <a:rPr lang="en-US" sz="1400" b="1" dirty="0"/>
              <a:t>President</a:t>
            </a:r>
          </a:p>
          <a:p>
            <a:pPr marL="0" indent="0">
              <a:buNone/>
            </a:pPr>
            <a:r>
              <a:rPr lang="en-US" sz="1400" dirty="0"/>
              <a:t>Sam Snow</a:t>
            </a:r>
            <a:br>
              <a:rPr lang="en-US" sz="1400" dirty="0"/>
            </a:br>
            <a:r>
              <a:rPr lang="en-US" sz="1400" dirty="0"/>
              <a:t>T. J. Snow Company, Inc. </a:t>
            </a:r>
            <a:br>
              <a:rPr lang="en-US" sz="1400" dirty="0"/>
            </a:br>
            <a:br>
              <a:rPr lang="en-US" sz="1400" dirty="0"/>
            </a:br>
            <a:r>
              <a:rPr lang="en-US" sz="1400" b="1" dirty="0"/>
              <a:t>Vice President of Finance</a:t>
            </a:r>
          </a:p>
          <a:p>
            <a:r>
              <a:rPr lang="en-US" sz="1400" dirty="0"/>
              <a:t>Tim Edmunds	</a:t>
            </a:r>
            <a:br>
              <a:rPr lang="en-US" sz="1400" dirty="0"/>
            </a:br>
            <a:r>
              <a:rPr lang="en-US" sz="1400" dirty="0"/>
              <a:t>TSI Solutions</a:t>
            </a:r>
            <a:br>
              <a:rPr lang="en-US" sz="1400" dirty="0"/>
            </a:br>
            <a:br>
              <a:rPr lang="en-US" sz="1400" dirty="0"/>
            </a:br>
            <a:r>
              <a:rPr lang="en-US" sz="1400" b="1" dirty="0"/>
              <a:t>Vice President of Marketing and Education </a:t>
            </a:r>
          </a:p>
          <a:p>
            <a:pPr marL="0" indent="0">
              <a:buNone/>
            </a:pPr>
            <a:r>
              <a:rPr lang="en-US" sz="1400" dirty="0"/>
              <a:t>Mike Chadwick</a:t>
            </a:r>
            <a:br>
              <a:rPr lang="en-US" sz="1400" dirty="0"/>
            </a:br>
            <a:r>
              <a:rPr lang="en-US" sz="1400" dirty="0"/>
              <a:t>T. J. Snow Company, Inc.</a:t>
            </a:r>
          </a:p>
          <a:p>
            <a:pPr marL="0" indent="0">
              <a:buNone/>
            </a:pPr>
            <a:endParaRPr lang="en-US" sz="1400" dirty="0"/>
          </a:p>
          <a:p>
            <a:pPr marL="0" indent="0">
              <a:buNone/>
            </a:pPr>
            <a:r>
              <a:rPr lang="en-US" sz="1400" b="1" dirty="0"/>
              <a:t>Vice President of Operations </a:t>
            </a:r>
          </a:p>
          <a:p>
            <a:r>
              <a:rPr lang="en-US" sz="1400" dirty="0"/>
              <a:t>Ted Hoffman </a:t>
            </a:r>
            <a:br>
              <a:rPr lang="en-US" sz="1400" dirty="0"/>
            </a:br>
            <a:r>
              <a:rPr lang="en-US" sz="1400" dirty="0"/>
              <a:t>Utility Supply and Construction</a:t>
            </a:r>
          </a:p>
          <a:p>
            <a:pPr marL="0" indent="0">
              <a:buNone/>
            </a:pPr>
            <a:endParaRPr lang="en-US" sz="1400" dirty="0"/>
          </a:p>
          <a:p>
            <a:pPr marL="0" indent="0">
              <a:buNone/>
            </a:pPr>
            <a:br>
              <a:rPr lang="en-US" sz="1400" dirty="0"/>
            </a:br>
            <a:r>
              <a:rPr lang="en-US" sz="1400" b="1" dirty="0"/>
              <a:t>Vice President of Member Relations </a:t>
            </a:r>
          </a:p>
          <a:p>
            <a:r>
              <a:rPr lang="en-US" sz="1400" dirty="0"/>
              <a:t>Eric Lunsford</a:t>
            </a:r>
            <a:br>
              <a:rPr lang="en-US" sz="1400" dirty="0"/>
            </a:br>
            <a:r>
              <a:rPr lang="en-US" sz="1400" dirty="0" err="1"/>
              <a:t>Pye</a:t>
            </a:r>
            <a:r>
              <a:rPr lang="en-US" sz="1400" dirty="0"/>
              <a:t>-Barker Engineered Solutions </a:t>
            </a:r>
          </a:p>
        </p:txBody>
      </p:sp>
    </p:spTree>
    <p:extLst>
      <p:ext uri="{BB962C8B-B14F-4D97-AF65-F5344CB8AC3E}">
        <p14:creationId xmlns:p14="http://schemas.microsoft.com/office/powerpoint/2010/main" val="1054335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3087149"/>
            <a:ext cx="9584675" cy="903383"/>
          </a:xfrm>
        </p:spPr>
        <p:txBody>
          <a:bodyPr>
            <a:normAutofit/>
          </a:bodyPr>
          <a:lstStyle/>
          <a:p>
            <a:pPr algn="l"/>
            <a:r>
              <a:rPr lang="en-CA" sz="3200" b="1" dirty="0">
                <a:solidFill>
                  <a:schemeClr val="tx1"/>
                </a:solidFill>
              </a:rPr>
              <a:t>Rma – Base case – Completing a receipt</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735634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receipt</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22024"/>
            <a:ext cx="11930256" cy="5535975"/>
          </a:xfrm>
        </p:spPr>
        <p:txBody>
          <a:bodyPr anchor="t" anchorCtr="0">
            <a:normAutofit/>
          </a:bodyPr>
          <a:lstStyle/>
          <a:p>
            <a:r>
              <a:rPr lang="en-CA" dirty="0"/>
              <a:t>Let’s check.  If the transaction is complete we would expect to see:</a:t>
            </a:r>
          </a:p>
          <a:p>
            <a:pPr lvl="1"/>
            <a:r>
              <a:rPr lang="en-CA" dirty="0"/>
              <a:t>RMA dropped off of the Open RMA Report</a:t>
            </a:r>
          </a:p>
          <a:p>
            <a:pPr lvl="1"/>
            <a:r>
              <a:rPr lang="en-CA" dirty="0"/>
              <a:t>Credit to Customer Account in A/R w/ Debit to Sales</a:t>
            </a:r>
          </a:p>
          <a:p>
            <a:pPr lvl="1"/>
            <a:r>
              <a:rPr lang="en-CA" dirty="0"/>
              <a:t>Debit to Inventory w/ Credit to COGS</a:t>
            </a:r>
          </a:p>
          <a:p>
            <a:r>
              <a:rPr lang="en-CA" dirty="0"/>
              <a:t>Open RMA Report: </a:t>
            </a:r>
          </a:p>
          <a:p>
            <a:pPr lvl="1"/>
            <a:r>
              <a:rPr lang="en-CA" dirty="0"/>
              <a:t>Criteria (same as before): Change “Unconfirmed Receipts” to “No” and Print Preview.</a:t>
            </a:r>
          </a:p>
          <a:p>
            <a:pPr lvl="1"/>
            <a:r>
              <a:rPr lang="en-CA" dirty="0"/>
              <a:t>RMA is no longer on the report.  This is as we expected.</a:t>
            </a:r>
          </a:p>
          <a:p>
            <a:r>
              <a:rPr lang="en-CA" dirty="0"/>
              <a:t>Credit to Customer Account:</a:t>
            </a:r>
          </a:p>
          <a:p>
            <a:pPr lvl="1"/>
            <a:r>
              <a:rPr lang="en-CA" dirty="0"/>
              <a:t>Credit isn’t posted to Customer Account:</a:t>
            </a:r>
          </a:p>
          <a:p>
            <a:pPr lvl="1"/>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7" name="Picture 6">
            <a:extLst>
              <a:ext uri="{FF2B5EF4-FFF2-40B4-BE49-F238E27FC236}">
                <a16:creationId xmlns:a16="http://schemas.microsoft.com/office/drawing/2014/main" id="{1B5B5014-4CE9-43D3-993A-62223A973977}"/>
              </a:ext>
            </a:extLst>
          </p:cNvPr>
          <p:cNvPicPr>
            <a:picLocks noChangeAspect="1"/>
          </p:cNvPicPr>
          <p:nvPr/>
        </p:nvPicPr>
        <p:blipFill>
          <a:blip r:embed="rId2"/>
          <a:stretch>
            <a:fillRect/>
          </a:stretch>
        </p:blipFill>
        <p:spPr>
          <a:xfrm>
            <a:off x="2047583" y="4618921"/>
            <a:ext cx="6880293" cy="2142606"/>
          </a:xfrm>
          <a:prstGeom prst="rect">
            <a:avLst/>
          </a:prstGeom>
        </p:spPr>
      </p:pic>
    </p:spTree>
    <p:extLst>
      <p:ext uri="{BB962C8B-B14F-4D97-AF65-F5344CB8AC3E}">
        <p14:creationId xmlns:p14="http://schemas.microsoft.com/office/powerpoint/2010/main" val="1000760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receipt</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22024"/>
            <a:ext cx="11930256" cy="5535975"/>
          </a:xfrm>
        </p:spPr>
        <p:txBody>
          <a:bodyPr anchor="t" anchorCtr="0">
            <a:normAutofit/>
          </a:bodyPr>
          <a:lstStyle/>
          <a:p>
            <a:r>
              <a:rPr lang="en-CA" dirty="0"/>
              <a:t>Debit to Inventory:</a:t>
            </a:r>
          </a:p>
          <a:p>
            <a:pPr lvl="1"/>
            <a:r>
              <a:rPr lang="en-CA" dirty="0"/>
              <a:t>The Debit to Inventory is there, but the Credit is to the RMA Receipts Clearing account, not to the Cost of Goods Sold Account:</a:t>
            </a:r>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r>
              <a:rPr lang="en-CA" dirty="0"/>
              <a:t>Why??</a:t>
            </a:r>
          </a:p>
          <a:p>
            <a:pPr lvl="1"/>
            <a:endParaRPr lang="en-CA" dirty="0"/>
          </a:p>
          <a:p>
            <a:pPr lvl="1"/>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5" name="Picture 4">
            <a:extLst>
              <a:ext uri="{FF2B5EF4-FFF2-40B4-BE49-F238E27FC236}">
                <a16:creationId xmlns:a16="http://schemas.microsoft.com/office/drawing/2014/main" id="{B478E83A-8A66-4D1A-8AA5-B688B4F0D322}"/>
              </a:ext>
            </a:extLst>
          </p:cNvPr>
          <p:cNvPicPr>
            <a:picLocks noChangeAspect="1"/>
          </p:cNvPicPr>
          <p:nvPr/>
        </p:nvPicPr>
        <p:blipFill>
          <a:blip r:embed="rId2"/>
          <a:stretch>
            <a:fillRect/>
          </a:stretch>
        </p:blipFill>
        <p:spPr>
          <a:xfrm>
            <a:off x="2165128" y="2455991"/>
            <a:ext cx="7600000" cy="1828571"/>
          </a:xfrm>
          <a:prstGeom prst="rect">
            <a:avLst/>
          </a:prstGeom>
        </p:spPr>
      </p:pic>
    </p:spTree>
    <p:extLst>
      <p:ext uri="{BB962C8B-B14F-4D97-AF65-F5344CB8AC3E}">
        <p14:creationId xmlns:p14="http://schemas.microsoft.com/office/powerpoint/2010/main" val="525860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receipt</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22024"/>
            <a:ext cx="11930256" cy="5535975"/>
          </a:xfrm>
        </p:spPr>
        <p:txBody>
          <a:bodyPr anchor="t" anchorCtr="0">
            <a:normAutofit/>
          </a:bodyPr>
          <a:lstStyle/>
          <a:p>
            <a:r>
              <a:rPr lang="en-CA" dirty="0"/>
              <a:t>Re-Open the RMA Receipt:</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r>
              <a:rPr lang="en-CA" dirty="0"/>
              <a:t>Since neither the “Confirm” or “Complete” boxes are checked P21 holds this RMA as incomplete and thus a liability.  </a:t>
            </a:r>
          </a:p>
          <a:p>
            <a:endParaRPr lang="en-CA" dirty="0"/>
          </a:p>
          <a:p>
            <a:pPr lvl="1"/>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6" name="Picture 5">
            <a:extLst>
              <a:ext uri="{FF2B5EF4-FFF2-40B4-BE49-F238E27FC236}">
                <a16:creationId xmlns:a16="http://schemas.microsoft.com/office/drawing/2014/main" id="{391CACEB-5404-474F-9CD6-480D7362B6D3}"/>
              </a:ext>
            </a:extLst>
          </p:cNvPr>
          <p:cNvPicPr>
            <a:picLocks noChangeAspect="1"/>
          </p:cNvPicPr>
          <p:nvPr/>
        </p:nvPicPr>
        <p:blipFill>
          <a:blip r:embed="rId2"/>
          <a:stretch>
            <a:fillRect/>
          </a:stretch>
        </p:blipFill>
        <p:spPr>
          <a:xfrm>
            <a:off x="2186000" y="1794970"/>
            <a:ext cx="7819999" cy="3268059"/>
          </a:xfrm>
          <a:prstGeom prst="rect">
            <a:avLst/>
          </a:prstGeom>
        </p:spPr>
      </p:pic>
    </p:spTree>
    <p:extLst>
      <p:ext uri="{BB962C8B-B14F-4D97-AF65-F5344CB8AC3E}">
        <p14:creationId xmlns:p14="http://schemas.microsoft.com/office/powerpoint/2010/main" val="1061011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receipt</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22024"/>
            <a:ext cx="11930256" cy="5535975"/>
          </a:xfrm>
        </p:spPr>
        <p:txBody>
          <a:bodyPr anchor="t" anchorCtr="0">
            <a:normAutofit/>
          </a:bodyPr>
          <a:lstStyle/>
          <a:p>
            <a:r>
              <a:rPr lang="en-CA" dirty="0"/>
              <a:t>It can now be seen on the Open RMA reports by focusing on “Unconfirmed Receipts ONLY”:</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pPr lvl="1"/>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5" name="Picture 4">
            <a:extLst>
              <a:ext uri="{FF2B5EF4-FFF2-40B4-BE49-F238E27FC236}">
                <a16:creationId xmlns:a16="http://schemas.microsoft.com/office/drawing/2014/main" id="{72F45661-BA20-451F-BABA-709FBE13A764}"/>
              </a:ext>
            </a:extLst>
          </p:cNvPr>
          <p:cNvPicPr>
            <a:picLocks noChangeAspect="1"/>
          </p:cNvPicPr>
          <p:nvPr/>
        </p:nvPicPr>
        <p:blipFill>
          <a:blip r:embed="rId2"/>
          <a:stretch>
            <a:fillRect/>
          </a:stretch>
        </p:blipFill>
        <p:spPr>
          <a:xfrm>
            <a:off x="3162649" y="2190885"/>
            <a:ext cx="4983605" cy="3194847"/>
          </a:xfrm>
          <a:prstGeom prst="rect">
            <a:avLst/>
          </a:prstGeom>
        </p:spPr>
      </p:pic>
    </p:spTree>
    <p:extLst>
      <p:ext uri="{BB962C8B-B14F-4D97-AF65-F5344CB8AC3E}">
        <p14:creationId xmlns:p14="http://schemas.microsoft.com/office/powerpoint/2010/main" val="2663828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receipt</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22024"/>
            <a:ext cx="11930256" cy="5535975"/>
          </a:xfrm>
        </p:spPr>
        <p:txBody>
          <a:bodyPr anchor="t" anchorCtr="0">
            <a:normAutofit/>
          </a:bodyPr>
          <a:lstStyle/>
          <a:p>
            <a:r>
              <a:rPr lang="en-CA" sz="1800" dirty="0"/>
              <a:t>The Open RMA Report is as follows:</a:t>
            </a:r>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r>
              <a:rPr lang="en-CA" sz="1800" dirty="0"/>
              <a:t>We can see the RMA we just created for ($128.36) of cost, along with one other.  The total of the Unconfirmed RMA’s is ($228.36).</a:t>
            </a:r>
          </a:p>
          <a:p>
            <a:pPr lvl="1"/>
            <a:r>
              <a:rPr lang="en-CA" sz="1800" dirty="0"/>
              <a:t>This ties to the Total Balance in the RMA Receipts Clearing Account:</a:t>
            </a:r>
          </a:p>
          <a:p>
            <a:pPr lvl="1"/>
            <a:endParaRPr lang="en-CA" sz="1800" dirty="0"/>
          </a:p>
          <a:p>
            <a:pPr lvl="1"/>
            <a:endParaRPr lang="en-CA" sz="1800" dirty="0"/>
          </a:p>
          <a:p>
            <a:pPr lvl="1"/>
            <a:r>
              <a:rPr lang="en-CA" sz="1800" dirty="0"/>
              <a:t>Ensures your RMA Subledger is in balance with the General Ledger.</a:t>
            </a:r>
          </a:p>
          <a:p>
            <a:pPr lvl="1"/>
            <a:endParaRPr lang="en-CA" sz="1400" dirty="0"/>
          </a:p>
          <a:p>
            <a:endParaRPr lang="en-CA" sz="1800" dirty="0"/>
          </a:p>
          <a:p>
            <a:pPr lvl="1"/>
            <a:endParaRPr lang="en-CA" sz="16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7" name="Picture 6">
            <a:extLst>
              <a:ext uri="{FF2B5EF4-FFF2-40B4-BE49-F238E27FC236}">
                <a16:creationId xmlns:a16="http://schemas.microsoft.com/office/drawing/2014/main" id="{09D33C33-990D-43FD-9970-FE4F0A4E0D2D}"/>
              </a:ext>
            </a:extLst>
          </p:cNvPr>
          <p:cNvPicPr>
            <a:picLocks noChangeAspect="1"/>
          </p:cNvPicPr>
          <p:nvPr/>
        </p:nvPicPr>
        <p:blipFill>
          <a:blip r:embed="rId2"/>
          <a:stretch>
            <a:fillRect/>
          </a:stretch>
        </p:blipFill>
        <p:spPr>
          <a:xfrm>
            <a:off x="3174652" y="5561674"/>
            <a:ext cx="5580952" cy="685714"/>
          </a:xfrm>
          <a:prstGeom prst="rect">
            <a:avLst/>
          </a:prstGeom>
        </p:spPr>
      </p:pic>
      <p:pic>
        <p:nvPicPr>
          <p:cNvPr id="8" name="Picture 7">
            <a:extLst>
              <a:ext uri="{FF2B5EF4-FFF2-40B4-BE49-F238E27FC236}">
                <a16:creationId xmlns:a16="http://schemas.microsoft.com/office/drawing/2014/main" id="{8BE2D278-D194-44A4-8A7B-1AF4E0575444}"/>
              </a:ext>
            </a:extLst>
          </p:cNvPr>
          <p:cNvPicPr>
            <a:picLocks noChangeAspect="1"/>
          </p:cNvPicPr>
          <p:nvPr/>
        </p:nvPicPr>
        <p:blipFill>
          <a:blip r:embed="rId3"/>
          <a:stretch>
            <a:fillRect/>
          </a:stretch>
        </p:blipFill>
        <p:spPr>
          <a:xfrm>
            <a:off x="2965799" y="1702966"/>
            <a:ext cx="6260401" cy="2991696"/>
          </a:xfrm>
          <a:prstGeom prst="rect">
            <a:avLst/>
          </a:prstGeom>
        </p:spPr>
      </p:pic>
    </p:spTree>
    <p:extLst>
      <p:ext uri="{BB962C8B-B14F-4D97-AF65-F5344CB8AC3E}">
        <p14:creationId xmlns:p14="http://schemas.microsoft.com/office/powerpoint/2010/main" val="1362888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receipt</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400961"/>
            <a:ext cx="11930256" cy="5457038"/>
          </a:xfrm>
        </p:spPr>
        <p:txBody>
          <a:bodyPr anchor="t" anchorCtr="0">
            <a:normAutofit/>
          </a:bodyPr>
          <a:lstStyle/>
          <a:p>
            <a:r>
              <a:rPr lang="en-CA" sz="1800" dirty="0"/>
              <a:t>But, that doesn’t help us get the credit to the Customer Account.  Open the RMA Receipt Again.</a:t>
            </a:r>
          </a:p>
          <a:p>
            <a:pPr lvl="1"/>
            <a:r>
              <a:rPr lang="en-CA" sz="1600" dirty="0"/>
              <a:t>If you mark the line item as “Complete” and save P21 will still show the Receipt as Unconfirmed and the liability will remain in the RMA Receipts Clearing Account as the RMA has not been Confirmed.</a:t>
            </a:r>
          </a:p>
          <a:p>
            <a:pPr lvl="1"/>
            <a:r>
              <a:rPr lang="en-CA" sz="1600" dirty="0"/>
              <a:t>If you check the “Confirm” checkbox and ALL QUANTITY on the RMA is received, P21 will automatically check the “Complete” checkbox for you when the receipt is saved.  You are now done.</a:t>
            </a:r>
          </a:p>
          <a:p>
            <a:pPr lvl="1"/>
            <a:r>
              <a:rPr lang="en-CA" sz="1600" dirty="0"/>
              <a:t>If you receive the return in pieces and parts then create a receipt for only the Quantity you received into the warehouse.  Mark the Receipt as “Confirmed” but DO NOT mark the complete checkbox.  This will leave the lines(s) open for further receiving.</a:t>
            </a:r>
          </a:p>
          <a:p>
            <a:pPr lvl="1"/>
            <a:endParaRPr lang="en-CA" sz="1600" dirty="0"/>
          </a:p>
          <a:p>
            <a:pPr lvl="1"/>
            <a:endParaRPr lang="en-CA" sz="1400" dirty="0"/>
          </a:p>
          <a:p>
            <a:endParaRPr lang="en-CA" sz="1800" dirty="0"/>
          </a:p>
          <a:p>
            <a:pPr lvl="1"/>
            <a:endParaRPr lang="en-CA" sz="16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5" name="Picture 4">
            <a:extLst>
              <a:ext uri="{FF2B5EF4-FFF2-40B4-BE49-F238E27FC236}">
                <a16:creationId xmlns:a16="http://schemas.microsoft.com/office/drawing/2014/main" id="{40F54E22-7AD7-4CB7-9120-7DE38EFF8967}"/>
              </a:ext>
            </a:extLst>
          </p:cNvPr>
          <p:cNvPicPr>
            <a:picLocks noChangeAspect="1"/>
          </p:cNvPicPr>
          <p:nvPr/>
        </p:nvPicPr>
        <p:blipFill>
          <a:blip r:embed="rId2"/>
          <a:stretch>
            <a:fillRect/>
          </a:stretch>
        </p:blipFill>
        <p:spPr>
          <a:xfrm>
            <a:off x="2285422" y="3537959"/>
            <a:ext cx="7621155" cy="3222416"/>
          </a:xfrm>
          <a:prstGeom prst="rect">
            <a:avLst/>
          </a:prstGeom>
        </p:spPr>
      </p:pic>
    </p:spTree>
    <p:extLst>
      <p:ext uri="{BB962C8B-B14F-4D97-AF65-F5344CB8AC3E}">
        <p14:creationId xmlns:p14="http://schemas.microsoft.com/office/powerpoint/2010/main" val="1945857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receipt</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400961"/>
            <a:ext cx="11930256" cy="5457038"/>
          </a:xfrm>
        </p:spPr>
        <p:txBody>
          <a:bodyPr anchor="t" anchorCtr="0">
            <a:normAutofit/>
          </a:bodyPr>
          <a:lstStyle/>
          <a:p>
            <a:r>
              <a:rPr lang="en-CA" sz="1800" dirty="0"/>
              <a:t>Confirm that the Receipt is now fully confirmed by re-running the Open RMA report as Unconfirmed Receipts only. </a:t>
            </a:r>
          </a:p>
          <a:p>
            <a:r>
              <a:rPr lang="en-CA" sz="1800" dirty="0"/>
              <a:t>Also check to ensure the transaction has cleared from the RMA receipts clearing account, and the credit is sitting on customer account:</a:t>
            </a:r>
          </a:p>
          <a:p>
            <a:pPr lvl="1"/>
            <a:r>
              <a:rPr lang="en-CA" sz="1400" dirty="0"/>
              <a:t>Note that we now see the transaction detail to Debit Sales and Credit Cost of Goods Sold.</a:t>
            </a:r>
          </a:p>
          <a:p>
            <a:pPr lvl="1"/>
            <a:endParaRPr lang="en-CA" sz="1600" dirty="0"/>
          </a:p>
          <a:p>
            <a:pPr lvl="1"/>
            <a:endParaRPr lang="en-CA" sz="1400" dirty="0"/>
          </a:p>
          <a:p>
            <a:endParaRPr lang="en-CA" sz="1800" dirty="0"/>
          </a:p>
          <a:p>
            <a:pPr lvl="1"/>
            <a:endParaRPr lang="en-CA" sz="16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37</a:t>
            </a:fld>
            <a:endParaRPr lang="en-US" dirty="0"/>
          </a:p>
        </p:txBody>
      </p:sp>
      <p:pic>
        <p:nvPicPr>
          <p:cNvPr id="6" name="Picture 5">
            <a:extLst>
              <a:ext uri="{FF2B5EF4-FFF2-40B4-BE49-F238E27FC236}">
                <a16:creationId xmlns:a16="http://schemas.microsoft.com/office/drawing/2014/main" id="{B7371E34-CD9E-4957-B76F-4B3E34116E59}"/>
              </a:ext>
            </a:extLst>
          </p:cNvPr>
          <p:cNvPicPr>
            <a:picLocks noChangeAspect="1"/>
          </p:cNvPicPr>
          <p:nvPr/>
        </p:nvPicPr>
        <p:blipFill>
          <a:blip r:embed="rId2"/>
          <a:stretch>
            <a:fillRect/>
          </a:stretch>
        </p:blipFill>
        <p:spPr>
          <a:xfrm>
            <a:off x="2263046" y="2688357"/>
            <a:ext cx="7665907" cy="1805785"/>
          </a:xfrm>
          <a:prstGeom prst="rect">
            <a:avLst/>
          </a:prstGeom>
        </p:spPr>
      </p:pic>
      <p:pic>
        <p:nvPicPr>
          <p:cNvPr id="7" name="Picture 6">
            <a:extLst>
              <a:ext uri="{FF2B5EF4-FFF2-40B4-BE49-F238E27FC236}">
                <a16:creationId xmlns:a16="http://schemas.microsoft.com/office/drawing/2014/main" id="{9C55AA76-CE21-4044-81B6-B15F60F4509B}"/>
              </a:ext>
            </a:extLst>
          </p:cNvPr>
          <p:cNvPicPr>
            <a:picLocks noChangeAspect="1"/>
          </p:cNvPicPr>
          <p:nvPr/>
        </p:nvPicPr>
        <p:blipFill>
          <a:blip r:embed="rId3"/>
          <a:stretch>
            <a:fillRect/>
          </a:stretch>
        </p:blipFill>
        <p:spPr>
          <a:xfrm>
            <a:off x="2461596" y="4773178"/>
            <a:ext cx="7007064" cy="1805785"/>
          </a:xfrm>
          <a:prstGeom prst="rect">
            <a:avLst/>
          </a:prstGeom>
        </p:spPr>
      </p:pic>
    </p:spTree>
    <p:extLst>
      <p:ext uri="{BB962C8B-B14F-4D97-AF65-F5344CB8AC3E}">
        <p14:creationId xmlns:p14="http://schemas.microsoft.com/office/powerpoint/2010/main" val="1312204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receipt</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400961"/>
            <a:ext cx="11930256" cy="5457038"/>
          </a:xfrm>
        </p:spPr>
        <p:txBody>
          <a:bodyPr anchor="t" anchorCtr="0">
            <a:normAutofit/>
          </a:bodyPr>
          <a:lstStyle/>
          <a:p>
            <a:r>
              <a:rPr lang="en-CA" sz="1800" dirty="0"/>
              <a:t>Confirm that the Receipt is now fully confirmed by re-running the Open RMA report as Unconfirmed Receipts only. </a:t>
            </a:r>
          </a:p>
          <a:p>
            <a:r>
              <a:rPr lang="en-CA" sz="1800" dirty="0"/>
              <a:t>Also check to ensure the transaction has cleared from the inventory receipts clearing account, and the credit is sitting on customer account:</a:t>
            </a:r>
          </a:p>
          <a:p>
            <a:pPr lvl="1"/>
            <a:r>
              <a:rPr lang="en-CA" sz="1400" dirty="0"/>
              <a:t>Note that we now see the transaction detail to Debit Sales and Credit Cost of Goods Sold.</a:t>
            </a:r>
          </a:p>
          <a:p>
            <a:pPr lvl="1"/>
            <a:endParaRPr lang="en-CA" sz="1600" dirty="0"/>
          </a:p>
          <a:p>
            <a:pPr lvl="1"/>
            <a:endParaRPr lang="en-CA" sz="1400" dirty="0"/>
          </a:p>
          <a:p>
            <a:endParaRPr lang="en-CA" sz="1800" dirty="0"/>
          </a:p>
          <a:p>
            <a:pPr lvl="1"/>
            <a:endParaRPr lang="en-CA" sz="16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6" name="Picture 5">
            <a:extLst>
              <a:ext uri="{FF2B5EF4-FFF2-40B4-BE49-F238E27FC236}">
                <a16:creationId xmlns:a16="http://schemas.microsoft.com/office/drawing/2014/main" id="{B7371E34-CD9E-4957-B76F-4B3E34116E59}"/>
              </a:ext>
            </a:extLst>
          </p:cNvPr>
          <p:cNvPicPr>
            <a:picLocks noChangeAspect="1"/>
          </p:cNvPicPr>
          <p:nvPr/>
        </p:nvPicPr>
        <p:blipFill>
          <a:blip r:embed="rId2"/>
          <a:stretch>
            <a:fillRect/>
          </a:stretch>
        </p:blipFill>
        <p:spPr>
          <a:xfrm>
            <a:off x="169302" y="2696485"/>
            <a:ext cx="6083341" cy="1432995"/>
          </a:xfrm>
          <a:prstGeom prst="rect">
            <a:avLst/>
          </a:prstGeom>
        </p:spPr>
      </p:pic>
      <p:pic>
        <p:nvPicPr>
          <p:cNvPr id="7" name="Picture 6">
            <a:extLst>
              <a:ext uri="{FF2B5EF4-FFF2-40B4-BE49-F238E27FC236}">
                <a16:creationId xmlns:a16="http://schemas.microsoft.com/office/drawing/2014/main" id="{9C55AA76-CE21-4044-81B6-B15F60F4509B}"/>
              </a:ext>
            </a:extLst>
          </p:cNvPr>
          <p:cNvPicPr>
            <a:picLocks noChangeAspect="1"/>
          </p:cNvPicPr>
          <p:nvPr/>
        </p:nvPicPr>
        <p:blipFill>
          <a:blip r:embed="rId3"/>
          <a:stretch>
            <a:fillRect/>
          </a:stretch>
        </p:blipFill>
        <p:spPr>
          <a:xfrm>
            <a:off x="169302" y="4358971"/>
            <a:ext cx="6386132" cy="1645765"/>
          </a:xfrm>
          <a:prstGeom prst="rect">
            <a:avLst/>
          </a:prstGeom>
        </p:spPr>
      </p:pic>
      <p:pic>
        <p:nvPicPr>
          <p:cNvPr id="5" name="Picture 4">
            <a:extLst>
              <a:ext uri="{FF2B5EF4-FFF2-40B4-BE49-F238E27FC236}">
                <a16:creationId xmlns:a16="http://schemas.microsoft.com/office/drawing/2014/main" id="{A7CE07EA-9961-499C-8AA6-942999334989}"/>
              </a:ext>
            </a:extLst>
          </p:cNvPr>
          <p:cNvPicPr>
            <a:picLocks noChangeAspect="1"/>
          </p:cNvPicPr>
          <p:nvPr/>
        </p:nvPicPr>
        <p:blipFill>
          <a:blip r:embed="rId4"/>
          <a:stretch>
            <a:fillRect/>
          </a:stretch>
        </p:blipFill>
        <p:spPr>
          <a:xfrm>
            <a:off x="6822431" y="3022651"/>
            <a:ext cx="4968373" cy="2663298"/>
          </a:xfrm>
          <a:prstGeom prst="rect">
            <a:avLst/>
          </a:prstGeom>
        </p:spPr>
      </p:pic>
    </p:spTree>
    <p:extLst>
      <p:ext uri="{BB962C8B-B14F-4D97-AF65-F5344CB8AC3E}">
        <p14:creationId xmlns:p14="http://schemas.microsoft.com/office/powerpoint/2010/main" val="2893466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3087149"/>
            <a:ext cx="9584675" cy="903383"/>
          </a:xfrm>
        </p:spPr>
        <p:txBody>
          <a:bodyPr>
            <a:normAutofit/>
          </a:bodyPr>
          <a:lstStyle/>
          <a:p>
            <a:pPr algn="l"/>
            <a:r>
              <a:rPr lang="en-CA" sz="3200" b="1" dirty="0">
                <a:solidFill>
                  <a:schemeClr val="tx1"/>
                </a:solidFill>
              </a:rPr>
              <a:t>Rma – FREIGHT, TAX &amp; REMITTANCES</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35945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70560" y="1691276"/>
            <a:ext cx="3923607" cy="2470065"/>
          </a:xfrm>
        </p:spPr>
        <p:txBody>
          <a:bodyPr>
            <a:normAutofit/>
          </a:bodyPr>
          <a:lstStyle/>
          <a:p>
            <a:pPr algn="ctr"/>
            <a:r>
              <a:rPr lang="en-CA" sz="4800" dirty="0">
                <a:solidFill>
                  <a:schemeClr val="tx1"/>
                </a:solidFill>
              </a:rPr>
              <a:t>D</a:t>
            </a:r>
            <a:r>
              <a:rPr lang="en-US" sz="4800" dirty="0">
                <a:solidFill>
                  <a:schemeClr val="tx1"/>
                </a:solidFill>
              </a:rPr>
              <a:t>ISCALIMER</a:t>
            </a:r>
          </a:p>
        </p:txBody>
      </p:sp>
      <p:sp>
        <p:nvSpPr>
          <p:cNvPr id="6" name="Rectangle 6"/>
          <p:cNvSpPr>
            <a:spLocks noGrp="1"/>
          </p:cNvSpPr>
          <p:nvPr>
            <p:ph sz="half" idx="1"/>
          </p:nvPr>
        </p:nvSpPr>
        <p:spPr>
          <a:xfrm>
            <a:off x="4633547" y="1354014"/>
            <a:ext cx="7174522" cy="5078437"/>
          </a:xfrm>
        </p:spPr>
        <p:txBody>
          <a:bodyPr>
            <a:normAutofit/>
          </a:bodyPr>
          <a:lstStyle>
            <a:lvl1pPr>
              <a:defRPr sz="2800"/>
            </a:lvl1pPr>
          </a:lstStyle>
          <a:p>
            <a:pPr marL="457189" indent="-457189">
              <a:buFont typeface="Arial" panose="020B0604020202020204" pitchFamily="34" charset="0"/>
              <a:buChar char="•"/>
              <a:defRPr/>
            </a:pPr>
            <a:r>
              <a:rPr lang="en-US" sz="1800" dirty="0"/>
              <a:t>This conference is an attempt by P21WWUG members to assist each other by demonstrating ways that we utilize the Prophet21 system and other related products.</a:t>
            </a:r>
          </a:p>
          <a:p>
            <a:pPr marL="457189" indent="-457189">
              <a:buFont typeface="Arial" panose="020B0604020202020204" pitchFamily="34" charset="0"/>
              <a:buChar char="•"/>
              <a:defRPr/>
            </a:pPr>
            <a:r>
              <a:rPr lang="en-US" sz="1800" dirty="0"/>
              <a:t>The P21WWUG and the individuals conducting the classes and round tables take no responsibility for potential issues that arise as a result of taking the advice given during the conference.</a:t>
            </a:r>
          </a:p>
          <a:p>
            <a:pPr marL="457189" indent="-457189">
              <a:buFont typeface="Arial" panose="020B0604020202020204" pitchFamily="34" charset="0"/>
              <a:buChar char="•"/>
              <a:defRPr/>
            </a:pPr>
            <a:r>
              <a:rPr lang="en-US" sz="1800" dirty="0"/>
              <a:t>The P21WWUG does not recommend using any SQL statements to update your database without having those statements first reviewed by Epicor or other experienced SQL professionals. Test any code in your Play Database!</a:t>
            </a:r>
          </a:p>
          <a:p>
            <a:pPr marL="457189" indent="-457189">
              <a:buFont typeface="Arial" panose="020B0604020202020204" pitchFamily="34" charset="0"/>
              <a:buChar char="•"/>
              <a:defRPr/>
            </a:pPr>
            <a:r>
              <a:rPr lang="en-US" sz="1800" dirty="0"/>
              <a:t>Using SQL statements to update your database may result in corrupting your database. Test any code in your Play Database!</a:t>
            </a:r>
          </a:p>
        </p:txBody>
      </p:sp>
      <p:sp>
        <p:nvSpPr>
          <p:cNvPr id="8" name="Slide Number Placeholder 7"/>
          <p:cNvSpPr>
            <a:spLocks noGrp="1"/>
          </p:cNvSpPr>
          <p:nvPr>
            <p:ph type="sldNum" sz="quarter" idx="12"/>
          </p:nvPr>
        </p:nvSpPr>
        <p:spPr/>
        <p:txBody>
          <a:bodyPr>
            <a:normAutofit fontScale="92500" lnSpcReduction="20000"/>
          </a:bodyPr>
          <a:lstStyle/>
          <a:p>
            <a:pPr algn="ctr"/>
            <a:fld id="{8F82E0A0-C266-4798-8C8F-B9F91E9DA37E}" type="slidenum">
              <a:rPr lang="en-US" sz="1867" b="1">
                <a:solidFill>
                  <a:srgbClr val="FFFFFF"/>
                </a:solidFill>
              </a:rPr>
              <a:pPr algn="ctr"/>
              <a:t>4</a:t>
            </a:fld>
            <a:endParaRPr kumimoji="0" lang="en-US"/>
          </a:p>
        </p:txBody>
      </p:sp>
    </p:spTree>
    <p:extLst>
      <p:ext uri="{BB962C8B-B14F-4D97-AF65-F5344CB8AC3E}">
        <p14:creationId xmlns:p14="http://schemas.microsoft.com/office/powerpoint/2010/main" val="1576043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freight, tax &amp; remittances</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6753138" y="1115736"/>
            <a:ext cx="5177117" cy="5742263"/>
          </a:xfrm>
        </p:spPr>
        <p:txBody>
          <a:bodyPr anchor="t" anchorCtr="0">
            <a:normAutofit/>
          </a:bodyPr>
          <a:lstStyle/>
          <a:p>
            <a:r>
              <a:rPr lang="en-CA" sz="1800" dirty="0"/>
              <a:t>RMA’s are fairly straightforward as base case.  But, what happens when Freight, Taxes and Remittances are involved?  How do you know what to apply and where to apply it?</a:t>
            </a:r>
          </a:p>
          <a:p>
            <a:endParaRPr lang="en-CA" sz="1800" dirty="0"/>
          </a:p>
          <a:p>
            <a:r>
              <a:rPr lang="en-CA" sz="1800" dirty="0"/>
              <a:t>We will work with Order 1077391, Invoice 3089508:</a:t>
            </a:r>
          </a:p>
          <a:p>
            <a:pPr lvl="1"/>
            <a:r>
              <a:rPr lang="en-CA" sz="1600" dirty="0"/>
              <a:t>Note that there is goods, freight, tax and a remittance on the invoice.</a:t>
            </a:r>
          </a:p>
          <a:p>
            <a:pPr lvl="1"/>
            <a:endParaRPr lang="en-CA" sz="1600" dirty="0"/>
          </a:p>
          <a:p>
            <a:pPr lvl="1"/>
            <a:r>
              <a:rPr lang="en-CA" sz="1600" dirty="0"/>
              <a:t>In this case the customer wants to return two units of item 100506.</a:t>
            </a:r>
          </a:p>
          <a:p>
            <a:pPr lvl="1"/>
            <a:endParaRPr lang="en-CA" sz="1400" dirty="0"/>
          </a:p>
          <a:p>
            <a:endParaRPr lang="en-CA" sz="1800" dirty="0"/>
          </a:p>
          <a:p>
            <a:pPr lvl="1"/>
            <a:endParaRPr lang="en-CA" sz="16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8" name="Picture 7">
            <a:extLst>
              <a:ext uri="{FF2B5EF4-FFF2-40B4-BE49-F238E27FC236}">
                <a16:creationId xmlns:a16="http://schemas.microsoft.com/office/drawing/2014/main" id="{E3A10D11-D06E-41FA-B7A2-AB986F0A685A}"/>
              </a:ext>
            </a:extLst>
          </p:cNvPr>
          <p:cNvPicPr>
            <a:picLocks noChangeAspect="1"/>
          </p:cNvPicPr>
          <p:nvPr/>
        </p:nvPicPr>
        <p:blipFill>
          <a:blip r:embed="rId2"/>
          <a:stretch>
            <a:fillRect/>
          </a:stretch>
        </p:blipFill>
        <p:spPr>
          <a:xfrm>
            <a:off x="125834" y="748162"/>
            <a:ext cx="6358855" cy="6036243"/>
          </a:xfrm>
          <a:prstGeom prst="rect">
            <a:avLst/>
          </a:prstGeom>
        </p:spPr>
      </p:pic>
    </p:spTree>
    <p:extLst>
      <p:ext uri="{BB962C8B-B14F-4D97-AF65-F5344CB8AC3E}">
        <p14:creationId xmlns:p14="http://schemas.microsoft.com/office/powerpoint/2010/main" val="3783927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freight, tax &amp; remittances</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75502" y="1392572"/>
            <a:ext cx="11854754" cy="5465427"/>
          </a:xfrm>
        </p:spPr>
        <p:txBody>
          <a:bodyPr anchor="t" anchorCtr="0">
            <a:normAutofit/>
          </a:bodyPr>
          <a:lstStyle/>
          <a:p>
            <a:r>
              <a:rPr lang="en-CA" sz="1800" dirty="0"/>
              <a:t>Open the RMAs window.  Enter the Customer ID, Ship to, Reason Code, etc. on the RMA header.</a:t>
            </a:r>
          </a:p>
          <a:p>
            <a:r>
              <a:rPr lang="en-CA" sz="1800" dirty="0"/>
              <a:t>Enter the item on the RMA line level.  Link the invoice.</a:t>
            </a:r>
          </a:p>
          <a:p>
            <a:r>
              <a:rPr lang="en-CA" sz="1800" dirty="0"/>
              <a:t>Now, we have some decisions to make:</a:t>
            </a:r>
          </a:p>
          <a:p>
            <a:pPr lvl="1"/>
            <a:r>
              <a:rPr lang="en-CA" sz="1600" dirty="0"/>
              <a:t>How much tax is due back (let P21 calculate this)</a:t>
            </a:r>
          </a:p>
          <a:p>
            <a:pPr lvl="1"/>
            <a:r>
              <a:rPr lang="en-CA" sz="1600" dirty="0"/>
              <a:t>How much of the freight will we refund the customer since they’re only returning part of the order?</a:t>
            </a:r>
          </a:p>
          <a:p>
            <a:pPr lvl="1"/>
            <a:r>
              <a:rPr lang="en-CA" sz="1600" dirty="0"/>
              <a:t>How much do we owe them total?  </a:t>
            </a:r>
          </a:p>
          <a:p>
            <a:r>
              <a:rPr lang="en-CA" sz="1800" dirty="0"/>
              <a:t>Start with what you know:</a:t>
            </a:r>
          </a:p>
          <a:p>
            <a:pPr lvl="1"/>
            <a:r>
              <a:rPr lang="en-CA" sz="1600" dirty="0"/>
              <a:t>You know what item(s) they’re returning.</a:t>
            </a:r>
          </a:p>
          <a:p>
            <a:pPr lvl="1"/>
            <a:r>
              <a:rPr lang="en-CA" sz="1600" dirty="0"/>
              <a:t>You know to ensure the RMA is taxable so P21 can calculate the tax credit.</a:t>
            </a:r>
          </a:p>
          <a:p>
            <a:pPr lvl="1"/>
            <a:r>
              <a:rPr lang="en-CA" sz="1600" dirty="0"/>
              <a:t>And that may be all for right now – you may choose to wait to credit freight and provide a refund to the customer until the item(s) are received in the warehouse.</a:t>
            </a:r>
          </a:p>
          <a:p>
            <a:pPr lvl="2"/>
            <a:r>
              <a:rPr lang="en-CA" sz="1200" dirty="0"/>
              <a:t>Or, you may be more accurate determining the freight because the warehouse wouldn’t know to add the amount.</a:t>
            </a:r>
          </a:p>
          <a:p>
            <a:pPr lvl="2"/>
            <a:r>
              <a:rPr lang="en-CA" sz="1200" dirty="0"/>
              <a:t>This step is an internal business control.  Create a workflow for the most common RMA situations so your Order Entry/Front Counter teams know what’s expected at each stage of the process.</a:t>
            </a:r>
          </a:p>
          <a:p>
            <a:pPr lvl="1"/>
            <a:r>
              <a:rPr lang="en-CA" sz="1600" dirty="0"/>
              <a:t>If you enter a remittance on the RMA and save, P21 will automatically receive the entire RMA and invoice it.</a:t>
            </a:r>
          </a:p>
          <a:p>
            <a:pPr lvl="2"/>
            <a:r>
              <a:rPr lang="en-CA" sz="1400" dirty="0"/>
              <a:t>This is appropriate in a front counter or other similar situation where you have the goods back immediately.</a:t>
            </a:r>
          </a:p>
          <a:p>
            <a:pPr marL="914400" lvl="2" indent="0">
              <a:buNone/>
            </a:pPr>
            <a:endParaRPr lang="en-CA" sz="1200" dirty="0"/>
          </a:p>
          <a:p>
            <a:r>
              <a:rPr lang="en-CA" sz="1600" dirty="0"/>
              <a:t>In this case we will assume we will estimate a freight credit based on the total value of the order enter the remittance at time of RMA receipt.</a:t>
            </a:r>
          </a:p>
          <a:p>
            <a:pPr lvl="1"/>
            <a:endParaRPr lang="en-CA" sz="1400" dirty="0"/>
          </a:p>
          <a:p>
            <a:endParaRPr lang="en-CA" sz="1800" dirty="0"/>
          </a:p>
          <a:p>
            <a:pPr lvl="1"/>
            <a:endParaRPr lang="en-CA" sz="16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2655689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freight, tax &amp; remittances</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75502" y="1350628"/>
            <a:ext cx="11854754" cy="5507371"/>
          </a:xfrm>
        </p:spPr>
        <p:txBody>
          <a:bodyPr anchor="t" anchorCtr="0">
            <a:normAutofit/>
          </a:bodyPr>
          <a:lstStyle/>
          <a:p>
            <a:r>
              <a:rPr lang="en-CA" sz="1800" dirty="0"/>
              <a:t>The RMA is as follows:</a:t>
            </a:r>
          </a:p>
          <a:p>
            <a:endParaRPr lang="en-CA" sz="1800" dirty="0"/>
          </a:p>
          <a:p>
            <a:endParaRPr lang="en-CA" sz="1800" dirty="0"/>
          </a:p>
          <a:p>
            <a:endParaRPr lang="en-CA" sz="1800" dirty="0"/>
          </a:p>
          <a:p>
            <a:endParaRPr lang="en-CA" sz="1800" dirty="0"/>
          </a:p>
          <a:p>
            <a:endParaRPr lang="en-CA" sz="1800" dirty="0"/>
          </a:p>
          <a:p>
            <a:r>
              <a:rPr lang="en-CA" sz="1800" dirty="0"/>
              <a:t>Tax:</a:t>
            </a:r>
          </a:p>
          <a:p>
            <a:pPr lvl="1"/>
            <a:r>
              <a:rPr lang="en-CA" sz="1600" dirty="0"/>
              <a:t>Ensure all taxable boxes are checked, if applicable</a:t>
            </a:r>
          </a:p>
          <a:p>
            <a:pPr lvl="1"/>
            <a:r>
              <a:rPr lang="en-CA" sz="1600" dirty="0"/>
              <a:t>Ensure the tax jurisdictions are set.  They cannot be edited on the RMA Receipt. (Tested on version 18.2.3453)</a:t>
            </a:r>
          </a:p>
          <a:p>
            <a:endParaRPr lang="en-CA" sz="1600" dirty="0"/>
          </a:p>
          <a:p>
            <a:pPr lvl="1"/>
            <a:endParaRPr lang="en-CA" sz="1400" dirty="0"/>
          </a:p>
          <a:p>
            <a:endParaRPr lang="en-CA" sz="1800" dirty="0"/>
          </a:p>
          <a:p>
            <a:pPr lvl="1"/>
            <a:endParaRPr lang="en-CA" sz="16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42</a:t>
            </a:fld>
            <a:endParaRPr lang="en-US" dirty="0"/>
          </a:p>
        </p:txBody>
      </p:sp>
      <p:pic>
        <p:nvPicPr>
          <p:cNvPr id="7" name="Picture 6">
            <a:extLst>
              <a:ext uri="{FF2B5EF4-FFF2-40B4-BE49-F238E27FC236}">
                <a16:creationId xmlns:a16="http://schemas.microsoft.com/office/drawing/2014/main" id="{3A7946D5-14C4-42EB-91CB-7076BF17D9EE}"/>
              </a:ext>
            </a:extLst>
          </p:cNvPr>
          <p:cNvPicPr>
            <a:picLocks noChangeAspect="1"/>
          </p:cNvPicPr>
          <p:nvPr/>
        </p:nvPicPr>
        <p:blipFill>
          <a:blip r:embed="rId2"/>
          <a:stretch>
            <a:fillRect/>
          </a:stretch>
        </p:blipFill>
        <p:spPr>
          <a:xfrm>
            <a:off x="4461946" y="4513983"/>
            <a:ext cx="3398537" cy="2303274"/>
          </a:xfrm>
          <a:prstGeom prst="rect">
            <a:avLst/>
          </a:prstGeom>
        </p:spPr>
      </p:pic>
      <p:pic>
        <p:nvPicPr>
          <p:cNvPr id="8" name="Picture 7">
            <a:extLst>
              <a:ext uri="{FF2B5EF4-FFF2-40B4-BE49-F238E27FC236}">
                <a16:creationId xmlns:a16="http://schemas.microsoft.com/office/drawing/2014/main" id="{CBABA7BF-544E-45CA-9949-1BA7AFAC740A}"/>
              </a:ext>
            </a:extLst>
          </p:cNvPr>
          <p:cNvPicPr>
            <a:picLocks noChangeAspect="1"/>
          </p:cNvPicPr>
          <p:nvPr/>
        </p:nvPicPr>
        <p:blipFill>
          <a:blip r:embed="rId3"/>
          <a:stretch>
            <a:fillRect/>
          </a:stretch>
        </p:blipFill>
        <p:spPr>
          <a:xfrm>
            <a:off x="3491531" y="1542646"/>
            <a:ext cx="5208937" cy="2106082"/>
          </a:xfrm>
          <a:prstGeom prst="rect">
            <a:avLst/>
          </a:prstGeom>
        </p:spPr>
      </p:pic>
    </p:spTree>
    <p:extLst>
      <p:ext uri="{BB962C8B-B14F-4D97-AF65-F5344CB8AC3E}">
        <p14:creationId xmlns:p14="http://schemas.microsoft.com/office/powerpoint/2010/main" val="2675599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freight, tax &amp; remittances</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75502" y="1392572"/>
            <a:ext cx="11854754" cy="5465427"/>
          </a:xfrm>
        </p:spPr>
        <p:txBody>
          <a:bodyPr anchor="t" anchorCtr="0">
            <a:normAutofit/>
          </a:bodyPr>
          <a:lstStyle/>
          <a:p>
            <a:r>
              <a:rPr lang="en-CA" sz="1800" dirty="0"/>
              <a:t>We pro-rated the freight the best we could and came up with a calculated freight amount of $35.49 (original was $55.00).  </a:t>
            </a:r>
          </a:p>
          <a:p>
            <a:r>
              <a:rPr lang="en-CA" sz="1800" dirty="0"/>
              <a:t>We also ensured the Freight Code chosen has the customer paying freight.  Without that option (managed in Freight Code Maintenance) you can put the outgoing freight but it will not show up on the RMA.</a:t>
            </a:r>
            <a:endParaRPr lang="en-CA" sz="1400" dirty="0"/>
          </a:p>
          <a:p>
            <a:endParaRPr lang="en-CA" sz="1800" dirty="0"/>
          </a:p>
          <a:p>
            <a:pPr lvl="1"/>
            <a:endParaRPr lang="en-CA" sz="16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43</a:t>
            </a:fld>
            <a:endParaRPr lang="en-US" dirty="0"/>
          </a:p>
        </p:txBody>
      </p:sp>
      <p:pic>
        <p:nvPicPr>
          <p:cNvPr id="7" name="Picture 6">
            <a:extLst>
              <a:ext uri="{FF2B5EF4-FFF2-40B4-BE49-F238E27FC236}">
                <a16:creationId xmlns:a16="http://schemas.microsoft.com/office/drawing/2014/main" id="{D02FE048-59A1-4180-AE4E-D2D6AB30E54D}"/>
              </a:ext>
            </a:extLst>
          </p:cNvPr>
          <p:cNvPicPr>
            <a:picLocks noChangeAspect="1"/>
          </p:cNvPicPr>
          <p:nvPr/>
        </p:nvPicPr>
        <p:blipFill>
          <a:blip r:embed="rId2"/>
          <a:stretch>
            <a:fillRect/>
          </a:stretch>
        </p:blipFill>
        <p:spPr>
          <a:xfrm>
            <a:off x="1340974" y="2698279"/>
            <a:ext cx="9323809" cy="3723809"/>
          </a:xfrm>
          <a:prstGeom prst="rect">
            <a:avLst/>
          </a:prstGeom>
        </p:spPr>
      </p:pic>
    </p:spTree>
    <p:extLst>
      <p:ext uri="{BB962C8B-B14F-4D97-AF65-F5344CB8AC3E}">
        <p14:creationId xmlns:p14="http://schemas.microsoft.com/office/powerpoint/2010/main" val="3603543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freight, tax &amp; remittances</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75502" y="1392572"/>
            <a:ext cx="11854754" cy="5465427"/>
          </a:xfrm>
        </p:spPr>
        <p:txBody>
          <a:bodyPr anchor="t" anchorCtr="0">
            <a:normAutofit lnSpcReduction="10000"/>
          </a:bodyPr>
          <a:lstStyle/>
          <a:p>
            <a:r>
              <a:rPr lang="en-CA" sz="1800" dirty="0"/>
              <a:t>Check the Remittance tab to ensure the Item Credit, Freight Credit and Tax Credits are reflected:</a:t>
            </a:r>
          </a:p>
          <a:p>
            <a:pPr lvl="1"/>
            <a:r>
              <a:rPr lang="en-CA" sz="1600" dirty="0"/>
              <a:t>Items ($200) + Shipping ($35.49) = Ship Total ($235.49)</a:t>
            </a:r>
          </a:p>
          <a:p>
            <a:pPr lvl="1"/>
            <a:r>
              <a:rPr lang="en-CA" sz="1600" dirty="0"/>
              <a:t>Tax = ($17.20)</a:t>
            </a:r>
          </a:p>
          <a:p>
            <a:pPr lvl="1"/>
            <a:r>
              <a:rPr lang="en-CA" sz="1600" dirty="0"/>
              <a:t>Balance Due = ($252.69)</a:t>
            </a:r>
          </a:p>
          <a:p>
            <a:pPr lvl="1"/>
            <a:endParaRPr lang="en-CA" sz="16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r>
              <a:rPr lang="en-CA" sz="1800" dirty="0"/>
              <a:t>Leave the RMA Type and RMA amount blank unless you are receiving the goods and ready to create the invoice.</a:t>
            </a:r>
          </a:p>
          <a:p>
            <a:endParaRPr lang="en-CA" sz="1800" dirty="0"/>
          </a:p>
          <a:p>
            <a:pPr lvl="1"/>
            <a:endParaRPr lang="en-CA" sz="16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10" name="Picture 9">
            <a:extLst>
              <a:ext uri="{FF2B5EF4-FFF2-40B4-BE49-F238E27FC236}">
                <a16:creationId xmlns:a16="http://schemas.microsoft.com/office/drawing/2014/main" id="{D1EB3416-9688-4E1C-BEF1-582A89ACCB99}"/>
              </a:ext>
            </a:extLst>
          </p:cNvPr>
          <p:cNvPicPr>
            <a:picLocks noChangeAspect="1"/>
          </p:cNvPicPr>
          <p:nvPr/>
        </p:nvPicPr>
        <p:blipFill>
          <a:blip r:embed="rId2"/>
          <a:stretch>
            <a:fillRect/>
          </a:stretch>
        </p:blipFill>
        <p:spPr>
          <a:xfrm>
            <a:off x="2836145" y="2656055"/>
            <a:ext cx="6333467" cy="2654175"/>
          </a:xfrm>
          <a:prstGeom prst="rect">
            <a:avLst/>
          </a:prstGeom>
        </p:spPr>
      </p:pic>
    </p:spTree>
    <p:extLst>
      <p:ext uri="{BB962C8B-B14F-4D97-AF65-F5344CB8AC3E}">
        <p14:creationId xmlns:p14="http://schemas.microsoft.com/office/powerpoint/2010/main" val="3672133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freight, tax &amp; remittances</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75502" y="1392572"/>
            <a:ext cx="11854754" cy="5465427"/>
          </a:xfrm>
        </p:spPr>
        <p:txBody>
          <a:bodyPr anchor="t" anchorCtr="0">
            <a:normAutofit/>
          </a:bodyPr>
          <a:lstStyle/>
          <a:p>
            <a:r>
              <a:rPr lang="en-CA" sz="1800" dirty="0"/>
              <a:t>Navigate to the RMA Receipt Window.  Enter the Source Location, RMA Number </a:t>
            </a:r>
            <a:r>
              <a:rPr lang="en-CA" sz="1800"/>
              <a:t>and line</a:t>
            </a:r>
            <a:r>
              <a:rPr lang="en-CA" sz="1800" dirty="0"/>
              <a:t>(s) being returned.  All the header tabs should match what you entered into the RMA.</a:t>
            </a:r>
          </a:p>
          <a:p>
            <a:r>
              <a:rPr lang="en-CA" sz="1800" dirty="0"/>
              <a:t>You now have the opportunity to adjust the Freight here.  For example, the freight was calculated to pro-rate how much the returned items would have cost to ship out.  But, the Customer Service team has agreed to refund the customer the entire amount of shipping.  </a:t>
            </a:r>
          </a:p>
          <a:p>
            <a:pPr lvl="1"/>
            <a:r>
              <a:rPr lang="en-CA" sz="1600" dirty="0"/>
              <a:t>Navigate to the “Out Freight” tab.  Change the Out Freight to $55.00 from $35.49.  Then, click back on the remittance tab.  Here you see the Ship Total has changed to $255.00, reflecting the entire amount of freight.</a:t>
            </a:r>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pPr lvl="1"/>
            <a:endParaRPr lang="en-CA" sz="16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45</a:t>
            </a:fld>
            <a:endParaRPr lang="en-US" dirty="0"/>
          </a:p>
        </p:txBody>
      </p:sp>
      <p:pic>
        <p:nvPicPr>
          <p:cNvPr id="7" name="Picture 6">
            <a:extLst>
              <a:ext uri="{FF2B5EF4-FFF2-40B4-BE49-F238E27FC236}">
                <a16:creationId xmlns:a16="http://schemas.microsoft.com/office/drawing/2014/main" id="{FEE83FB8-8639-4E7F-AEDD-B1B4BB7E9DA3}"/>
              </a:ext>
            </a:extLst>
          </p:cNvPr>
          <p:cNvPicPr>
            <a:picLocks noChangeAspect="1"/>
          </p:cNvPicPr>
          <p:nvPr/>
        </p:nvPicPr>
        <p:blipFill>
          <a:blip r:embed="rId2"/>
          <a:stretch>
            <a:fillRect/>
          </a:stretch>
        </p:blipFill>
        <p:spPr>
          <a:xfrm>
            <a:off x="3534095" y="3749094"/>
            <a:ext cx="5123809" cy="752381"/>
          </a:xfrm>
          <a:prstGeom prst="rect">
            <a:avLst/>
          </a:prstGeom>
        </p:spPr>
      </p:pic>
      <p:pic>
        <p:nvPicPr>
          <p:cNvPr id="8" name="Picture 7">
            <a:extLst>
              <a:ext uri="{FF2B5EF4-FFF2-40B4-BE49-F238E27FC236}">
                <a16:creationId xmlns:a16="http://schemas.microsoft.com/office/drawing/2014/main" id="{4ADEF6C2-730F-44D1-B062-908131CBC636}"/>
              </a:ext>
            </a:extLst>
          </p:cNvPr>
          <p:cNvPicPr>
            <a:picLocks noChangeAspect="1"/>
          </p:cNvPicPr>
          <p:nvPr/>
        </p:nvPicPr>
        <p:blipFill>
          <a:blip r:embed="rId3"/>
          <a:stretch>
            <a:fillRect/>
          </a:stretch>
        </p:blipFill>
        <p:spPr>
          <a:xfrm>
            <a:off x="2652899" y="4557031"/>
            <a:ext cx="7171428" cy="2152381"/>
          </a:xfrm>
          <a:prstGeom prst="rect">
            <a:avLst/>
          </a:prstGeom>
        </p:spPr>
      </p:pic>
    </p:spTree>
    <p:extLst>
      <p:ext uri="{BB962C8B-B14F-4D97-AF65-F5344CB8AC3E}">
        <p14:creationId xmlns:p14="http://schemas.microsoft.com/office/powerpoint/2010/main" val="3365284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 – freight, tax &amp; remittances</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75502" y="1392572"/>
            <a:ext cx="11854754" cy="5465427"/>
          </a:xfrm>
        </p:spPr>
        <p:txBody>
          <a:bodyPr anchor="t" anchorCtr="0">
            <a:normAutofit/>
          </a:bodyPr>
          <a:lstStyle/>
          <a:p>
            <a:r>
              <a:rPr lang="en-CA" sz="1800" dirty="0"/>
              <a:t>Now, enter your payment details as needed.  In this example we are remitting the entire amount back to the customer:</a:t>
            </a:r>
          </a:p>
          <a:p>
            <a:endParaRPr lang="en-CA" sz="1600" dirty="0"/>
          </a:p>
          <a:p>
            <a:endParaRPr lang="en-CA" sz="1800" dirty="0"/>
          </a:p>
          <a:p>
            <a:endParaRPr lang="en-CA" sz="1800" dirty="0"/>
          </a:p>
          <a:p>
            <a:endParaRPr lang="en-CA" sz="1800" dirty="0"/>
          </a:p>
          <a:p>
            <a:endParaRPr lang="en-CA" sz="1800" dirty="0"/>
          </a:p>
          <a:p>
            <a:endParaRPr lang="en-CA" sz="1800" dirty="0"/>
          </a:p>
          <a:p>
            <a:endParaRPr lang="en-CA" sz="1800" dirty="0"/>
          </a:p>
          <a:p>
            <a:r>
              <a:rPr lang="en-CA" sz="1800" dirty="0"/>
              <a:t>This payment will now flow through the cash drawer and show up in the drawer for this day.</a:t>
            </a:r>
          </a:p>
          <a:p>
            <a:endParaRPr lang="en-CA" sz="1800" dirty="0"/>
          </a:p>
          <a:p>
            <a:r>
              <a:rPr lang="en-CA" sz="1800" dirty="0"/>
              <a:t>You’re done!!	</a:t>
            </a:r>
          </a:p>
          <a:p>
            <a:endParaRPr lang="en-CA" sz="1800" dirty="0"/>
          </a:p>
          <a:p>
            <a:endParaRPr lang="en-CA" sz="1800" dirty="0"/>
          </a:p>
          <a:p>
            <a:endParaRPr lang="en-CA" sz="1800" dirty="0"/>
          </a:p>
          <a:p>
            <a:pPr lvl="1"/>
            <a:endParaRPr lang="en-CA" sz="16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a:p>
            <a:pPr lvl="1"/>
            <a:endParaRPr lang="en-CA" sz="1600"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46</a:t>
            </a:fld>
            <a:endParaRPr lang="en-US" dirty="0"/>
          </a:p>
        </p:txBody>
      </p:sp>
      <p:pic>
        <p:nvPicPr>
          <p:cNvPr id="5" name="Picture 4">
            <a:extLst>
              <a:ext uri="{FF2B5EF4-FFF2-40B4-BE49-F238E27FC236}">
                <a16:creationId xmlns:a16="http://schemas.microsoft.com/office/drawing/2014/main" id="{4DFD9A56-C617-4990-9953-972E15F329FC}"/>
              </a:ext>
            </a:extLst>
          </p:cNvPr>
          <p:cNvPicPr>
            <a:picLocks noChangeAspect="1"/>
          </p:cNvPicPr>
          <p:nvPr/>
        </p:nvPicPr>
        <p:blipFill>
          <a:blip r:embed="rId2"/>
          <a:stretch>
            <a:fillRect/>
          </a:stretch>
        </p:blipFill>
        <p:spPr>
          <a:xfrm>
            <a:off x="2345736" y="2276864"/>
            <a:ext cx="7314286" cy="2019048"/>
          </a:xfrm>
          <a:prstGeom prst="rect">
            <a:avLst/>
          </a:prstGeom>
        </p:spPr>
      </p:pic>
    </p:spTree>
    <p:extLst>
      <p:ext uri="{BB962C8B-B14F-4D97-AF65-F5344CB8AC3E}">
        <p14:creationId xmlns:p14="http://schemas.microsoft.com/office/powerpoint/2010/main" val="42081177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3087149"/>
            <a:ext cx="9584675" cy="903383"/>
          </a:xfrm>
        </p:spPr>
        <p:txBody>
          <a:bodyPr>
            <a:normAutofit/>
          </a:bodyPr>
          <a:lstStyle/>
          <a:p>
            <a:pPr algn="l"/>
            <a:r>
              <a:rPr lang="en-CA" sz="3200" b="1" dirty="0">
                <a:solidFill>
                  <a:schemeClr val="tx1"/>
                </a:solidFill>
              </a:rPr>
              <a:t>Questions??</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1996398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AF8F-C897-4397-85D6-72A8391522D7}"/>
              </a:ext>
            </a:extLst>
          </p:cNvPr>
          <p:cNvSpPr>
            <a:spLocks noGrp="1"/>
          </p:cNvSpPr>
          <p:nvPr>
            <p:ph type="ctrTitle"/>
          </p:nvPr>
        </p:nvSpPr>
        <p:spPr>
          <a:xfrm>
            <a:off x="3167405" y="1425968"/>
            <a:ext cx="8484123" cy="2934677"/>
          </a:xfrm>
        </p:spPr>
        <p:txBody>
          <a:bodyPr>
            <a:normAutofit/>
          </a:bodyPr>
          <a:lstStyle/>
          <a:p>
            <a:pPr marL="0" lvl="1" indent="0">
              <a:buNone/>
            </a:pPr>
            <a:r>
              <a:rPr lang="en-US" altLang="x-none" sz="3600" b="1" dirty="0">
                <a:solidFill>
                  <a:schemeClr val="tx1"/>
                </a:solidFill>
              </a:rPr>
              <a:t>Stacy Cline</a:t>
            </a:r>
            <a:br>
              <a:rPr lang="en-US" altLang="x-none" sz="3600" dirty="0">
                <a:solidFill>
                  <a:schemeClr val="tx1"/>
                </a:solidFill>
              </a:rPr>
            </a:br>
            <a:r>
              <a:rPr lang="en-US" altLang="x-none" sz="3600" dirty="0">
                <a:solidFill>
                  <a:schemeClr val="tx1"/>
                </a:solidFill>
              </a:rPr>
              <a:t>Cline Financial Services, LLC</a:t>
            </a:r>
            <a:br>
              <a:rPr lang="en-US" altLang="x-none" sz="3600" dirty="0">
                <a:solidFill>
                  <a:schemeClr val="tx1"/>
                </a:solidFill>
              </a:rPr>
            </a:br>
            <a:r>
              <a:rPr lang="en-US" altLang="x-none" sz="3600" dirty="0">
                <a:solidFill>
                  <a:schemeClr val="tx1"/>
                </a:solidFill>
                <a:hlinkClick r:id="rId2">
                  <a:extLst>
                    <a:ext uri="{A12FA001-AC4F-418D-AE19-62706E023703}">
                      <ahyp:hlinkClr xmlns:ahyp="http://schemas.microsoft.com/office/drawing/2018/hyperlinkcolor" val="tx"/>
                    </a:ext>
                  </a:extLst>
                </a:hlinkClick>
              </a:rPr>
              <a:t>stacy@clinefinancialservices.com</a:t>
            </a:r>
            <a:br>
              <a:rPr lang="en-US" altLang="x-none" sz="3600" dirty="0">
                <a:solidFill>
                  <a:schemeClr val="tx1"/>
                </a:solidFill>
              </a:rPr>
            </a:br>
            <a:r>
              <a:rPr lang="en-US" altLang="x-none" sz="3600" dirty="0">
                <a:solidFill>
                  <a:schemeClr val="tx1"/>
                </a:solidFill>
              </a:rPr>
              <a:t>www.clinefinancialservices.com	</a:t>
            </a:r>
            <a:br>
              <a:rPr lang="en-US" altLang="x-none" sz="3600" dirty="0">
                <a:solidFill>
                  <a:schemeClr val="tx1"/>
                </a:solidFill>
              </a:rPr>
            </a:br>
            <a:r>
              <a:rPr lang="en-US" altLang="x-none" sz="3600" dirty="0">
                <a:solidFill>
                  <a:schemeClr val="tx1"/>
                </a:solidFill>
              </a:rPr>
              <a:t>970-744-0206</a:t>
            </a:r>
          </a:p>
        </p:txBody>
      </p:sp>
      <p:sp>
        <p:nvSpPr>
          <p:cNvPr id="4" name="Slide Number Placeholder 3">
            <a:extLst>
              <a:ext uri="{FF2B5EF4-FFF2-40B4-BE49-F238E27FC236}">
                <a16:creationId xmlns:a16="http://schemas.microsoft.com/office/drawing/2014/main" id="{5E2354D7-E26B-4BC9-83E8-3C1CF9E07CD9}"/>
              </a:ext>
            </a:extLst>
          </p:cNvPr>
          <p:cNvSpPr>
            <a:spLocks noGrp="1"/>
          </p:cNvSpPr>
          <p:nvPr>
            <p:ph type="sldNum" sz="quarter" idx="12"/>
          </p:nvPr>
        </p:nvSpPr>
        <p:spPr>
          <a:xfrm>
            <a:off x="10634135" y="6356350"/>
            <a:ext cx="1530927"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48</a:t>
            </a:fld>
            <a:endParaRPr lang="en-US" dirty="0"/>
          </a:p>
        </p:txBody>
      </p:sp>
    </p:spTree>
    <p:extLst>
      <p:ext uri="{BB962C8B-B14F-4D97-AF65-F5344CB8AC3E}">
        <p14:creationId xmlns:p14="http://schemas.microsoft.com/office/powerpoint/2010/main" val="392168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AGENDA</a:t>
            </a:r>
          </a:p>
        </p:txBody>
      </p:sp>
      <p:sp>
        <p:nvSpPr>
          <p:cNvPr id="6" name="Rectangle 5"/>
          <p:cNvSpPr>
            <a:spLocks noGrp="1"/>
          </p:cNvSpPr>
          <p:nvPr>
            <p:ph sz="half" idx="1"/>
          </p:nvPr>
        </p:nvSpPr>
        <p:spPr>
          <a:xfrm>
            <a:off x="4830732" y="1249960"/>
            <a:ext cx="6269591" cy="5352176"/>
          </a:xfrm>
        </p:spPr>
        <p:txBody>
          <a:bodyPr>
            <a:normAutofit/>
          </a:bodyPr>
          <a:lstStyle/>
          <a:p>
            <a:pPr marL="685783" indent="-685783">
              <a:buAutoNum type="arabicPeriod"/>
            </a:pPr>
            <a:r>
              <a:rPr lang="en-US" dirty="0"/>
              <a:t>Introduction/Bio</a:t>
            </a:r>
          </a:p>
          <a:p>
            <a:pPr marL="685783" indent="-685783">
              <a:buAutoNum type="arabicPeriod"/>
            </a:pPr>
            <a:r>
              <a:rPr lang="en-US" dirty="0"/>
              <a:t>RMA Base Case:</a:t>
            </a:r>
          </a:p>
          <a:p>
            <a:pPr lvl="2"/>
            <a:r>
              <a:rPr lang="en-US" dirty="0"/>
              <a:t>RMA Entry</a:t>
            </a:r>
          </a:p>
          <a:p>
            <a:pPr lvl="2"/>
            <a:r>
              <a:rPr lang="en-US" dirty="0"/>
              <a:t>RMA Receipt</a:t>
            </a:r>
          </a:p>
          <a:p>
            <a:pPr lvl="2"/>
            <a:r>
              <a:rPr lang="en-US" dirty="0"/>
              <a:t>Completing a Receipt</a:t>
            </a:r>
          </a:p>
          <a:p>
            <a:pPr marL="685783" indent="-685783">
              <a:buAutoNum type="arabicPeriod"/>
            </a:pPr>
            <a:r>
              <a:rPr lang="en-US" dirty="0"/>
              <a:t>Freight, Tax &amp; Remittances</a:t>
            </a:r>
          </a:p>
          <a:p>
            <a:pPr marL="685783" indent="-685783">
              <a:buAutoNum type="arabicPeriod"/>
            </a:pPr>
            <a:r>
              <a:rPr lang="en-US" dirty="0"/>
              <a:t>Q&amp;A</a:t>
            </a:r>
          </a:p>
          <a:p>
            <a:pPr marL="685783" indent="-685783">
              <a:buAutoNum type="arabicPeriod"/>
            </a:pP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lgn="ctr"/>
            <a:fld id="{8F82E0A0-C266-4798-8C8F-B9F91E9DA37E}" type="slidenum">
              <a:rPr lang="en-US" sz="1867" b="1">
                <a:solidFill>
                  <a:srgbClr val="FFFFFF"/>
                </a:solidFill>
              </a:rPr>
              <a:pPr algn="ctr"/>
              <a:t>5</a:t>
            </a:fld>
            <a:endParaRPr kumimoji="0" lang="en-US"/>
          </a:p>
        </p:txBody>
      </p:sp>
      <p:sp>
        <p:nvSpPr>
          <p:cNvPr id="4" name="TextBox 3">
            <a:extLst>
              <a:ext uri="{FF2B5EF4-FFF2-40B4-BE49-F238E27FC236}">
                <a16:creationId xmlns:a16="http://schemas.microsoft.com/office/drawing/2014/main" id="{0526EB6A-A3BA-4715-B6FC-126FD0809172}"/>
              </a:ext>
            </a:extLst>
          </p:cNvPr>
          <p:cNvSpPr txBox="1"/>
          <p:nvPr/>
        </p:nvSpPr>
        <p:spPr>
          <a:xfrm>
            <a:off x="1123389" y="2820786"/>
            <a:ext cx="3452552" cy="830997"/>
          </a:xfrm>
          <a:prstGeom prst="rect">
            <a:avLst/>
          </a:prstGeom>
          <a:noFill/>
        </p:spPr>
        <p:txBody>
          <a:bodyPr wrap="square" rtlCol="0">
            <a:spAutoFit/>
          </a:bodyPr>
          <a:lstStyle/>
          <a:p>
            <a:r>
              <a:rPr lang="en-CA" sz="4800" dirty="0"/>
              <a:t>Agenda</a:t>
            </a:r>
            <a:endParaRPr lang="en-US" sz="4800" dirty="0"/>
          </a:p>
        </p:txBody>
      </p:sp>
    </p:spTree>
    <p:extLst>
      <p:ext uri="{BB962C8B-B14F-4D97-AF65-F5344CB8AC3E}">
        <p14:creationId xmlns:p14="http://schemas.microsoft.com/office/powerpoint/2010/main" val="362812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BIO</a:t>
            </a:r>
          </a:p>
        </p:txBody>
      </p:sp>
      <p:sp>
        <p:nvSpPr>
          <p:cNvPr id="3" name="Slide Number Placeholder 2"/>
          <p:cNvSpPr>
            <a:spLocks noGrp="1"/>
          </p:cNvSpPr>
          <p:nvPr>
            <p:ph type="sldNum" sz="quarter" idx="12"/>
          </p:nvPr>
        </p:nvSpPr>
        <p:spPr/>
        <p:txBody>
          <a:bodyPr>
            <a:normAutofit fontScale="92500" lnSpcReduction="20000"/>
          </a:bodyPr>
          <a:lstStyle/>
          <a:p>
            <a:pPr algn="ctr"/>
            <a:fld id="{8F82E0A0-C266-4798-8C8F-B9F91E9DA37E}" type="slidenum">
              <a:rPr lang="en-US" sz="1867" b="1">
                <a:solidFill>
                  <a:srgbClr val="FFFFFF"/>
                </a:solidFill>
              </a:rPr>
              <a:pPr algn="ctr"/>
              <a:t>6</a:t>
            </a:fld>
            <a:endParaRPr kumimoji="0" lang="en-US"/>
          </a:p>
        </p:txBody>
      </p:sp>
      <p:sp>
        <p:nvSpPr>
          <p:cNvPr id="5" name="TextBox 4">
            <a:extLst>
              <a:ext uri="{FF2B5EF4-FFF2-40B4-BE49-F238E27FC236}">
                <a16:creationId xmlns:a16="http://schemas.microsoft.com/office/drawing/2014/main" id="{489A4F3E-D447-43AF-8CAC-DE3F9095694A}"/>
              </a:ext>
            </a:extLst>
          </p:cNvPr>
          <p:cNvSpPr txBox="1"/>
          <p:nvPr/>
        </p:nvSpPr>
        <p:spPr>
          <a:xfrm>
            <a:off x="538777" y="2743704"/>
            <a:ext cx="3746507" cy="830997"/>
          </a:xfrm>
          <a:prstGeom prst="rect">
            <a:avLst/>
          </a:prstGeom>
          <a:noFill/>
        </p:spPr>
        <p:txBody>
          <a:bodyPr wrap="square" rtlCol="0">
            <a:spAutoFit/>
          </a:bodyPr>
          <a:lstStyle/>
          <a:p>
            <a:r>
              <a:rPr lang="en-CA" sz="4800" dirty="0"/>
              <a:t>Bio</a:t>
            </a:r>
            <a:endParaRPr lang="en-US" sz="4800" dirty="0"/>
          </a:p>
        </p:txBody>
      </p:sp>
      <p:sp>
        <p:nvSpPr>
          <p:cNvPr id="9" name="Rectangle 3">
            <a:extLst>
              <a:ext uri="{FF2B5EF4-FFF2-40B4-BE49-F238E27FC236}">
                <a16:creationId xmlns:a16="http://schemas.microsoft.com/office/drawing/2014/main" id="{BAD796F7-BC5F-4265-96E7-EAE22E07AF30}"/>
              </a:ext>
            </a:extLst>
          </p:cNvPr>
          <p:cNvSpPr txBox="1">
            <a:spLocks/>
          </p:cNvSpPr>
          <p:nvPr/>
        </p:nvSpPr>
        <p:spPr>
          <a:xfrm>
            <a:off x="3162650" y="830510"/>
            <a:ext cx="8674215" cy="608938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Background in corporate finance for eight years, running financial budget/plan, monthly close, reporting, etc. of $500M service offering</a:t>
            </a:r>
          </a:p>
          <a:p>
            <a:pPr marL="274320" lvl="1"/>
            <a:endParaRPr lang="en-US" altLang="x-none" dirty="0"/>
          </a:p>
          <a:p>
            <a:pPr marL="274320" lvl="1"/>
            <a:r>
              <a:rPr lang="en-US" altLang="x-none" dirty="0"/>
              <a:t>Independent consultant for six years</a:t>
            </a:r>
          </a:p>
          <a:p>
            <a:pPr marL="548640" lvl="2"/>
            <a:r>
              <a:rPr lang="en-US" altLang="x-none" dirty="0"/>
              <a:t>End user of Prophet 21 for four years</a:t>
            </a:r>
          </a:p>
          <a:p>
            <a:pPr marL="548640" lvl="2"/>
            <a:endParaRPr lang="en-US" altLang="x-none" dirty="0"/>
          </a:p>
          <a:p>
            <a:pPr marL="274320" lvl="1"/>
            <a:r>
              <a:rPr lang="en-US" altLang="x-none" dirty="0"/>
              <a:t>Specialize in Finance &amp; Accounting practices and procedures, EDI implementation, project management and identifying areas of efficiency and cost savings</a:t>
            </a:r>
          </a:p>
          <a:p>
            <a:pPr marL="274320" lvl="1"/>
            <a:endParaRPr lang="en-US" altLang="x-none" dirty="0"/>
          </a:p>
          <a:p>
            <a:pPr marL="0" lvl="1" indent="0">
              <a:buFont typeface="Wingdings 2" pitchFamily="18" charset="2"/>
              <a:buNone/>
            </a:pPr>
            <a:r>
              <a:rPr lang="en-US" altLang="x-none" dirty="0"/>
              <a:t>Stacy Cline</a:t>
            </a:r>
          </a:p>
          <a:p>
            <a:pPr marL="0" lvl="1" indent="0">
              <a:buFont typeface="Wingdings 2" pitchFamily="18" charset="2"/>
              <a:buNone/>
            </a:pPr>
            <a:r>
              <a:rPr lang="en-US" altLang="x-none" dirty="0"/>
              <a:t>Cline Financial Services, LLC</a:t>
            </a:r>
          </a:p>
          <a:p>
            <a:pPr marL="0" lvl="1" indent="0">
              <a:buFont typeface="Wingdings 2" pitchFamily="18" charset="2"/>
              <a:buNone/>
            </a:pPr>
            <a:r>
              <a:rPr lang="en-US" altLang="x-none" dirty="0">
                <a:hlinkClick r:id="rId3"/>
              </a:rPr>
              <a:t>stacy@clinefinancialservices.com</a:t>
            </a:r>
            <a:endParaRPr lang="en-US" altLang="x-none" dirty="0"/>
          </a:p>
          <a:p>
            <a:pPr marL="0" lvl="1" indent="0">
              <a:buFont typeface="Wingdings 2" pitchFamily="18" charset="2"/>
              <a:buNone/>
            </a:pPr>
            <a:r>
              <a:rPr lang="en-US" altLang="x-none" dirty="0"/>
              <a:t>www.clinefinancialservices.com	</a:t>
            </a:r>
          </a:p>
          <a:p>
            <a:pPr marL="0" lvl="1" indent="0">
              <a:buFont typeface="Wingdings 2" pitchFamily="18" charset="2"/>
              <a:buNone/>
            </a:pPr>
            <a:r>
              <a:rPr lang="en-US" altLang="x-none" dirty="0"/>
              <a:t>970-744-0206</a:t>
            </a:r>
          </a:p>
          <a:p>
            <a:pPr marL="45720" lvl="1" indent="0">
              <a:buFont typeface="Wingdings 2" pitchFamily="18" charset="2"/>
              <a:buNone/>
            </a:pPr>
            <a:endParaRPr lang="en-US" altLang="x-none" dirty="0"/>
          </a:p>
        </p:txBody>
      </p:sp>
    </p:spTree>
    <p:extLst>
      <p:ext uri="{BB962C8B-B14F-4D97-AF65-F5344CB8AC3E}">
        <p14:creationId xmlns:p14="http://schemas.microsoft.com/office/powerpoint/2010/main" val="490238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67112" y="903382"/>
            <a:ext cx="11997368" cy="5954617"/>
          </a:xfrm>
        </p:spPr>
        <p:txBody>
          <a:bodyPr anchor="t" anchorCtr="0">
            <a:normAutofit/>
          </a:bodyPr>
          <a:lstStyle/>
          <a:p>
            <a:endParaRPr lang="en-CA" dirty="0"/>
          </a:p>
          <a:p>
            <a:r>
              <a:rPr lang="en-CA" dirty="0"/>
              <a:t>What is an RMA?  </a:t>
            </a:r>
          </a:p>
          <a:p>
            <a:pPr lvl="1"/>
            <a:r>
              <a:rPr lang="en-CA" i="1" dirty="0"/>
              <a:t>Wikipedia defines it below:</a:t>
            </a:r>
          </a:p>
          <a:p>
            <a:pPr lvl="1"/>
            <a:endParaRPr lang="en-CA" i="1" dirty="0">
              <a:sym typeface="Wingdings" panose="05000000000000000000" pitchFamily="2" charset="2"/>
            </a:endParaRPr>
          </a:p>
          <a:p>
            <a:pPr lvl="1"/>
            <a:endParaRPr lang="en-CA" i="1" dirty="0">
              <a:sym typeface="Wingdings" panose="05000000000000000000" pitchFamily="2" charset="2"/>
            </a:endParaRPr>
          </a:p>
          <a:p>
            <a:pPr lvl="1"/>
            <a:endParaRPr lang="en-CA" i="1" dirty="0">
              <a:sym typeface="Wingdings" panose="05000000000000000000" pitchFamily="2" charset="2"/>
            </a:endParaRPr>
          </a:p>
          <a:p>
            <a:pPr lvl="1"/>
            <a:endParaRPr lang="en-CA" i="1" dirty="0">
              <a:sym typeface="Wingdings" panose="05000000000000000000" pitchFamily="2" charset="2"/>
            </a:endParaRPr>
          </a:p>
          <a:p>
            <a:pPr lvl="1"/>
            <a:endParaRPr lang="en-CA" i="1" dirty="0">
              <a:sym typeface="Wingdings" panose="05000000000000000000" pitchFamily="2" charset="2"/>
            </a:endParaRPr>
          </a:p>
          <a:p>
            <a:pPr lvl="1"/>
            <a:endParaRPr lang="en-CA" i="1" dirty="0">
              <a:sym typeface="Wingdings" panose="05000000000000000000" pitchFamily="2" charset="2"/>
            </a:endParaRPr>
          </a:p>
          <a:p>
            <a:r>
              <a:rPr lang="en-CA" dirty="0">
                <a:sym typeface="Wingdings" panose="05000000000000000000" pitchFamily="2" charset="2"/>
              </a:rPr>
              <a:t>Why does it matter?</a:t>
            </a:r>
          </a:p>
          <a:p>
            <a:pPr lvl="1"/>
            <a:r>
              <a:rPr lang="en-CA" dirty="0">
                <a:sym typeface="Wingdings" panose="05000000000000000000" pitchFamily="2" charset="2"/>
              </a:rPr>
              <a:t>Returns are costly, in both money and time.  </a:t>
            </a:r>
          </a:p>
          <a:p>
            <a:pPr lvl="2"/>
            <a:r>
              <a:rPr lang="en-CA" dirty="0">
                <a:sym typeface="Wingdings" panose="05000000000000000000" pitchFamily="2" charset="2"/>
              </a:rPr>
              <a:t>There’s expense for return shipping (and outbound if you send a replacement), time to assess why the item was returned, time to unpack and restock the item, etc.</a:t>
            </a:r>
          </a:p>
          <a:p>
            <a:pPr lvl="1"/>
            <a:r>
              <a:rPr lang="en-CA" dirty="0">
                <a:sym typeface="Wingdings" panose="05000000000000000000" pitchFamily="2" charset="2"/>
              </a:rPr>
              <a:t>It’s important to understand the underlying reasons for returns and address them.  </a:t>
            </a:r>
          </a:p>
          <a:p>
            <a:pPr lvl="2"/>
            <a:r>
              <a:rPr lang="en-CA" dirty="0">
                <a:sym typeface="Wingdings" panose="05000000000000000000" pitchFamily="2" charset="2"/>
              </a:rPr>
              <a:t>Consider tracking return reasons and identifying areas where your company can improve on to reduce return rates</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5" name="Picture 4">
            <a:extLst>
              <a:ext uri="{FF2B5EF4-FFF2-40B4-BE49-F238E27FC236}">
                <a16:creationId xmlns:a16="http://schemas.microsoft.com/office/drawing/2014/main" id="{6814F26F-0B63-48ED-8A62-D98C6FF558E8}"/>
              </a:ext>
            </a:extLst>
          </p:cNvPr>
          <p:cNvPicPr>
            <a:picLocks noChangeAspect="1"/>
          </p:cNvPicPr>
          <p:nvPr/>
        </p:nvPicPr>
        <p:blipFill>
          <a:blip r:embed="rId2"/>
          <a:stretch>
            <a:fillRect/>
          </a:stretch>
        </p:blipFill>
        <p:spPr>
          <a:xfrm>
            <a:off x="1034095" y="2545118"/>
            <a:ext cx="10123809" cy="1228571"/>
          </a:xfrm>
          <a:prstGeom prst="rect">
            <a:avLst/>
          </a:prstGeom>
        </p:spPr>
      </p:pic>
    </p:spTree>
    <p:extLst>
      <p:ext uri="{BB962C8B-B14F-4D97-AF65-F5344CB8AC3E}">
        <p14:creationId xmlns:p14="http://schemas.microsoft.com/office/powerpoint/2010/main" val="1178464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3087149"/>
            <a:ext cx="9584675" cy="903383"/>
          </a:xfrm>
        </p:spPr>
        <p:txBody>
          <a:bodyPr>
            <a:normAutofit/>
          </a:bodyPr>
          <a:lstStyle/>
          <a:p>
            <a:pPr algn="l"/>
            <a:r>
              <a:rPr lang="en-CA" sz="3200" b="1" dirty="0">
                <a:solidFill>
                  <a:schemeClr val="tx1"/>
                </a:solidFill>
              </a:rPr>
              <a:t>Rma – Base case – rma entry</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4128148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RMA</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078043"/>
            <a:ext cx="11997368" cy="903384"/>
          </a:xfrm>
        </p:spPr>
        <p:txBody>
          <a:bodyPr anchor="t" anchorCtr="0">
            <a:normAutofit fontScale="85000" lnSpcReduction="20000"/>
          </a:bodyPr>
          <a:lstStyle/>
          <a:p>
            <a:endParaRPr lang="en-CA" dirty="0"/>
          </a:p>
          <a:p>
            <a:r>
              <a:rPr lang="en-CA" dirty="0"/>
              <a:t>Below is the order we will be working with.  Note the order number and the PO number.  Since this is the Base Case we are not looking at Sales Tax or Freight, instead focusing on the system process for RMA’s.</a:t>
            </a:r>
          </a:p>
          <a:p>
            <a:pPr lvl="1"/>
            <a:endParaRPr lang="en-CA" dirty="0"/>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5" name="Picture 4">
            <a:extLst>
              <a:ext uri="{FF2B5EF4-FFF2-40B4-BE49-F238E27FC236}">
                <a16:creationId xmlns:a16="http://schemas.microsoft.com/office/drawing/2014/main" id="{5A8CAAE9-F9CE-457B-9D78-57CCD6A30618}"/>
              </a:ext>
            </a:extLst>
          </p:cNvPr>
          <p:cNvPicPr>
            <a:picLocks noChangeAspect="1"/>
          </p:cNvPicPr>
          <p:nvPr/>
        </p:nvPicPr>
        <p:blipFill>
          <a:blip r:embed="rId2"/>
          <a:stretch>
            <a:fillRect/>
          </a:stretch>
        </p:blipFill>
        <p:spPr>
          <a:xfrm>
            <a:off x="568345" y="1894902"/>
            <a:ext cx="11055310" cy="4868786"/>
          </a:xfrm>
          <a:prstGeom prst="rect">
            <a:avLst/>
          </a:prstGeom>
        </p:spPr>
      </p:pic>
    </p:spTree>
    <p:extLst>
      <p:ext uri="{BB962C8B-B14F-4D97-AF65-F5344CB8AC3E}">
        <p14:creationId xmlns:p14="http://schemas.microsoft.com/office/powerpoint/2010/main" val="355604810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3161</TotalTime>
  <Words>2940</Words>
  <Application>Microsoft Office PowerPoint</Application>
  <PresentationFormat>Widescreen</PresentationFormat>
  <Paragraphs>810</Paragraphs>
  <Slides>48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 2</vt:lpstr>
      <vt:lpstr>Vapor Trail</vt:lpstr>
      <vt:lpstr>RMA’s</vt:lpstr>
      <vt:lpstr>Session title</vt:lpstr>
      <vt:lpstr>Prophet 21 World Wide User Group Officers</vt:lpstr>
      <vt:lpstr>DISCALIMER</vt:lpstr>
      <vt:lpstr>AGENDA</vt:lpstr>
      <vt:lpstr>BIO</vt:lpstr>
      <vt:lpstr>RMA</vt:lpstr>
      <vt:lpstr>Rma – Base case – rma entry</vt:lpstr>
      <vt:lpstr>RMA</vt:lpstr>
      <vt:lpstr>RMA</vt:lpstr>
      <vt:lpstr>RMA – header tabs</vt:lpstr>
      <vt:lpstr>RMA – header tabs</vt:lpstr>
      <vt:lpstr>RMA – header tabs</vt:lpstr>
      <vt:lpstr>RMA – header tabs</vt:lpstr>
      <vt:lpstr>RMA – header tabs</vt:lpstr>
      <vt:lpstr>RMA – header tabs</vt:lpstr>
      <vt:lpstr>RMA – header tabs</vt:lpstr>
      <vt:lpstr>RMA – line tabs</vt:lpstr>
      <vt:lpstr>RMA – line tabs</vt:lpstr>
      <vt:lpstr>RMA – line tabs</vt:lpstr>
      <vt:lpstr>RMA – line tabs</vt:lpstr>
      <vt:lpstr>RMA – open rma report</vt:lpstr>
      <vt:lpstr>RMA – open rma report</vt:lpstr>
      <vt:lpstr>Rma – Base case - receipt</vt:lpstr>
      <vt:lpstr>RMA – receipt</vt:lpstr>
      <vt:lpstr>RMA – receipt</vt:lpstr>
      <vt:lpstr>RMA – receipt</vt:lpstr>
      <vt:lpstr>RMA – receipt</vt:lpstr>
      <vt:lpstr>RMA – receipt</vt:lpstr>
      <vt:lpstr>Rma – Base case – Completing a receipt</vt:lpstr>
      <vt:lpstr>RMA – receipt</vt:lpstr>
      <vt:lpstr>RMA – receipt</vt:lpstr>
      <vt:lpstr>RMA – receipt</vt:lpstr>
      <vt:lpstr>RMA – receipt</vt:lpstr>
      <vt:lpstr>RMA – receipt</vt:lpstr>
      <vt:lpstr>RMA – receipt</vt:lpstr>
      <vt:lpstr>RMA – receipt</vt:lpstr>
      <vt:lpstr>RMA – receipt</vt:lpstr>
      <vt:lpstr>Rma – FREIGHT, TAX &amp; REMITTANCES</vt:lpstr>
      <vt:lpstr>RMA – freight, tax &amp; remittances</vt:lpstr>
      <vt:lpstr>RMA – freight, tax &amp; remittances</vt:lpstr>
      <vt:lpstr>RMA – freight, tax &amp; remittances</vt:lpstr>
      <vt:lpstr>RMA – freight, tax &amp; remittances</vt:lpstr>
      <vt:lpstr>RMA – freight, tax &amp; remittances</vt:lpstr>
      <vt:lpstr>RMA – freight, tax &amp; remittances</vt:lpstr>
      <vt:lpstr>RMA – freight, tax &amp; remittances</vt:lpstr>
      <vt:lpstr>Questions??</vt:lpstr>
      <vt:lpstr>Stacy Cline Cline Financial Services, LLC stacy@clinefinancialservices.com www.clinefinancialservices.com  970-744-0206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Richardson</dc:creator>
  <cp:lastModifiedBy>Stacy Cline</cp:lastModifiedBy>
  <cp:revision>243</cp:revision>
  <dcterms:created xsi:type="dcterms:W3CDTF">2019-06-19T20:13:53Z</dcterms:created>
  <dcterms:modified xsi:type="dcterms:W3CDTF">2019-09-10T01:41:55Z</dcterms:modified>
</cp:coreProperties>
</file>