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9" r:id="rId2"/>
    <p:sldId id="405" r:id="rId3"/>
    <p:sldId id="411" r:id="rId4"/>
    <p:sldId id="406" r:id="rId5"/>
    <p:sldId id="410" r:id="rId6"/>
    <p:sldId id="412" r:id="rId7"/>
    <p:sldId id="413" r:id="rId8"/>
    <p:sldId id="449" r:id="rId9"/>
    <p:sldId id="456" r:id="rId10"/>
    <p:sldId id="450" r:id="rId11"/>
    <p:sldId id="451" r:id="rId12"/>
    <p:sldId id="457" r:id="rId13"/>
    <p:sldId id="452" r:id="rId14"/>
    <p:sldId id="453" r:id="rId15"/>
    <p:sldId id="454" r:id="rId16"/>
    <p:sldId id="455" r:id="rId17"/>
    <p:sldId id="463" r:id="rId18"/>
    <p:sldId id="458" r:id="rId19"/>
    <p:sldId id="459" r:id="rId20"/>
    <p:sldId id="460" r:id="rId21"/>
    <p:sldId id="472" r:id="rId22"/>
    <p:sldId id="461" r:id="rId23"/>
    <p:sldId id="464" r:id="rId24"/>
    <p:sldId id="465" r:id="rId25"/>
    <p:sldId id="473" r:id="rId26"/>
    <p:sldId id="466" r:id="rId27"/>
    <p:sldId id="467" r:id="rId28"/>
    <p:sldId id="468" r:id="rId29"/>
    <p:sldId id="469" r:id="rId30"/>
    <p:sldId id="470" r:id="rId31"/>
    <p:sldId id="471" r:id="rId32"/>
    <p:sldId id="474" r:id="rId33"/>
    <p:sldId id="446" r:id="rId34"/>
    <p:sldId id="447" r:id="rId35"/>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14" d="100"/>
          <a:sy n="114" d="100"/>
        </p:scale>
        <p:origin x="15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24" tIns="46412" rIns="92824" bIns="46412"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2824" tIns="46412" rIns="92824" bIns="46412" rtlCol="0"/>
          <a:lstStyle>
            <a:lvl1pPr algn="r" eaLnBrk="1" hangingPunct="1">
              <a:defRPr sz="1200">
                <a:latin typeface="Arial" charset="0"/>
                <a:cs typeface="Arial" charset="0"/>
              </a:defRPr>
            </a:lvl1pPr>
          </a:lstStyle>
          <a:p>
            <a:pPr>
              <a:defRPr/>
            </a:pPr>
            <a:fld id="{430A479F-1FAF-4A3B-A2C3-3FE05D2652EE}" type="datetimeFigureOut">
              <a:rPr lang="en-US"/>
              <a:pPr>
                <a:defRPr/>
              </a:pPr>
              <a:t>4/4/2017</a:t>
            </a:fld>
            <a:endParaRPr lang="en-US" dirty="0"/>
          </a:p>
        </p:txBody>
      </p:sp>
      <p:sp>
        <p:nvSpPr>
          <p:cNvPr id="4" name="Footer Placeholder 3"/>
          <p:cNvSpPr>
            <a:spLocks noGrp="1"/>
          </p:cNvSpPr>
          <p:nvPr>
            <p:ph type="ftr" sz="quarter" idx="2"/>
          </p:nvPr>
        </p:nvSpPr>
        <p:spPr>
          <a:xfrm>
            <a:off x="0" y="8774113"/>
            <a:ext cx="3038475" cy="460375"/>
          </a:xfrm>
          <a:prstGeom prst="rect">
            <a:avLst/>
          </a:prstGeom>
        </p:spPr>
        <p:txBody>
          <a:bodyPr vert="horz" lIns="92824" tIns="46412" rIns="92824" bIns="46412"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4113"/>
            <a:ext cx="3038475" cy="460375"/>
          </a:xfrm>
          <a:prstGeom prst="rect">
            <a:avLst/>
          </a:prstGeom>
        </p:spPr>
        <p:txBody>
          <a:bodyPr vert="horz" wrap="square" lIns="92824" tIns="46412" rIns="92824" bIns="46412" numCol="1" anchor="b" anchorCtr="0" compatLnSpc="1">
            <a:prstTxWarp prst="textNoShape">
              <a:avLst/>
            </a:prstTxWarp>
          </a:bodyPr>
          <a:lstStyle>
            <a:lvl1pPr algn="r" eaLnBrk="1" hangingPunct="1">
              <a:defRPr sz="1200"/>
            </a:lvl1pPr>
          </a:lstStyle>
          <a:p>
            <a:pPr>
              <a:defRPr/>
            </a:pPr>
            <a:fld id="{A77C02DC-0D4F-432A-B2C2-369311AF62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8131"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701675" y="4387850"/>
            <a:ext cx="5607050" cy="4154488"/>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774113"/>
            <a:ext cx="3038475" cy="46037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970338" y="8774113"/>
            <a:ext cx="3038475" cy="46037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eaLnBrk="1" hangingPunct="1">
              <a:defRPr sz="1200"/>
            </a:lvl1pPr>
          </a:lstStyle>
          <a:p>
            <a:pPr>
              <a:defRPr/>
            </a:pPr>
            <a:fld id="{88B97DFE-FA14-4855-ABF1-247CF8E283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D6122A-0086-42E4-A2FD-443FC1A13172}" type="slidenum">
              <a:rPr lang="en-US" altLang="en-US" smtClean="0"/>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13FE93-0A0A-4475-BB50-88FCFCD1F758}" type="slidenum">
              <a:rPr lang="en-US" altLang="en-US" smtClean="0"/>
              <a:pPr>
                <a:spcBef>
                  <a:spcPct val="0"/>
                </a:spcBef>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46D0CA-1098-462C-86E1-386A32BD820E}" type="slidenum">
              <a:rPr lang="en-US" altLang="en-US" smtClean="0"/>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2362E2-DC8A-431E-BCF6-313FC58F9637}"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33</a:t>
            </a:fld>
            <a:endParaRPr lang="en-US"/>
          </a:p>
        </p:txBody>
      </p:sp>
    </p:spTree>
    <p:extLst>
      <p:ext uri="{BB962C8B-B14F-4D97-AF65-F5344CB8AC3E}">
        <p14:creationId xmlns:p14="http://schemas.microsoft.com/office/powerpoint/2010/main" val="296732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34</a:t>
            </a:fld>
            <a:endParaRPr lang="en-US"/>
          </a:p>
        </p:txBody>
      </p:sp>
    </p:spTree>
    <p:extLst>
      <p:ext uri="{BB962C8B-B14F-4D97-AF65-F5344CB8AC3E}">
        <p14:creationId xmlns:p14="http://schemas.microsoft.com/office/powerpoint/2010/main" val="255895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0"/>
          <p:cNvSpPr txBox="1">
            <a:spLocks noChangeArrowheads="1"/>
          </p:cNvSpPr>
          <p:nvPr userDrawn="1"/>
        </p:nvSpPr>
        <p:spPr bwMode="auto">
          <a:xfrm>
            <a:off x="1981200" y="5791200"/>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2000" b="1" dirty="0"/>
          </a:p>
        </p:txBody>
      </p:sp>
      <p:pic>
        <p:nvPicPr>
          <p:cNvPr id="5" name="Picture 13" descr="Dons copy, uglogo_CMYKOL cropp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228600"/>
            <a:ext cx="1752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28600" y="228600"/>
            <a:ext cx="7162800" cy="1676400"/>
          </a:xfrm>
        </p:spPr>
        <p:txBody>
          <a:bodyPr/>
          <a:lstStyle>
            <a:lvl1pPr>
              <a:defRPr sz="4000" b="1">
                <a:solidFill>
                  <a:srgbClr val="000099"/>
                </a:solidFill>
              </a:defRPr>
            </a:lvl1pPr>
          </a:lstStyle>
          <a:p>
            <a:r>
              <a:rPr lang="en-US"/>
              <a:t>Prophet 21 </a:t>
            </a:r>
            <a:br>
              <a:rPr lang="en-US"/>
            </a:br>
            <a:r>
              <a:rPr lang="en-US"/>
              <a:t>World Wide Users Group</a:t>
            </a:r>
          </a:p>
        </p:txBody>
      </p:sp>
      <p:sp>
        <p:nvSpPr>
          <p:cNvPr id="3075" name="Rectangle 3"/>
          <p:cNvSpPr>
            <a:spLocks noGrp="1" noChangeArrowheads="1"/>
          </p:cNvSpPr>
          <p:nvPr>
            <p:ph type="subTitle" idx="1"/>
          </p:nvPr>
        </p:nvSpPr>
        <p:spPr>
          <a:xfrm>
            <a:off x="1600200" y="2286000"/>
            <a:ext cx="5943600" cy="838200"/>
          </a:xfrm>
        </p:spPr>
        <p:txBody>
          <a:bodyPr/>
          <a:lstStyle>
            <a:lvl1pPr marL="0" indent="0" algn="ctr">
              <a:buFontTx/>
              <a:buNone/>
              <a:defRPr sz="2400"/>
            </a:lvl1pPr>
          </a:lstStyle>
          <a:p>
            <a:endParaRPr lang="en-US"/>
          </a:p>
        </p:txBody>
      </p:sp>
      <p:sp>
        <p:nvSpPr>
          <p:cNvPr id="6" name="Rectangle 4"/>
          <p:cNvSpPr>
            <a:spLocks noGrp="1" noChangeArrowheads="1"/>
          </p:cNvSpPr>
          <p:nvPr>
            <p:ph type="dt" sz="half" idx="10"/>
          </p:nvPr>
        </p:nvSpPr>
        <p:spPr>
          <a:xfrm>
            <a:off x="104775" y="6400800"/>
            <a:ext cx="2133600" cy="38100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400800"/>
            <a:ext cx="2895600" cy="3810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934200" y="6400800"/>
            <a:ext cx="2133600" cy="381000"/>
          </a:xfrm>
        </p:spPr>
        <p:txBody>
          <a:bodyPr/>
          <a:lstStyle>
            <a:lvl1pPr>
              <a:defRPr/>
            </a:lvl1pPr>
          </a:lstStyle>
          <a:p>
            <a:pPr>
              <a:defRPr/>
            </a:pPr>
            <a:fld id="{334EF2EC-A1FD-46D4-912F-61D40F0B324B}" type="slidenum">
              <a:rPr lang="en-US" altLang="en-US"/>
              <a:pPr>
                <a:defRPr/>
              </a:pPr>
              <a:t>‹#›</a:t>
            </a:fld>
            <a:endParaRPr lang="en-US" altLang="en-US"/>
          </a:p>
        </p:txBody>
      </p:sp>
    </p:spTree>
    <p:extLst>
      <p:ext uri="{BB962C8B-B14F-4D97-AF65-F5344CB8AC3E}">
        <p14:creationId xmlns:p14="http://schemas.microsoft.com/office/powerpoint/2010/main" val="2813225368"/>
      </p:ext>
    </p:extLst>
  </p:cSld>
  <p:clrMapOvr>
    <a:masterClrMapping/>
  </p:clrMapOvr>
  <p:transition spd="med" advTm="3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7962E4-0889-4528-9AAD-79AC78BCEACF}" type="slidenum">
              <a:rPr lang="en-US" altLang="en-US"/>
              <a:pPr>
                <a:defRPr/>
              </a:pPr>
              <a:t>‹#›</a:t>
            </a:fld>
            <a:endParaRPr lang="en-US" altLang="en-US"/>
          </a:p>
        </p:txBody>
      </p:sp>
    </p:spTree>
    <p:extLst>
      <p:ext uri="{BB962C8B-B14F-4D97-AF65-F5344CB8AC3E}">
        <p14:creationId xmlns:p14="http://schemas.microsoft.com/office/powerpoint/2010/main" val="3173408211"/>
      </p:ext>
    </p:extLst>
  </p:cSld>
  <p:clrMapOvr>
    <a:masterClrMapping/>
  </p:clrMapOvr>
  <p:transition spd="med" advTm="3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238" y="152400"/>
            <a:ext cx="2163762"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75" y="152400"/>
            <a:ext cx="63420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DAF41-1922-4139-B697-72D019462F67}" type="slidenum">
              <a:rPr lang="en-US" altLang="en-US"/>
              <a:pPr>
                <a:defRPr/>
              </a:pPr>
              <a:t>‹#›</a:t>
            </a:fld>
            <a:endParaRPr lang="en-US" altLang="en-US"/>
          </a:p>
        </p:txBody>
      </p:sp>
    </p:spTree>
    <p:extLst>
      <p:ext uri="{BB962C8B-B14F-4D97-AF65-F5344CB8AC3E}">
        <p14:creationId xmlns:p14="http://schemas.microsoft.com/office/powerpoint/2010/main" val="3935372792"/>
      </p:ext>
    </p:extLst>
  </p:cSld>
  <p:clrMapOvr>
    <a:masterClrMapping/>
  </p:clrMapOvr>
  <p:transition spd="med" advTm="3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59F1A-FB8F-45CB-AEBD-32FBDCEE41FA}" type="slidenum">
              <a:rPr lang="en-US" altLang="en-US"/>
              <a:pPr>
                <a:defRPr/>
              </a:pPr>
              <a:t>‹#›</a:t>
            </a:fld>
            <a:endParaRPr lang="en-US" altLang="en-US"/>
          </a:p>
        </p:txBody>
      </p:sp>
    </p:spTree>
    <p:extLst>
      <p:ext uri="{BB962C8B-B14F-4D97-AF65-F5344CB8AC3E}">
        <p14:creationId xmlns:p14="http://schemas.microsoft.com/office/powerpoint/2010/main" val="3955835444"/>
      </p:ext>
    </p:extLst>
  </p:cSld>
  <p:clrMapOvr>
    <a:masterClrMapping/>
  </p:clrMapOvr>
  <p:transition spd="med" advTm="3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46416E-830A-40BF-A123-1A2CEF03D393}" type="slidenum">
              <a:rPr lang="en-US" altLang="en-US"/>
              <a:pPr>
                <a:defRPr/>
              </a:pPr>
              <a:t>‹#›</a:t>
            </a:fld>
            <a:endParaRPr lang="en-US" altLang="en-US"/>
          </a:p>
        </p:txBody>
      </p:sp>
    </p:spTree>
    <p:extLst>
      <p:ext uri="{BB962C8B-B14F-4D97-AF65-F5344CB8AC3E}">
        <p14:creationId xmlns:p14="http://schemas.microsoft.com/office/powerpoint/2010/main" val="3363398805"/>
      </p:ext>
    </p:extLst>
  </p:cSld>
  <p:clrMapOvr>
    <a:masterClrMapping/>
  </p:clrMapOvr>
  <p:transition spd="med" advTm="3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38313"/>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8313"/>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21C977-A654-49D3-990D-6FE1C68F9F77}" type="slidenum">
              <a:rPr lang="en-US" altLang="en-US"/>
              <a:pPr>
                <a:defRPr/>
              </a:pPr>
              <a:t>‹#›</a:t>
            </a:fld>
            <a:endParaRPr lang="en-US" altLang="en-US"/>
          </a:p>
        </p:txBody>
      </p:sp>
    </p:spTree>
    <p:extLst>
      <p:ext uri="{BB962C8B-B14F-4D97-AF65-F5344CB8AC3E}">
        <p14:creationId xmlns:p14="http://schemas.microsoft.com/office/powerpoint/2010/main" val="3618329347"/>
      </p:ext>
    </p:extLst>
  </p:cSld>
  <p:clrMapOvr>
    <a:masterClrMapping/>
  </p:clrMapOvr>
  <p:transition spd="med" advTm="3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DB17C6-6B89-40CC-B0C3-E02CFDFD6076}" type="slidenum">
              <a:rPr lang="en-US" altLang="en-US"/>
              <a:pPr>
                <a:defRPr/>
              </a:pPr>
              <a:t>‹#›</a:t>
            </a:fld>
            <a:endParaRPr lang="en-US" altLang="en-US"/>
          </a:p>
        </p:txBody>
      </p:sp>
    </p:spTree>
    <p:extLst>
      <p:ext uri="{BB962C8B-B14F-4D97-AF65-F5344CB8AC3E}">
        <p14:creationId xmlns:p14="http://schemas.microsoft.com/office/powerpoint/2010/main" val="4111213669"/>
      </p:ext>
    </p:extLst>
  </p:cSld>
  <p:clrMapOvr>
    <a:masterClrMapping/>
  </p:clrMapOvr>
  <p:transition spd="med" advTm="3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24095E-4191-49A6-88A3-EA95AAD85E37}" type="slidenum">
              <a:rPr lang="en-US" altLang="en-US"/>
              <a:pPr>
                <a:defRPr/>
              </a:pPr>
              <a:t>‹#›</a:t>
            </a:fld>
            <a:endParaRPr lang="en-US" altLang="en-US"/>
          </a:p>
        </p:txBody>
      </p:sp>
    </p:spTree>
    <p:extLst>
      <p:ext uri="{BB962C8B-B14F-4D97-AF65-F5344CB8AC3E}">
        <p14:creationId xmlns:p14="http://schemas.microsoft.com/office/powerpoint/2010/main" val="276608158"/>
      </p:ext>
    </p:extLst>
  </p:cSld>
  <p:clrMapOvr>
    <a:masterClrMapping/>
  </p:clrMapOvr>
  <p:transition spd="med" advTm="3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6A7A48-4C0C-465F-9928-FD53980AC95D}" type="slidenum">
              <a:rPr lang="en-US" altLang="en-US"/>
              <a:pPr>
                <a:defRPr/>
              </a:pPr>
              <a:t>‹#›</a:t>
            </a:fld>
            <a:endParaRPr lang="en-US" altLang="en-US"/>
          </a:p>
        </p:txBody>
      </p:sp>
    </p:spTree>
    <p:extLst>
      <p:ext uri="{BB962C8B-B14F-4D97-AF65-F5344CB8AC3E}">
        <p14:creationId xmlns:p14="http://schemas.microsoft.com/office/powerpoint/2010/main" val="2534745131"/>
      </p:ext>
    </p:extLst>
  </p:cSld>
  <p:clrMapOvr>
    <a:masterClrMapping/>
  </p:clrMapOvr>
  <p:transition spd="med" advTm="3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E454F0-3DB1-41E2-8D8C-F5156D385EFB}" type="slidenum">
              <a:rPr lang="en-US" altLang="en-US"/>
              <a:pPr>
                <a:defRPr/>
              </a:pPr>
              <a:t>‹#›</a:t>
            </a:fld>
            <a:endParaRPr lang="en-US" altLang="en-US"/>
          </a:p>
        </p:txBody>
      </p:sp>
    </p:spTree>
    <p:extLst>
      <p:ext uri="{BB962C8B-B14F-4D97-AF65-F5344CB8AC3E}">
        <p14:creationId xmlns:p14="http://schemas.microsoft.com/office/powerpoint/2010/main" val="4220291522"/>
      </p:ext>
    </p:extLst>
  </p:cSld>
  <p:clrMapOvr>
    <a:masterClrMapping/>
  </p:clrMapOvr>
  <p:transition spd="med" advTm="3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C5BD0-3F14-40E7-922D-47C54E22EFEC}" type="slidenum">
              <a:rPr lang="en-US" altLang="en-US"/>
              <a:pPr>
                <a:defRPr/>
              </a:pPr>
              <a:t>‹#›</a:t>
            </a:fld>
            <a:endParaRPr lang="en-US" altLang="en-US"/>
          </a:p>
        </p:txBody>
      </p:sp>
    </p:spTree>
    <p:extLst>
      <p:ext uri="{BB962C8B-B14F-4D97-AF65-F5344CB8AC3E}">
        <p14:creationId xmlns:p14="http://schemas.microsoft.com/office/powerpoint/2010/main" val="316999633"/>
      </p:ext>
    </p:extLst>
  </p:cSld>
  <p:clrMapOvr>
    <a:masterClrMapping/>
  </p:clrMapOvr>
  <p:transition spd="med" advTm="3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775"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738313"/>
            <a:ext cx="838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19063" y="6400800"/>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934200" y="6400800"/>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5EEC517-5B4D-4B90-90CC-5FAD956B48A4}" type="slidenum">
              <a:rPr lang="en-US" altLang="en-US"/>
              <a:pPr>
                <a:defRPr/>
              </a:pPr>
              <a:t>‹#›</a:t>
            </a:fld>
            <a:endParaRPr lang="en-US" altLang="en-US"/>
          </a:p>
        </p:txBody>
      </p:sp>
      <p:pic>
        <p:nvPicPr>
          <p:cNvPr id="1031" name="Picture 9" descr="Dons copy, uglogo_CMYKOL cropp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5022850"/>
            <a:ext cx="13493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5"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transition spd="med" advTm="3100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113" y="0"/>
            <a:ext cx="7162800" cy="1219200"/>
          </a:xfrm>
        </p:spPr>
        <p:txBody>
          <a:bodyPr/>
          <a:lstStyle/>
          <a:p>
            <a:pPr eaLnBrk="1" hangingPunct="1"/>
            <a:r>
              <a:rPr lang="en-US" altLang="en-US"/>
              <a:t>Prophet 21 World Wide </a:t>
            </a:r>
            <a:br>
              <a:rPr lang="en-US" altLang="en-US"/>
            </a:br>
            <a:r>
              <a:rPr lang="en-US" altLang="en-US"/>
              <a:t>User Group Webinars</a:t>
            </a:r>
          </a:p>
        </p:txBody>
      </p:sp>
      <p:sp>
        <p:nvSpPr>
          <p:cNvPr id="5123" name="Rectangle 3"/>
          <p:cNvSpPr>
            <a:spLocks noGrp="1" noChangeArrowheads="1"/>
          </p:cNvSpPr>
          <p:nvPr>
            <p:ph type="subTitle" idx="1"/>
          </p:nvPr>
        </p:nvSpPr>
        <p:spPr>
          <a:xfrm>
            <a:off x="1219200" y="1371600"/>
            <a:ext cx="6477000" cy="838200"/>
          </a:xfrm>
        </p:spPr>
        <p:txBody>
          <a:bodyPr/>
          <a:lstStyle/>
          <a:p>
            <a:r>
              <a:rPr lang="en-US" altLang="en-US" sz="2800" b="1" dirty="0"/>
              <a:t>An Introduction to Management of Cash Drawers in P21</a:t>
            </a:r>
            <a:endParaRPr lang="en-CA" altLang="en-US" sz="2800" dirty="0"/>
          </a:p>
        </p:txBody>
      </p:sp>
      <p:sp>
        <p:nvSpPr>
          <p:cNvPr id="5124" name="TextBox 1"/>
          <p:cNvSpPr txBox="1">
            <a:spLocks noChangeArrowheads="1"/>
          </p:cNvSpPr>
          <p:nvPr/>
        </p:nvSpPr>
        <p:spPr bwMode="auto">
          <a:xfrm>
            <a:off x="1409700" y="5586139"/>
            <a:ext cx="60960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400" b="1" dirty="0"/>
              <a:t>Presented by: </a:t>
            </a:r>
          </a:p>
          <a:p>
            <a:pPr algn="ctr">
              <a:buFontTx/>
              <a:buNone/>
            </a:pPr>
            <a:r>
              <a:rPr lang="en-US" altLang="en-US" sz="2400" b="1" dirty="0"/>
              <a:t>Stacy Cline</a:t>
            </a:r>
          </a:p>
          <a:p>
            <a:pPr algn="ctr">
              <a:buFontTx/>
              <a:buNone/>
            </a:pPr>
            <a:r>
              <a:rPr lang="en-US" altLang="en-US" sz="2400" b="1" dirty="0"/>
              <a:t>Cline Financial Services, LLC</a:t>
            </a:r>
            <a:endParaRPr lang="en-CA" altLang="en-US" sz="2400" b="1" dirty="0"/>
          </a:p>
        </p:txBody>
      </p:sp>
    </p:spTree>
  </p:cSld>
  <p:clrMapOvr>
    <a:masterClrMapping/>
  </p:clrMapOvr>
  <p:transition spd="med" advTm="3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Cash Drawer – </a:t>
            </a:r>
            <a:br>
              <a:rPr lang="en-US" dirty="0"/>
            </a:br>
            <a:r>
              <a:rPr lang="en-US" dirty="0"/>
              <a:t>Cash Drawer Maintenance</a:t>
            </a:r>
          </a:p>
        </p:txBody>
      </p:sp>
      <p:sp>
        <p:nvSpPr>
          <p:cNvPr id="3" name="Content Placeholder 2"/>
          <p:cNvSpPr>
            <a:spLocks noGrp="1"/>
          </p:cNvSpPr>
          <p:nvPr>
            <p:ph idx="1"/>
          </p:nvPr>
        </p:nvSpPr>
        <p:spPr>
          <a:xfrm>
            <a:off x="3352800" y="3276600"/>
            <a:ext cx="5410200" cy="1790699"/>
          </a:xfrm>
        </p:spPr>
        <p:txBody>
          <a:bodyPr/>
          <a:lstStyle/>
          <a:p>
            <a:r>
              <a:rPr lang="en-US" sz="1800" dirty="0"/>
              <a:t>Order Processing – System – Cash Drawer Maintenance</a:t>
            </a:r>
          </a:p>
        </p:txBody>
      </p:sp>
      <p:pic>
        <p:nvPicPr>
          <p:cNvPr id="4" name="Picture 3"/>
          <p:cNvPicPr>
            <a:picLocks noChangeAspect="1"/>
          </p:cNvPicPr>
          <p:nvPr/>
        </p:nvPicPr>
        <p:blipFill>
          <a:blip r:embed="rId2"/>
          <a:stretch>
            <a:fillRect/>
          </a:stretch>
        </p:blipFill>
        <p:spPr>
          <a:xfrm>
            <a:off x="328059" y="2209800"/>
            <a:ext cx="2977116" cy="3048000"/>
          </a:xfrm>
          <a:prstGeom prst="rect">
            <a:avLst/>
          </a:prstGeom>
        </p:spPr>
      </p:pic>
    </p:spTree>
    <p:extLst>
      <p:ext uri="{BB962C8B-B14F-4D97-AF65-F5344CB8AC3E}">
        <p14:creationId xmlns:p14="http://schemas.microsoft.com/office/powerpoint/2010/main" val="3064470803"/>
      </p:ext>
    </p:extLst>
  </p:cSld>
  <p:clrMapOvr>
    <a:masterClrMapping/>
  </p:clrMapOvr>
  <p:transition spd="med" advTm="3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Cash Drawer – </a:t>
            </a:r>
            <a:br>
              <a:rPr lang="en-US" dirty="0"/>
            </a:br>
            <a:r>
              <a:rPr lang="en-US" dirty="0"/>
              <a:t>Cash Drawer Maintenance</a:t>
            </a:r>
          </a:p>
        </p:txBody>
      </p:sp>
      <p:sp>
        <p:nvSpPr>
          <p:cNvPr id="3" name="Content Placeholder 2"/>
          <p:cNvSpPr>
            <a:spLocks noGrp="1"/>
          </p:cNvSpPr>
          <p:nvPr>
            <p:ph idx="1"/>
          </p:nvPr>
        </p:nvSpPr>
        <p:spPr>
          <a:xfrm>
            <a:off x="381000" y="3581400"/>
            <a:ext cx="8458200" cy="2590800"/>
          </a:xfrm>
        </p:spPr>
        <p:txBody>
          <a:bodyPr/>
          <a:lstStyle/>
          <a:p>
            <a:r>
              <a:rPr lang="en-US" sz="1800" dirty="0"/>
              <a:t>Enter Company ID</a:t>
            </a:r>
          </a:p>
          <a:p>
            <a:r>
              <a:rPr lang="en-US" sz="1800" dirty="0"/>
              <a:t>Enter a Cash Drawer ID and description</a:t>
            </a:r>
          </a:p>
          <a:p>
            <a:pPr lvl="1"/>
            <a:r>
              <a:rPr lang="en-US" sz="1400" dirty="0"/>
              <a:t>The Drawer ID is user defined, can be numeric or alphanumeric</a:t>
            </a:r>
          </a:p>
          <a:p>
            <a:r>
              <a:rPr lang="en-US" sz="1800" dirty="0"/>
              <a:t>Enter the account transactions will be deposited to</a:t>
            </a:r>
          </a:p>
          <a:p>
            <a:r>
              <a:rPr lang="en-US" sz="1800" dirty="0"/>
              <a:t>Enter the bank number the cash drawer will deposit to</a:t>
            </a:r>
          </a:p>
          <a:p>
            <a:r>
              <a:rPr lang="en-US" sz="1800" dirty="0"/>
              <a:t>Save</a:t>
            </a:r>
          </a:p>
          <a:p>
            <a:r>
              <a:rPr lang="en-US" sz="1800" dirty="0"/>
              <a:t>Repeat as needed</a:t>
            </a:r>
          </a:p>
        </p:txBody>
      </p:sp>
      <p:pic>
        <p:nvPicPr>
          <p:cNvPr id="6" name="Picture 5"/>
          <p:cNvPicPr>
            <a:picLocks noChangeAspect="1"/>
          </p:cNvPicPr>
          <p:nvPr/>
        </p:nvPicPr>
        <p:blipFill>
          <a:blip r:embed="rId2"/>
          <a:stretch>
            <a:fillRect/>
          </a:stretch>
        </p:blipFill>
        <p:spPr>
          <a:xfrm>
            <a:off x="2000576" y="1981200"/>
            <a:ext cx="5219048" cy="1438095"/>
          </a:xfrm>
          <a:prstGeom prst="rect">
            <a:avLst/>
          </a:prstGeom>
        </p:spPr>
      </p:pic>
    </p:spTree>
    <p:extLst>
      <p:ext uri="{BB962C8B-B14F-4D97-AF65-F5344CB8AC3E}">
        <p14:creationId xmlns:p14="http://schemas.microsoft.com/office/powerpoint/2010/main" val="3280622948"/>
      </p:ext>
    </p:extLst>
  </p:cSld>
  <p:clrMapOvr>
    <a:masterClrMapping/>
  </p:clrMapOvr>
  <p:transition spd="med" advTm="31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124200"/>
            <a:ext cx="9067800" cy="762000"/>
          </a:xfrm>
        </p:spPr>
        <p:txBody>
          <a:bodyPr/>
          <a:lstStyle/>
          <a:p>
            <a:pPr marL="0" indent="0" algn="ctr">
              <a:buNone/>
            </a:pPr>
            <a:r>
              <a:rPr lang="en-US" sz="4400" b="1" dirty="0"/>
              <a:t>PAYMENT TYPE MAINTENANCE</a:t>
            </a:r>
          </a:p>
        </p:txBody>
      </p:sp>
    </p:spTree>
    <p:extLst>
      <p:ext uri="{BB962C8B-B14F-4D97-AF65-F5344CB8AC3E}">
        <p14:creationId xmlns:p14="http://schemas.microsoft.com/office/powerpoint/2010/main" val="862414398"/>
      </p:ext>
    </p:extLst>
  </p:cSld>
  <p:clrMapOvr>
    <a:masterClrMapping/>
  </p:clrMapOvr>
  <p:transition spd="med" advTm="3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Type Maintenance</a:t>
            </a:r>
          </a:p>
        </p:txBody>
      </p:sp>
      <p:sp>
        <p:nvSpPr>
          <p:cNvPr id="3" name="Content Placeholder 2"/>
          <p:cNvSpPr>
            <a:spLocks noGrp="1"/>
          </p:cNvSpPr>
          <p:nvPr>
            <p:ph idx="1"/>
          </p:nvPr>
        </p:nvSpPr>
        <p:spPr>
          <a:xfrm>
            <a:off x="3810000" y="2895600"/>
            <a:ext cx="4876800" cy="1752601"/>
          </a:xfrm>
        </p:spPr>
        <p:txBody>
          <a:bodyPr/>
          <a:lstStyle/>
          <a:p>
            <a:r>
              <a:rPr lang="en-US" sz="1800" dirty="0"/>
              <a:t>Accounting – Accounts Receivable – System – Payment Type Maintenance</a:t>
            </a:r>
          </a:p>
        </p:txBody>
      </p:sp>
      <p:pic>
        <p:nvPicPr>
          <p:cNvPr id="4" name="Picture 3"/>
          <p:cNvPicPr>
            <a:picLocks noChangeAspect="1"/>
          </p:cNvPicPr>
          <p:nvPr/>
        </p:nvPicPr>
        <p:blipFill>
          <a:blip r:embed="rId2"/>
          <a:stretch>
            <a:fillRect/>
          </a:stretch>
        </p:blipFill>
        <p:spPr>
          <a:xfrm>
            <a:off x="381000" y="1676400"/>
            <a:ext cx="3314286" cy="4466667"/>
          </a:xfrm>
          <a:prstGeom prst="rect">
            <a:avLst/>
          </a:prstGeom>
        </p:spPr>
      </p:pic>
    </p:spTree>
    <p:extLst>
      <p:ext uri="{BB962C8B-B14F-4D97-AF65-F5344CB8AC3E}">
        <p14:creationId xmlns:p14="http://schemas.microsoft.com/office/powerpoint/2010/main" val="956900329"/>
      </p:ext>
    </p:extLst>
  </p:cSld>
  <p:clrMapOvr>
    <a:masterClrMapping/>
  </p:clrMapOvr>
  <p:transition spd="med" advTm="3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Type Maintenance</a:t>
            </a:r>
          </a:p>
        </p:txBody>
      </p:sp>
      <p:sp>
        <p:nvSpPr>
          <p:cNvPr id="5" name="Content Placeholder 4"/>
          <p:cNvSpPr>
            <a:spLocks noGrp="1"/>
          </p:cNvSpPr>
          <p:nvPr>
            <p:ph idx="1"/>
          </p:nvPr>
        </p:nvSpPr>
        <p:spPr>
          <a:xfrm>
            <a:off x="27495" y="1905000"/>
            <a:ext cx="7778496" cy="4114800"/>
          </a:xfrm>
        </p:spPr>
        <p:txBody>
          <a:bodyPr/>
          <a:lstStyle/>
          <a:p>
            <a:r>
              <a:rPr lang="en-US" sz="1800" dirty="0"/>
              <a:t>Payment Types are assigned at a COMPANY LEVEL, not a cash drawer level</a:t>
            </a:r>
          </a:p>
          <a:p>
            <a:endParaRPr lang="en-US" sz="1800" dirty="0"/>
          </a:p>
          <a:p>
            <a:r>
              <a:rPr lang="en-US" sz="1800" dirty="0"/>
              <a:t>Payment Types configured in Payment Type Maintenance apply to all receipts – Cash Drawers and Cash Receipts</a:t>
            </a:r>
          </a:p>
          <a:p>
            <a:endParaRPr lang="en-US" sz="1800" dirty="0"/>
          </a:p>
          <a:p>
            <a:r>
              <a:rPr lang="en-US" sz="1800" dirty="0"/>
              <a:t>The Payment Types created will derive how P21 reflects payments on your Cash Drawer Detail Report &amp; the Reconcile Cash Detail function</a:t>
            </a:r>
          </a:p>
          <a:p>
            <a:pPr marL="0" indent="0">
              <a:buNone/>
            </a:pPr>
            <a:endParaRPr lang="en-US" sz="1800" b="1" dirty="0"/>
          </a:p>
          <a:p>
            <a:r>
              <a:rPr lang="en-US" sz="1800" b="1" dirty="0"/>
              <a:t>The goal is to have each P21 created deposit match a deposit on your bank statement!  This significantly simplifies the cash reconciliation process.</a:t>
            </a:r>
          </a:p>
          <a:p>
            <a:pPr lvl="3"/>
            <a:endParaRPr lang="en-US" sz="1800" dirty="0"/>
          </a:p>
        </p:txBody>
      </p:sp>
    </p:spTree>
    <p:extLst>
      <p:ext uri="{BB962C8B-B14F-4D97-AF65-F5344CB8AC3E}">
        <p14:creationId xmlns:p14="http://schemas.microsoft.com/office/powerpoint/2010/main" val="2998683644"/>
      </p:ext>
    </p:extLst>
  </p:cSld>
  <p:clrMapOvr>
    <a:masterClrMapping/>
  </p:clrMapOvr>
  <p:transition spd="med" advTm="3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Type Maintenance</a:t>
            </a:r>
          </a:p>
        </p:txBody>
      </p:sp>
      <p:pic>
        <p:nvPicPr>
          <p:cNvPr id="11" name="Picture 10"/>
          <p:cNvPicPr>
            <a:picLocks noChangeAspect="1"/>
          </p:cNvPicPr>
          <p:nvPr/>
        </p:nvPicPr>
        <p:blipFill>
          <a:blip r:embed="rId2"/>
          <a:stretch>
            <a:fillRect/>
          </a:stretch>
        </p:blipFill>
        <p:spPr>
          <a:xfrm>
            <a:off x="228600" y="1066800"/>
            <a:ext cx="6276975" cy="3642365"/>
          </a:xfrm>
          <a:prstGeom prst="rect">
            <a:avLst/>
          </a:prstGeom>
        </p:spPr>
      </p:pic>
      <p:sp>
        <p:nvSpPr>
          <p:cNvPr id="4" name="Content Placeholder 4"/>
          <p:cNvSpPr>
            <a:spLocks noGrp="1"/>
          </p:cNvSpPr>
          <p:nvPr>
            <p:ph idx="1"/>
          </p:nvPr>
        </p:nvSpPr>
        <p:spPr>
          <a:xfrm>
            <a:off x="0" y="4800600"/>
            <a:ext cx="7772400" cy="1143000"/>
          </a:xfrm>
        </p:spPr>
        <p:txBody>
          <a:bodyPr/>
          <a:lstStyle/>
          <a:p>
            <a:r>
              <a:rPr lang="en-US" sz="1600" dirty="0"/>
              <a:t>Credit Cards should be grouped together to reflect how they batch through your credit card processor.  </a:t>
            </a:r>
          </a:p>
          <a:p>
            <a:pPr lvl="1"/>
            <a:r>
              <a:rPr lang="en-US" sz="1600" dirty="0"/>
              <a:t>Example: If Visa, MasterCard &amp; Discover hit the bank in one deposit, create a Payment Type ID of Visa/MasterCard/Discover to batch these transactions</a:t>
            </a:r>
          </a:p>
          <a:p>
            <a:r>
              <a:rPr lang="en-US" sz="1600" dirty="0"/>
              <a:t>Any other payment types (store credit, gift card, etc.) need to be assigned to the payment type that makes sense for your business.</a:t>
            </a:r>
          </a:p>
          <a:p>
            <a:pPr lvl="3"/>
            <a:endParaRPr lang="en-US" sz="1600" dirty="0"/>
          </a:p>
        </p:txBody>
      </p:sp>
    </p:spTree>
    <p:extLst>
      <p:ext uri="{BB962C8B-B14F-4D97-AF65-F5344CB8AC3E}">
        <p14:creationId xmlns:p14="http://schemas.microsoft.com/office/powerpoint/2010/main" val="1019217842"/>
      </p:ext>
    </p:extLst>
  </p:cSld>
  <p:clrMapOvr>
    <a:masterClrMapping/>
  </p:clrMapOvr>
  <p:transition spd="med" advTm="31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Type Maintenance</a:t>
            </a:r>
          </a:p>
        </p:txBody>
      </p:sp>
      <p:sp>
        <p:nvSpPr>
          <p:cNvPr id="4" name="Content Placeholder 4"/>
          <p:cNvSpPr>
            <a:spLocks noGrp="1"/>
          </p:cNvSpPr>
          <p:nvPr>
            <p:ph idx="1"/>
          </p:nvPr>
        </p:nvSpPr>
        <p:spPr>
          <a:xfrm>
            <a:off x="104775" y="1752600"/>
            <a:ext cx="7515225" cy="5087112"/>
          </a:xfrm>
        </p:spPr>
        <p:txBody>
          <a:bodyPr/>
          <a:lstStyle/>
          <a:p>
            <a:r>
              <a:rPr lang="en-US" sz="1800" dirty="0"/>
              <a:t>The prior example assumes your company has credit card processing within P21 configured.</a:t>
            </a:r>
          </a:p>
          <a:p>
            <a:endParaRPr lang="en-US" sz="1800" dirty="0"/>
          </a:p>
          <a:p>
            <a:r>
              <a:rPr lang="en-US" sz="1800" dirty="0"/>
              <a:t>If credit card processing within P21 is not configured do not select payment type of “Credit Card”.  </a:t>
            </a:r>
          </a:p>
          <a:p>
            <a:pPr lvl="1"/>
            <a:r>
              <a:rPr lang="en-US" sz="1800" dirty="0"/>
              <a:t>P21 will let you configure this in Payment Type Maintenance, however the front counter will not be able to process that payment type (ex: American Express).  </a:t>
            </a:r>
          </a:p>
          <a:p>
            <a:endParaRPr lang="en-US" sz="1800" dirty="0"/>
          </a:p>
          <a:p>
            <a:r>
              <a:rPr lang="en-US" sz="1800" dirty="0"/>
              <a:t>If you don’t process credit cards within P21, create the payment types based on how transactions batch into your bank account. However, instead of selecting “Credit Card” you will select “Cash” or “Check” – determined by what makes the most sense for your business.</a:t>
            </a:r>
          </a:p>
          <a:p>
            <a:pPr lvl="1"/>
            <a:r>
              <a:rPr lang="en-US" sz="1800" dirty="0"/>
              <a:t>i.e. if you rarely/never receive checks through the front counter it may make sense to select “Check” and vice versa.</a:t>
            </a:r>
          </a:p>
          <a:p>
            <a:pPr lvl="3"/>
            <a:endParaRPr lang="en-US" sz="1800" dirty="0"/>
          </a:p>
        </p:txBody>
      </p:sp>
    </p:spTree>
    <p:extLst>
      <p:ext uri="{BB962C8B-B14F-4D97-AF65-F5344CB8AC3E}">
        <p14:creationId xmlns:p14="http://schemas.microsoft.com/office/powerpoint/2010/main" val="694757205"/>
      </p:ext>
    </p:extLst>
  </p:cSld>
  <p:clrMapOvr>
    <a:masterClrMapping/>
  </p:clrMapOvr>
  <p:transition spd="med" advTm="3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Type Maintenance</a:t>
            </a:r>
          </a:p>
        </p:txBody>
      </p:sp>
      <p:pic>
        <p:nvPicPr>
          <p:cNvPr id="7" name="Picture 6"/>
          <p:cNvPicPr>
            <a:picLocks noChangeAspect="1"/>
          </p:cNvPicPr>
          <p:nvPr/>
        </p:nvPicPr>
        <p:blipFill>
          <a:blip r:embed="rId2"/>
          <a:stretch>
            <a:fillRect/>
          </a:stretch>
        </p:blipFill>
        <p:spPr>
          <a:xfrm>
            <a:off x="1600200" y="1655190"/>
            <a:ext cx="5107460" cy="2438400"/>
          </a:xfrm>
          <a:prstGeom prst="rect">
            <a:avLst/>
          </a:prstGeom>
        </p:spPr>
      </p:pic>
      <p:pic>
        <p:nvPicPr>
          <p:cNvPr id="8" name="Picture 7"/>
          <p:cNvPicPr>
            <a:picLocks noChangeAspect="1"/>
          </p:cNvPicPr>
          <p:nvPr/>
        </p:nvPicPr>
        <p:blipFill>
          <a:blip r:embed="rId3"/>
          <a:stretch>
            <a:fillRect/>
          </a:stretch>
        </p:blipFill>
        <p:spPr>
          <a:xfrm>
            <a:off x="2224520" y="4093590"/>
            <a:ext cx="3858820" cy="2530886"/>
          </a:xfrm>
          <a:prstGeom prst="rect">
            <a:avLst/>
          </a:prstGeom>
        </p:spPr>
      </p:pic>
    </p:spTree>
    <p:extLst>
      <p:ext uri="{BB962C8B-B14F-4D97-AF65-F5344CB8AC3E}">
        <p14:creationId xmlns:p14="http://schemas.microsoft.com/office/powerpoint/2010/main" val="131210663"/>
      </p:ext>
    </p:extLst>
  </p:cSld>
  <p:clrMapOvr>
    <a:masterClrMapping/>
  </p:clrMapOvr>
  <p:transition spd="med" advTm="3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95600"/>
            <a:ext cx="8382000" cy="762000"/>
          </a:xfrm>
        </p:spPr>
        <p:txBody>
          <a:bodyPr/>
          <a:lstStyle/>
          <a:p>
            <a:pPr marL="0" indent="0" algn="ctr">
              <a:buNone/>
            </a:pPr>
            <a:r>
              <a:rPr lang="en-US" sz="4400" b="1" dirty="0"/>
              <a:t>ASSIGNING USERS TO A CASH DRAWER</a:t>
            </a:r>
          </a:p>
        </p:txBody>
      </p:sp>
    </p:spTree>
    <p:extLst>
      <p:ext uri="{BB962C8B-B14F-4D97-AF65-F5344CB8AC3E}">
        <p14:creationId xmlns:p14="http://schemas.microsoft.com/office/powerpoint/2010/main" val="1727325913"/>
      </p:ext>
    </p:extLst>
  </p:cSld>
  <p:clrMapOvr>
    <a:masterClrMapping/>
  </p:clrMapOvr>
  <p:transition spd="med" advTm="3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Users to a Cash Drawer</a:t>
            </a:r>
          </a:p>
        </p:txBody>
      </p:sp>
      <p:sp>
        <p:nvSpPr>
          <p:cNvPr id="4" name="Content Placeholder 4"/>
          <p:cNvSpPr>
            <a:spLocks noGrp="1"/>
          </p:cNvSpPr>
          <p:nvPr>
            <p:ph idx="1"/>
          </p:nvPr>
        </p:nvSpPr>
        <p:spPr>
          <a:xfrm>
            <a:off x="3581400" y="3048000"/>
            <a:ext cx="4572000" cy="1066800"/>
          </a:xfrm>
        </p:spPr>
        <p:txBody>
          <a:bodyPr/>
          <a:lstStyle/>
          <a:p>
            <a:r>
              <a:rPr lang="en-US" sz="1800" dirty="0"/>
              <a:t>Orders – Transaction – Cash Drawer</a:t>
            </a:r>
          </a:p>
          <a:p>
            <a:pPr lvl="3"/>
            <a:endParaRPr lang="en-US" sz="1800" dirty="0"/>
          </a:p>
        </p:txBody>
      </p:sp>
      <p:pic>
        <p:nvPicPr>
          <p:cNvPr id="3" name="Picture 2"/>
          <p:cNvPicPr>
            <a:picLocks noChangeAspect="1"/>
          </p:cNvPicPr>
          <p:nvPr/>
        </p:nvPicPr>
        <p:blipFill>
          <a:blip r:embed="rId2"/>
          <a:stretch>
            <a:fillRect/>
          </a:stretch>
        </p:blipFill>
        <p:spPr>
          <a:xfrm>
            <a:off x="533400" y="2057400"/>
            <a:ext cx="2785294" cy="2819400"/>
          </a:xfrm>
          <a:prstGeom prst="rect">
            <a:avLst/>
          </a:prstGeom>
        </p:spPr>
      </p:pic>
    </p:spTree>
    <p:extLst>
      <p:ext uri="{BB962C8B-B14F-4D97-AF65-F5344CB8AC3E}">
        <p14:creationId xmlns:p14="http://schemas.microsoft.com/office/powerpoint/2010/main" val="284206444"/>
      </p:ext>
    </p:extLst>
  </p:cSld>
  <p:clrMapOvr>
    <a:masterClrMapping/>
  </p:clrMapOvr>
  <p:transition spd="med" advTm="3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1738313"/>
            <a:ext cx="9144000" cy="4495800"/>
          </a:xfrm>
        </p:spPr>
        <p:txBody>
          <a:bodyPr/>
          <a:lstStyle/>
          <a:p>
            <a:pPr algn="ctr" eaLnBrk="1" hangingPunct="1">
              <a:lnSpc>
                <a:spcPct val="80000"/>
              </a:lnSpc>
              <a:buFontTx/>
              <a:buNone/>
              <a:defRPr/>
            </a:pPr>
            <a:r>
              <a:rPr lang="en-US" sz="1600" b="1" dirty="0"/>
              <a:t>President </a:t>
            </a:r>
          </a:p>
          <a:p>
            <a:pPr marL="0" indent="0" algn="ctr">
              <a:buFontTx/>
              <a:buNone/>
              <a:defRPr/>
            </a:pPr>
            <a:r>
              <a:rPr lang="en-US" sz="1600" dirty="0"/>
              <a:t>Sam Snow</a:t>
            </a:r>
            <a:br>
              <a:rPr lang="en-US" sz="1600" dirty="0"/>
            </a:br>
            <a:r>
              <a:rPr lang="en-CA" sz="1600" dirty="0"/>
              <a:t>Information Technology Manager, T. J. Snow Company, Inc. </a:t>
            </a:r>
          </a:p>
          <a:p>
            <a:pPr algn="ctr">
              <a:lnSpc>
                <a:spcPct val="80000"/>
              </a:lnSpc>
              <a:spcBef>
                <a:spcPct val="0"/>
              </a:spcBef>
              <a:buFontTx/>
              <a:buNone/>
              <a:defRPr/>
            </a:pPr>
            <a:endParaRPr lang="en-US" sz="1600" b="1" dirty="0"/>
          </a:p>
          <a:p>
            <a:pPr algn="ctr" eaLnBrk="1" hangingPunct="1">
              <a:lnSpc>
                <a:spcPct val="80000"/>
              </a:lnSpc>
              <a:buFontTx/>
              <a:buNone/>
              <a:defRPr/>
            </a:pPr>
            <a:r>
              <a:rPr lang="en-US" sz="1600" b="1" dirty="0"/>
              <a:t>Vice President of Finance</a:t>
            </a:r>
          </a:p>
          <a:p>
            <a:pPr algn="ctr" eaLnBrk="1" hangingPunct="1">
              <a:lnSpc>
                <a:spcPct val="80000"/>
              </a:lnSpc>
              <a:buFontTx/>
              <a:buNone/>
              <a:defRPr/>
            </a:pPr>
            <a:r>
              <a:rPr lang="en-US" sz="1600" dirty="0"/>
              <a:t>Brian Williams</a:t>
            </a:r>
            <a:br>
              <a:rPr lang="en-US" sz="1600" dirty="0"/>
            </a:br>
            <a:r>
              <a:rPr lang="en-US" sz="1600" dirty="0"/>
              <a:t>Director of Information Technology, Industrial Supply Company</a:t>
            </a:r>
          </a:p>
          <a:p>
            <a:pPr algn="ctr" eaLnBrk="1" hangingPunct="1">
              <a:lnSpc>
                <a:spcPct val="80000"/>
              </a:lnSpc>
              <a:buFontTx/>
              <a:buNone/>
              <a:defRPr/>
            </a:pPr>
            <a:endParaRPr lang="en-US" sz="1600" b="1" dirty="0"/>
          </a:p>
          <a:p>
            <a:pPr algn="ctr" eaLnBrk="1" hangingPunct="1">
              <a:lnSpc>
                <a:spcPct val="80000"/>
              </a:lnSpc>
              <a:buFontTx/>
              <a:buNone/>
              <a:defRPr/>
            </a:pPr>
            <a:r>
              <a:rPr lang="en-US" sz="1600" b="1" dirty="0"/>
              <a:t>Vice President of Marketing and Education</a:t>
            </a:r>
            <a:endParaRPr lang="en-US" sz="1600" dirty="0"/>
          </a:p>
          <a:p>
            <a:pPr algn="ctr" eaLnBrk="1" hangingPunct="1">
              <a:lnSpc>
                <a:spcPct val="80000"/>
              </a:lnSpc>
              <a:buFontTx/>
              <a:buNone/>
              <a:defRPr/>
            </a:pPr>
            <a:r>
              <a:rPr lang="en-US" sz="1600" dirty="0"/>
              <a:t>Mike Chadwick</a:t>
            </a:r>
            <a:br>
              <a:rPr lang="en-US" sz="1600" dirty="0"/>
            </a:br>
            <a:r>
              <a:rPr lang="en-US" sz="1600" dirty="0"/>
              <a:t>Director of Information Technology, </a:t>
            </a:r>
            <a:r>
              <a:rPr lang="en-CA" sz="1600" dirty="0"/>
              <a:t>T. J. Snow Company, Inc</a:t>
            </a:r>
          </a:p>
          <a:p>
            <a:pPr algn="ctr" eaLnBrk="1" hangingPunct="1">
              <a:lnSpc>
                <a:spcPct val="80000"/>
              </a:lnSpc>
              <a:buFontTx/>
              <a:buNone/>
              <a:defRPr/>
            </a:pPr>
            <a:endParaRPr lang="en-US" sz="1600" dirty="0"/>
          </a:p>
          <a:p>
            <a:pPr algn="ctr" eaLnBrk="1" hangingPunct="1">
              <a:lnSpc>
                <a:spcPct val="80000"/>
              </a:lnSpc>
              <a:buFontTx/>
              <a:buNone/>
              <a:defRPr/>
            </a:pPr>
            <a:r>
              <a:rPr lang="en-US" sz="1600" b="1" dirty="0"/>
              <a:t>Vice President of Operations</a:t>
            </a:r>
            <a:r>
              <a:rPr lang="en-US" sz="1600" dirty="0"/>
              <a:t> </a:t>
            </a:r>
          </a:p>
          <a:p>
            <a:pPr algn="ctr" eaLnBrk="1" hangingPunct="1">
              <a:lnSpc>
                <a:spcPct val="80000"/>
              </a:lnSpc>
              <a:buFontTx/>
              <a:buNone/>
              <a:defRPr/>
            </a:pPr>
            <a:r>
              <a:rPr lang="en-CA" sz="1600" dirty="0"/>
              <a:t>Ted Hoffman</a:t>
            </a:r>
          </a:p>
          <a:p>
            <a:pPr algn="ctr" eaLnBrk="1" hangingPunct="1">
              <a:lnSpc>
                <a:spcPct val="80000"/>
              </a:lnSpc>
              <a:buFontTx/>
              <a:buNone/>
              <a:defRPr/>
            </a:pPr>
            <a:r>
              <a:rPr lang="en-CA" sz="1600" dirty="0"/>
              <a:t>Supply Chain Analyst, Utility Supply and Construction</a:t>
            </a:r>
          </a:p>
          <a:p>
            <a:pPr algn="ctr" eaLnBrk="1" hangingPunct="1">
              <a:lnSpc>
                <a:spcPct val="80000"/>
              </a:lnSpc>
              <a:buFontTx/>
              <a:buNone/>
              <a:defRPr/>
            </a:pPr>
            <a:endParaRPr lang="en-US" sz="1600" dirty="0"/>
          </a:p>
          <a:p>
            <a:pPr algn="ctr" eaLnBrk="1" hangingPunct="1">
              <a:lnSpc>
                <a:spcPct val="80000"/>
              </a:lnSpc>
              <a:buFontTx/>
              <a:buNone/>
              <a:defRPr/>
            </a:pPr>
            <a:r>
              <a:rPr lang="en-US" sz="1600" b="1" dirty="0"/>
              <a:t>Vice President of Member Relations</a:t>
            </a:r>
          </a:p>
          <a:p>
            <a:pPr algn="ctr" eaLnBrk="1" hangingPunct="1">
              <a:lnSpc>
                <a:spcPct val="80000"/>
              </a:lnSpc>
              <a:buFontTx/>
              <a:buNone/>
              <a:defRPr/>
            </a:pPr>
            <a:r>
              <a:rPr lang="en-CA" sz="1600" dirty="0"/>
              <a:t>Eric Lunsford</a:t>
            </a:r>
          </a:p>
          <a:p>
            <a:pPr algn="ctr" eaLnBrk="1" hangingPunct="1">
              <a:lnSpc>
                <a:spcPct val="80000"/>
              </a:lnSpc>
              <a:buFontTx/>
              <a:buNone/>
              <a:defRPr/>
            </a:pPr>
            <a:r>
              <a:rPr lang="en-CA" sz="1600" dirty="0"/>
              <a:t>Vice President Sales &amp; Marketing, Pye-Barker Supply Co., Inc.</a:t>
            </a:r>
          </a:p>
          <a:p>
            <a:pPr algn="ctr" eaLnBrk="1" hangingPunct="1">
              <a:lnSpc>
                <a:spcPct val="80000"/>
              </a:lnSpc>
              <a:buFontTx/>
              <a:buNone/>
              <a:defRPr/>
            </a:pPr>
            <a:endParaRPr lang="en-US" sz="1600" dirty="0"/>
          </a:p>
        </p:txBody>
      </p:sp>
      <p:sp>
        <p:nvSpPr>
          <p:cNvPr id="7171" name="Rectangle 4"/>
          <p:cNvSpPr>
            <a:spLocks noGrp="1" noChangeArrowheads="1"/>
          </p:cNvSpPr>
          <p:nvPr>
            <p:ph type="title"/>
          </p:nvPr>
        </p:nvSpPr>
        <p:spPr/>
        <p:txBody>
          <a:bodyPr/>
          <a:lstStyle/>
          <a:p>
            <a:pPr eaLnBrk="1" hangingPunct="1"/>
            <a:r>
              <a:rPr lang="en-US" altLang="en-US" b="1"/>
              <a:t>P21 Worldwide User Group Officers</a:t>
            </a:r>
            <a:r>
              <a:rPr lang="en-US" altLang="en-US"/>
              <a:t> </a:t>
            </a:r>
          </a:p>
        </p:txBody>
      </p:sp>
    </p:spTree>
  </p:cSld>
  <p:clrMapOvr>
    <a:masterClrMapping/>
  </p:clrMapOvr>
  <p:transition spd="med" advTm="31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Users to a Cash Drawer</a:t>
            </a:r>
          </a:p>
        </p:txBody>
      </p:sp>
      <p:sp>
        <p:nvSpPr>
          <p:cNvPr id="4" name="Content Placeholder 4"/>
          <p:cNvSpPr>
            <a:spLocks noGrp="1"/>
          </p:cNvSpPr>
          <p:nvPr>
            <p:ph idx="1"/>
          </p:nvPr>
        </p:nvSpPr>
        <p:spPr>
          <a:xfrm>
            <a:off x="3810000" y="1822513"/>
            <a:ext cx="5157787" cy="1149287"/>
          </a:xfrm>
        </p:spPr>
        <p:txBody>
          <a:bodyPr/>
          <a:lstStyle/>
          <a:p>
            <a:r>
              <a:rPr lang="en-US" sz="1600" dirty="0"/>
              <a:t>Enter the Company ID and the Cash Drawer ID</a:t>
            </a:r>
          </a:p>
          <a:p>
            <a:r>
              <a:rPr lang="en-US" sz="1600" dirty="0"/>
              <a:t>Enter the Opening Balance if applicable</a:t>
            </a:r>
          </a:p>
          <a:p>
            <a:r>
              <a:rPr lang="en-US" sz="1600" dirty="0"/>
              <a:t>Click on the “Users” Tab</a:t>
            </a:r>
          </a:p>
          <a:p>
            <a:endParaRPr lang="en-US" sz="1600" dirty="0"/>
          </a:p>
          <a:p>
            <a:endParaRPr lang="en-US" sz="1600" dirty="0"/>
          </a:p>
          <a:p>
            <a:endParaRPr lang="en-US" sz="1600" dirty="0"/>
          </a:p>
          <a:p>
            <a:endParaRPr lang="en-US" sz="1600" dirty="0"/>
          </a:p>
          <a:p>
            <a:endParaRPr lang="en-US" sz="1600" dirty="0"/>
          </a:p>
          <a:p>
            <a:endParaRPr lang="en-US" sz="1600" dirty="0"/>
          </a:p>
          <a:p>
            <a:pPr lvl="3"/>
            <a:endParaRPr lang="en-US" sz="1600" dirty="0"/>
          </a:p>
        </p:txBody>
      </p:sp>
      <p:pic>
        <p:nvPicPr>
          <p:cNvPr id="7" name="Picture 6"/>
          <p:cNvPicPr>
            <a:picLocks noChangeAspect="1"/>
          </p:cNvPicPr>
          <p:nvPr/>
        </p:nvPicPr>
        <p:blipFill>
          <a:blip r:embed="rId2"/>
          <a:stretch>
            <a:fillRect/>
          </a:stretch>
        </p:blipFill>
        <p:spPr>
          <a:xfrm>
            <a:off x="228600" y="1455656"/>
            <a:ext cx="3469418" cy="1676400"/>
          </a:xfrm>
          <a:prstGeom prst="rect">
            <a:avLst/>
          </a:prstGeom>
        </p:spPr>
      </p:pic>
      <p:pic>
        <p:nvPicPr>
          <p:cNvPr id="3" name="Picture 2"/>
          <p:cNvPicPr>
            <a:picLocks noChangeAspect="1"/>
          </p:cNvPicPr>
          <p:nvPr/>
        </p:nvPicPr>
        <p:blipFill>
          <a:blip r:embed="rId3"/>
          <a:stretch>
            <a:fillRect/>
          </a:stretch>
        </p:blipFill>
        <p:spPr>
          <a:xfrm>
            <a:off x="104775" y="3659169"/>
            <a:ext cx="4019048" cy="1447619"/>
          </a:xfrm>
          <a:prstGeom prst="rect">
            <a:avLst/>
          </a:prstGeom>
        </p:spPr>
      </p:pic>
      <p:sp>
        <p:nvSpPr>
          <p:cNvPr id="9" name="Content Placeholder 4"/>
          <p:cNvSpPr txBox="1">
            <a:spLocks/>
          </p:cNvSpPr>
          <p:nvPr/>
        </p:nvSpPr>
        <p:spPr bwMode="auto">
          <a:xfrm>
            <a:off x="4123823" y="3200400"/>
            <a:ext cx="364857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1600" dirty="0"/>
              <a:t>A user can be assigned to multiple drawers, but a user cannot have more than one drawer open at a time</a:t>
            </a:r>
          </a:p>
          <a:p>
            <a:r>
              <a:rPr lang="en-US" sz="1600" dirty="0"/>
              <a:t>Assign user(s) to each drawer they may use or be responsible for. A drawer can have multiple users</a:t>
            </a:r>
          </a:p>
          <a:p>
            <a:r>
              <a:rPr lang="en-US" sz="1600" dirty="0"/>
              <a:t>Right Click and select “Add these users to the cash drawer automatically” if you want the user to be able to open/close repeatedly</a:t>
            </a:r>
          </a:p>
          <a:p>
            <a:r>
              <a:rPr lang="en-US" sz="1600" dirty="0"/>
              <a:t>Save</a:t>
            </a:r>
          </a:p>
          <a:p>
            <a:pPr lvl="3"/>
            <a:endParaRPr lang="en-US" sz="1600" kern="0" dirty="0"/>
          </a:p>
        </p:txBody>
      </p:sp>
    </p:spTree>
    <p:extLst>
      <p:ext uri="{BB962C8B-B14F-4D97-AF65-F5344CB8AC3E}">
        <p14:creationId xmlns:p14="http://schemas.microsoft.com/office/powerpoint/2010/main" val="3541899076"/>
      </p:ext>
    </p:extLst>
  </p:cSld>
  <p:clrMapOvr>
    <a:masterClrMapping/>
  </p:clrMapOvr>
  <p:transition spd="med" advTm="3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382000" cy="1143000"/>
          </a:xfrm>
        </p:spPr>
        <p:txBody>
          <a:bodyPr/>
          <a:lstStyle/>
          <a:p>
            <a:pPr algn="ctr"/>
            <a:r>
              <a:rPr lang="en-US" sz="4400" b="1" dirty="0"/>
              <a:t>OPENING AND CLOSING A CASH DRAWER</a:t>
            </a:r>
          </a:p>
        </p:txBody>
      </p:sp>
    </p:spTree>
    <p:extLst>
      <p:ext uri="{BB962C8B-B14F-4D97-AF65-F5344CB8AC3E}">
        <p14:creationId xmlns:p14="http://schemas.microsoft.com/office/powerpoint/2010/main" val="3056060985"/>
      </p:ext>
    </p:extLst>
  </p:cSld>
  <p:clrMapOvr>
    <a:masterClrMapping/>
  </p:clrMapOvr>
  <p:transition spd="med" advTm="3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Opening/Closing a Cash Drawer</a:t>
            </a:r>
          </a:p>
        </p:txBody>
      </p:sp>
      <p:sp>
        <p:nvSpPr>
          <p:cNvPr id="4" name="Content Placeholder 4"/>
          <p:cNvSpPr>
            <a:spLocks noGrp="1"/>
          </p:cNvSpPr>
          <p:nvPr>
            <p:ph idx="1"/>
          </p:nvPr>
        </p:nvSpPr>
        <p:spPr>
          <a:xfrm>
            <a:off x="304800" y="1600201"/>
            <a:ext cx="7543800" cy="5105400"/>
          </a:xfrm>
        </p:spPr>
        <p:txBody>
          <a:bodyPr/>
          <a:lstStyle/>
          <a:p>
            <a:r>
              <a:rPr lang="en-US" sz="1800" dirty="0"/>
              <a:t>After a user is assigned to a Cash Drawer the drawer can be opened and closed</a:t>
            </a:r>
          </a:p>
          <a:p>
            <a:endParaRPr lang="en-US" sz="1800" dirty="0"/>
          </a:p>
          <a:p>
            <a:r>
              <a:rPr lang="en-US" sz="1800" dirty="0"/>
              <a:t>Opening a Cash Drawer enables the drawer to receive transactions</a:t>
            </a:r>
          </a:p>
          <a:p>
            <a:endParaRPr lang="en-US" sz="1800" dirty="0"/>
          </a:p>
          <a:p>
            <a:r>
              <a:rPr lang="en-US" sz="1800" dirty="0"/>
              <a:t>Closing the Cash Drawer creates a deposit for the drawer in P21</a:t>
            </a:r>
          </a:p>
          <a:p>
            <a:endParaRPr lang="en-US" sz="1800" dirty="0"/>
          </a:p>
          <a:p>
            <a:r>
              <a:rPr lang="en-US" sz="1800" dirty="0"/>
              <a:t>Cash drawers should be opened and closed daily.  </a:t>
            </a:r>
          </a:p>
          <a:p>
            <a:pPr lvl="1"/>
            <a:r>
              <a:rPr lang="en-US" sz="1800" dirty="0"/>
              <a:t>If you do not have a large volume of cash drawer transactions the drawer still needs to be opened and closed weekly or monthly</a:t>
            </a:r>
          </a:p>
          <a:p>
            <a:pPr lvl="1"/>
            <a:r>
              <a:rPr lang="en-US" sz="1800" dirty="0"/>
              <a:t>This is NOT recommended if you have an actual front counter for sales</a:t>
            </a:r>
          </a:p>
          <a:p>
            <a:endParaRPr lang="en-US" sz="1800" dirty="0"/>
          </a:p>
          <a:p>
            <a:r>
              <a:rPr lang="en-US" sz="1800" dirty="0"/>
              <a:t>The open/close process can be automated – there’s Epicor documentation on the WWUG of how to do this</a:t>
            </a:r>
          </a:p>
          <a:p>
            <a:endParaRPr lang="en-US" sz="1800" dirty="0"/>
          </a:p>
          <a:p>
            <a:endParaRPr lang="en-US" sz="1800" dirty="0"/>
          </a:p>
          <a:p>
            <a:endParaRPr lang="en-US" sz="1800" dirty="0"/>
          </a:p>
          <a:p>
            <a:endParaRPr lang="en-US" sz="1800" dirty="0"/>
          </a:p>
          <a:p>
            <a:endParaRPr lang="en-US" sz="1800" dirty="0"/>
          </a:p>
          <a:p>
            <a:pPr lvl="3"/>
            <a:endParaRPr lang="en-US" sz="1800" dirty="0"/>
          </a:p>
        </p:txBody>
      </p:sp>
    </p:spTree>
    <p:extLst>
      <p:ext uri="{BB962C8B-B14F-4D97-AF65-F5344CB8AC3E}">
        <p14:creationId xmlns:p14="http://schemas.microsoft.com/office/powerpoint/2010/main" val="1935035223"/>
      </p:ext>
    </p:extLst>
  </p:cSld>
  <p:clrMapOvr>
    <a:masterClrMapping/>
  </p:clrMapOvr>
  <p:transition spd="med" advTm="3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Opening/Closing a Cash Drawer</a:t>
            </a:r>
          </a:p>
        </p:txBody>
      </p:sp>
      <p:sp>
        <p:nvSpPr>
          <p:cNvPr id="4" name="Content Placeholder 4"/>
          <p:cNvSpPr>
            <a:spLocks noGrp="1"/>
          </p:cNvSpPr>
          <p:nvPr>
            <p:ph idx="1"/>
          </p:nvPr>
        </p:nvSpPr>
        <p:spPr>
          <a:xfrm>
            <a:off x="304800" y="1143000"/>
            <a:ext cx="7543800" cy="5105400"/>
          </a:xfrm>
        </p:spPr>
        <p:txBody>
          <a:bodyPr/>
          <a:lstStyle/>
          <a:p>
            <a:r>
              <a:rPr lang="en-US" sz="1800" dirty="0"/>
              <a:t>Open Drawer:</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r>
              <a:rPr lang="en-US" sz="1800" dirty="0"/>
              <a:t>Process Front Counter Transactions:</a:t>
            </a:r>
          </a:p>
          <a:p>
            <a:endParaRPr lang="en-US" sz="1800" dirty="0"/>
          </a:p>
          <a:p>
            <a:endParaRPr lang="en-US" sz="1800" dirty="0"/>
          </a:p>
          <a:p>
            <a:endParaRPr lang="en-US" sz="1800" dirty="0"/>
          </a:p>
          <a:p>
            <a:endParaRPr lang="en-US" sz="1800" dirty="0"/>
          </a:p>
          <a:p>
            <a:endParaRPr lang="en-US" sz="1800" dirty="0"/>
          </a:p>
          <a:p>
            <a:pPr lvl="3"/>
            <a:endParaRPr lang="en-US" sz="1800" dirty="0"/>
          </a:p>
        </p:txBody>
      </p:sp>
      <p:pic>
        <p:nvPicPr>
          <p:cNvPr id="5" name="Picture 4"/>
          <p:cNvPicPr>
            <a:picLocks noChangeAspect="1"/>
          </p:cNvPicPr>
          <p:nvPr/>
        </p:nvPicPr>
        <p:blipFill>
          <a:blip r:embed="rId2"/>
          <a:stretch>
            <a:fillRect/>
          </a:stretch>
        </p:blipFill>
        <p:spPr>
          <a:xfrm>
            <a:off x="2133600" y="1524000"/>
            <a:ext cx="3886200" cy="2014479"/>
          </a:xfrm>
          <a:prstGeom prst="rect">
            <a:avLst/>
          </a:prstGeom>
        </p:spPr>
      </p:pic>
      <p:pic>
        <p:nvPicPr>
          <p:cNvPr id="3" name="Picture 2"/>
          <p:cNvPicPr>
            <a:picLocks noChangeAspect="1"/>
          </p:cNvPicPr>
          <p:nvPr/>
        </p:nvPicPr>
        <p:blipFill>
          <a:blip r:embed="rId3"/>
          <a:stretch>
            <a:fillRect/>
          </a:stretch>
        </p:blipFill>
        <p:spPr>
          <a:xfrm>
            <a:off x="1462533" y="4114800"/>
            <a:ext cx="5228334" cy="2217656"/>
          </a:xfrm>
          <a:prstGeom prst="rect">
            <a:avLst/>
          </a:prstGeom>
        </p:spPr>
      </p:pic>
    </p:spTree>
    <p:extLst>
      <p:ext uri="{BB962C8B-B14F-4D97-AF65-F5344CB8AC3E}">
        <p14:creationId xmlns:p14="http://schemas.microsoft.com/office/powerpoint/2010/main" val="696127865"/>
      </p:ext>
    </p:extLst>
  </p:cSld>
  <p:clrMapOvr>
    <a:masterClrMapping/>
  </p:clrMapOvr>
  <p:transition spd="med" advTm="3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Opening/Closing a Cash Drawer</a:t>
            </a:r>
          </a:p>
        </p:txBody>
      </p:sp>
      <p:sp>
        <p:nvSpPr>
          <p:cNvPr id="4" name="Content Placeholder 4"/>
          <p:cNvSpPr>
            <a:spLocks noGrp="1"/>
          </p:cNvSpPr>
          <p:nvPr>
            <p:ph idx="1"/>
          </p:nvPr>
        </p:nvSpPr>
        <p:spPr>
          <a:xfrm>
            <a:off x="304800" y="1676400"/>
            <a:ext cx="7543800" cy="4572000"/>
          </a:xfrm>
        </p:spPr>
        <p:txBody>
          <a:bodyPr/>
          <a:lstStyle/>
          <a:p>
            <a:r>
              <a:rPr lang="en-US" sz="1800" dirty="0"/>
              <a:t>Close Drawer:</a:t>
            </a:r>
          </a:p>
          <a:p>
            <a:pPr lvl="1"/>
            <a:r>
              <a:rPr lang="en-US" sz="1800" dirty="0"/>
              <a:t>Remittances processed through the front counter will sum, giving you the current balance for the drawer.  </a:t>
            </a:r>
          </a:p>
          <a:p>
            <a:pPr lvl="1"/>
            <a:r>
              <a:rPr lang="en-US" sz="1800" dirty="0"/>
              <a:t>Select “Close the Drawer” and Save</a:t>
            </a:r>
          </a:p>
          <a:p>
            <a:pPr lvl="1"/>
            <a:r>
              <a:rPr lang="en-US" sz="1800" dirty="0"/>
              <a:t>Print Report if needed</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pPr lvl="3"/>
            <a:endParaRPr lang="en-US" sz="1800" dirty="0"/>
          </a:p>
        </p:txBody>
      </p:sp>
      <p:pic>
        <p:nvPicPr>
          <p:cNvPr id="6" name="Picture 5"/>
          <p:cNvPicPr>
            <a:picLocks noChangeAspect="1"/>
          </p:cNvPicPr>
          <p:nvPr/>
        </p:nvPicPr>
        <p:blipFill>
          <a:blip r:embed="rId2"/>
          <a:stretch>
            <a:fillRect/>
          </a:stretch>
        </p:blipFill>
        <p:spPr>
          <a:xfrm>
            <a:off x="1905000" y="3419876"/>
            <a:ext cx="4857143" cy="3209524"/>
          </a:xfrm>
          <a:prstGeom prst="rect">
            <a:avLst/>
          </a:prstGeom>
        </p:spPr>
      </p:pic>
    </p:spTree>
    <p:extLst>
      <p:ext uri="{BB962C8B-B14F-4D97-AF65-F5344CB8AC3E}">
        <p14:creationId xmlns:p14="http://schemas.microsoft.com/office/powerpoint/2010/main" val="836266250"/>
      </p:ext>
    </p:extLst>
  </p:cSld>
  <p:clrMapOvr>
    <a:masterClrMapping/>
  </p:clrMapOvr>
  <p:transition spd="med" advTm="3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382000" cy="1143000"/>
          </a:xfrm>
        </p:spPr>
        <p:txBody>
          <a:bodyPr/>
          <a:lstStyle/>
          <a:p>
            <a:pPr algn="ctr"/>
            <a:r>
              <a:rPr lang="en-US" sz="4400" b="1" dirty="0"/>
              <a:t>CASH DRAWER REPORTING</a:t>
            </a:r>
          </a:p>
        </p:txBody>
      </p:sp>
    </p:spTree>
    <p:extLst>
      <p:ext uri="{BB962C8B-B14F-4D97-AF65-F5344CB8AC3E}">
        <p14:creationId xmlns:p14="http://schemas.microsoft.com/office/powerpoint/2010/main" val="1911418984"/>
      </p:ext>
    </p:extLst>
  </p:cSld>
  <p:clrMapOvr>
    <a:masterClrMapping/>
  </p:clrMapOvr>
  <p:transition spd="med" advTm="3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Drawer Detail Report</a:t>
            </a:r>
          </a:p>
        </p:txBody>
      </p:sp>
      <p:sp>
        <p:nvSpPr>
          <p:cNvPr id="4" name="Content Placeholder 4"/>
          <p:cNvSpPr>
            <a:spLocks noGrp="1"/>
          </p:cNvSpPr>
          <p:nvPr>
            <p:ph idx="1"/>
          </p:nvPr>
        </p:nvSpPr>
        <p:spPr>
          <a:xfrm>
            <a:off x="4088828" y="3200400"/>
            <a:ext cx="4826572" cy="1600200"/>
          </a:xfrm>
        </p:spPr>
        <p:txBody>
          <a:bodyPr/>
          <a:lstStyle/>
          <a:p>
            <a:r>
              <a:rPr lang="en-US" sz="1800" dirty="0"/>
              <a:t>Order Processing – Reports – Cash Drawer Detail</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pPr lvl="3"/>
            <a:endParaRPr lang="en-US" sz="1800" dirty="0"/>
          </a:p>
        </p:txBody>
      </p:sp>
      <p:pic>
        <p:nvPicPr>
          <p:cNvPr id="5" name="Picture 4"/>
          <p:cNvPicPr>
            <a:picLocks noChangeAspect="1"/>
          </p:cNvPicPr>
          <p:nvPr/>
        </p:nvPicPr>
        <p:blipFill>
          <a:blip r:embed="rId2"/>
          <a:stretch>
            <a:fillRect/>
          </a:stretch>
        </p:blipFill>
        <p:spPr>
          <a:xfrm>
            <a:off x="152400" y="2514600"/>
            <a:ext cx="3936428" cy="2096454"/>
          </a:xfrm>
          <a:prstGeom prst="rect">
            <a:avLst/>
          </a:prstGeom>
        </p:spPr>
      </p:pic>
    </p:spTree>
    <p:extLst>
      <p:ext uri="{BB962C8B-B14F-4D97-AF65-F5344CB8AC3E}">
        <p14:creationId xmlns:p14="http://schemas.microsoft.com/office/powerpoint/2010/main" val="1412967581"/>
      </p:ext>
    </p:extLst>
  </p:cSld>
  <p:clrMapOvr>
    <a:masterClrMapping/>
  </p:clrMapOvr>
  <p:transition spd="med" advTm="31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Drawer Detail Report</a:t>
            </a:r>
          </a:p>
        </p:txBody>
      </p:sp>
      <p:sp>
        <p:nvSpPr>
          <p:cNvPr id="4" name="Content Placeholder 4"/>
          <p:cNvSpPr>
            <a:spLocks noGrp="1"/>
          </p:cNvSpPr>
          <p:nvPr>
            <p:ph idx="1"/>
          </p:nvPr>
        </p:nvSpPr>
        <p:spPr>
          <a:xfrm>
            <a:off x="914400" y="4495800"/>
            <a:ext cx="6934200" cy="1752600"/>
          </a:xfrm>
        </p:spPr>
        <p:txBody>
          <a:bodyPr/>
          <a:lstStyle/>
          <a:p>
            <a:r>
              <a:rPr lang="en-US" sz="1800" dirty="0"/>
              <a:t>Enter the Report Parameters: </a:t>
            </a:r>
          </a:p>
          <a:p>
            <a:pPr lvl="1"/>
            <a:r>
              <a:rPr lang="en-US" sz="1800" dirty="0"/>
              <a:t>Range of Days Open</a:t>
            </a:r>
          </a:p>
          <a:p>
            <a:pPr lvl="1"/>
            <a:r>
              <a:rPr lang="en-US" sz="1800" dirty="0"/>
              <a:t>Range of Cash Drawer ID’s</a:t>
            </a:r>
          </a:p>
          <a:p>
            <a:pPr lvl="1"/>
            <a:r>
              <a:rPr lang="en-US" sz="1800" dirty="0"/>
              <a:t>Range of Days Closed</a:t>
            </a:r>
          </a:p>
          <a:p>
            <a:r>
              <a:rPr lang="en-US" sz="1800" dirty="0"/>
              <a:t>Print Preview</a:t>
            </a:r>
          </a:p>
          <a:p>
            <a:pPr lvl="1"/>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pPr lvl="3"/>
            <a:endParaRPr lang="en-US" sz="1800" dirty="0"/>
          </a:p>
        </p:txBody>
      </p:sp>
      <p:pic>
        <p:nvPicPr>
          <p:cNvPr id="3" name="Picture 2"/>
          <p:cNvPicPr>
            <a:picLocks noChangeAspect="1"/>
          </p:cNvPicPr>
          <p:nvPr/>
        </p:nvPicPr>
        <p:blipFill>
          <a:blip r:embed="rId2"/>
          <a:stretch>
            <a:fillRect/>
          </a:stretch>
        </p:blipFill>
        <p:spPr>
          <a:xfrm>
            <a:off x="1910071" y="1705143"/>
            <a:ext cx="4942857" cy="2685714"/>
          </a:xfrm>
          <a:prstGeom prst="rect">
            <a:avLst/>
          </a:prstGeom>
        </p:spPr>
      </p:pic>
    </p:spTree>
    <p:extLst>
      <p:ext uri="{BB962C8B-B14F-4D97-AF65-F5344CB8AC3E}">
        <p14:creationId xmlns:p14="http://schemas.microsoft.com/office/powerpoint/2010/main" val="774443502"/>
      </p:ext>
    </p:extLst>
  </p:cSld>
  <p:clrMapOvr>
    <a:masterClrMapping/>
  </p:clrMapOvr>
  <p:transition spd="med" advTm="31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Drawer Detail Report</a:t>
            </a:r>
          </a:p>
        </p:txBody>
      </p:sp>
      <p:sp>
        <p:nvSpPr>
          <p:cNvPr id="4" name="Content Placeholder 4"/>
          <p:cNvSpPr>
            <a:spLocks noGrp="1"/>
          </p:cNvSpPr>
          <p:nvPr>
            <p:ph idx="1"/>
          </p:nvPr>
        </p:nvSpPr>
        <p:spPr>
          <a:xfrm>
            <a:off x="381000" y="4747596"/>
            <a:ext cx="7467600" cy="1500803"/>
          </a:xfrm>
        </p:spPr>
        <p:txBody>
          <a:bodyPr/>
          <a:lstStyle/>
          <a:p>
            <a:r>
              <a:rPr lang="en-US" sz="1800" dirty="0"/>
              <a:t>Report will show the detail and a summary of all transactions processed through the drawer from the time it was opened to the time it was closed</a:t>
            </a:r>
          </a:p>
          <a:p>
            <a:endParaRPr lang="en-US" sz="1800" dirty="0"/>
          </a:p>
          <a:p>
            <a:pPr lvl="1"/>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pPr lvl="3"/>
            <a:endParaRPr lang="en-US" sz="1800" dirty="0"/>
          </a:p>
        </p:txBody>
      </p:sp>
      <p:pic>
        <p:nvPicPr>
          <p:cNvPr id="5" name="Picture 4"/>
          <p:cNvPicPr>
            <a:picLocks noChangeAspect="1"/>
          </p:cNvPicPr>
          <p:nvPr/>
        </p:nvPicPr>
        <p:blipFill>
          <a:blip r:embed="rId2"/>
          <a:stretch>
            <a:fillRect/>
          </a:stretch>
        </p:blipFill>
        <p:spPr>
          <a:xfrm>
            <a:off x="1778969" y="1564456"/>
            <a:ext cx="4671662" cy="2918797"/>
          </a:xfrm>
          <a:prstGeom prst="rect">
            <a:avLst/>
          </a:prstGeom>
        </p:spPr>
      </p:pic>
    </p:spTree>
    <p:extLst>
      <p:ext uri="{BB962C8B-B14F-4D97-AF65-F5344CB8AC3E}">
        <p14:creationId xmlns:p14="http://schemas.microsoft.com/office/powerpoint/2010/main" val="903133382"/>
      </p:ext>
    </p:extLst>
  </p:cSld>
  <p:clrMapOvr>
    <a:masterClrMapping/>
  </p:clrMapOvr>
  <p:transition spd="med" advTm="3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914562" y="1904999"/>
            <a:ext cx="5000838"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1400" kern="0" dirty="0"/>
              <a:t>The Cash Drawer Detail Report contains a Deposit Number and Detail of all transactions processed through the cash drawer.</a:t>
            </a:r>
          </a:p>
          <a:p>
            <a:pPr lvl="1"/>
            <a:r>
              <a:rPr lang="en-US" sz="1400" kern="0" dirty="0"/>
              <a:t>Transactions are sorted in the following hierarchy:</a:t>
            </a:r>
          </a:p>
          <a:p>
            <a:pPr lvl="2"/>
            <a:r>
              <a:rPr lang="en-US" sz="1400" kern="0" dirty="0"/>
              <a:t>Cash Drawer ID</a:t>
            </a:r>
          </a:p>
          <a:p>
            <a:pPr lvl="2"/>
            <a:r>
              <a:rPr lang="en-US" sz="1400" kern="0" dirty="0"/>
              <a:t>Payment Method</a:t>
            </a:r>
          </a:p>
          <a:p>
            <a:pPr lvl="2"/>
            <a:r>
              <a:rPr lang="en-US" sz="1400" kern="0" dirty="0"/>
              <a:t>Payment Type </a:t>
            </a:r>
          </a:p>
          <a:p>
            <a:pPr marL="0" indent="0">
              <a:buNone/>
            </a:pPr>
            <a:endParaRPr lang="en-US" sz="1400" kern="0" dirty="0"/>
          </a:p>
          <a:p>
            <a:r>
              <a:rPr lang="en-US" sz="1400" kern="0" dirty="0"/>
              <a:t>If you have multiple cash drawers ensure they are </a:t>
            </a:r>
            <a:r>
              <a:rPr lang="en-US" sz="1400" b="1" kern="0" dirty="0"/>
              <a:t>ALL</a:t>
            </a:r>
            <a:r>
              <a:rPr lang="en-US" sz="1400" kern="0" dirty="0"/>
              <a:t> closed on the same schedule.  </a:t>
            </a:r>
          </a:p>
          <a:p>
            <a:pPr lvl="1"/>
            <a:r>
              <a:rPr lang="en-US" sz="1400" kern="0" dirty="0"/>
              <a:t>This alleviates having to search in multiple P21 cash drawer deposits for a bank statement merchant deposit</a:t>
            </a:r>
          </a:p>
          <a:p>
            <a:endParaRPr lang="en-US" sz="1400" kern="0" dirty="0"/>
          </a:p>
        </p:txBody>
      </p:sp>
      <p:sp>
        <p:nvSpPr>
          <p:cNvPr id="14" name="Title 1"/>
          <p:cNvSpPr>
            <a:spLocks noGrp="1"/>
          </p:cNvSpPr>
          <p:nvPr>
            <p:ph type="title"/>
          </p:nvPr>
        </p:nvSpPr>
        <p:spPr>
          <a:xfrm>
            <a:off x="124120" y="133426"/>
            <a:ext cx="6400800" cy="1143000"/>
          </a:xfrm>
        </p:spPr>
        <p:txBody>
          <a:bodyPr/>
          <a:lstStyle/>
          <a:p>
            <a:r>
              <a:rPr lang="en-US" dirty="0"/>
              <a:t>Cash Drawer Detail Report</a:t>
            </a:r>
          </a:p>
        </p:txBody>
      </p:sp>
      <p:pic>
        <p:nvPicPr>
          <p:cNvPr id="16" name="Picture 15"/>
          <p:cNvPicPr>
            <a:picLocks noChangeAspect="1"/>
          </p:cNvPicPr>
          <p:nvPr/>
        </p:nvPicPr>
        <p:blipFill>
          <a:blip r:embed="rId2"/>
          <a:stretch>
            <a:fillRect/>
          </a:stretch>
        </p:blipFill>
        <p:spPr>
          <a:xfrm>
            <a:off x="153004" y="1676400"/>
            <a:ext cx="3761558" cy="3670110"/>
          </a:xfrm>
          <a:prstGeom prst="rect">
            <a:avLst/>
          </a:prstGeom>
        </p:spPr>
      </p:pic>
    </p:spTree>
    <p:extLst>
      <p:ext uri="{BB962C8B-B14F-4D97-AF65-F5344CB8AC3E}">
        <p14:creationId xmlns:p14="http://schemas.microsoft.com/office/powerpoint/2010/main" val="4284060610"/>
      </p:ext>
    </p:extLst>
  </p:cSld>
  <p:clrMapOvr>
    <a:masterClrMapping/>
  </p:clrMapOvr>
  <p:transition spd="med" advTm="3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3276600"/>
            <a:ext cx="8458200" cy="1143000"/>
          </a:xfrm>
        </p:spPr>
        <p:txBody>
          <a:bodyPr/>
          <a:lstStyle/>
          <a:p>
            <a:pPr algn="ctr"/>
            <a:r>
              <a:rPr lang="en-CA" altLang="en-US" sz="5400" b="1"/>
              <a:t>SAVE THE DATE</a:t>
            </a:r>
            <a:br>
              <a:rPr lang="en-CA" altLang="en-US" sz="4000" b="1"/>
            </a:br>
            <a:r>
              <a:rPr lang="en-CA" altLang="en-US" sz="4000" b="1"/>
              <a:t>CONNECT 2017</a:t>
            </a:r>
            <a:br>
              <a:rPr lang="en-CA" altLang="en-US" sz="4000" b="1"/>
            </a:br>
            <a:r>
              <a:rPr lang="en-CA" altLang="en-US" sz="4000" b="1"/>
              <a:t>September 17-19</a:t>
            </a:r>
            <a:br>
              <a:rPr lang="en-CA" altLang="en-US" sz="4000" b="1"/>
            </a:br>
            <a:r>
              <a:rPr lang="en-CA" altLang="en-US" sz="4000" b="1"/>
              <a:t>Renaissance Orlando SeaWorld</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
            <a:ext cx="3201988" cy="2133600"/>
          </a:xfrm>
        </p:spPr>
      </p:pic>
    </p:spTree>
  </p:cSld>
  <p:clrMapOvr>
    <a:masterClrMapping/>
  </p:clrMapOvr>
  <p:transition spd="med" advTm="31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6492"/>
            <a:ext cx="5791200" cy="787908"/>
          </a:xfrm>
        </p:spPr>
        <p:txBody>
          <a:bodyPr/>
          <a:lstStyle/>
          <a:p>
            <a:r>
              <a:rPr lang="en-US" dirty="0"/>
              <a:t>Cash Drawer Detail Report</a:t>
            </a:r>
          </a:p>
        </p:txBody>
      </p:sp>
      <p:sp>
        <p:nvSpPr>
          <p:cNvPr id="6" name="Content Placeholder 2"/>
          <p:cNvSpPr txBox="1">
            <a:spLocks/>
          </p:cNvSpPr>
          <p:nvPr/>
        </p:nvSpPr>
        <p:spPr bwMode="auto">
          <a:xfrm>
            <a:off x="4572000" y="1600200"/>
            <a:ext cx="4422648" cy="474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1400" kern="0" dirty="0"/>
              <a:t>Drawer Activity Summary is summed by Payment Method – cash/check/credit card</a:t>
            </a:r>
          </a:p>
          <a:p>
            <a:endParaRPr lang="en-US" sz="1400" kern="0" dirty="0"/>
          </a:p>
          <a:p>
            <a:r>
              <a:rPr lang="en-US" sz="1400" kern="0" dirty="0"/>
              <a:t>The credit card detail is broken out by the credit card types configured in Payment Type Maintenance</a:t>
            </a:r>
          </a:p>
          <a:p>
            <a:endParaRPr lang="en-US" sz="1400" kern="0" dirty="0"/>
          </a:p>
          <a:p>
            <a:r>
              <a:rPr lang="en-US" sz="1400" kern="0" dirty="0"/>
              <a:t>In this example (with only one drawer) I would know to expect the following deposits in the bank account:</a:t>
            </a:r>
          </a:p>
          <a:p>
            <a:pPr lvl="1"/>
            <a:r>
              <a:rPr lang="en-US" sz="1000" kern="0" dirty="0"/>
              <a:t>$80.30 for American Express</a:t>
            </a:r>
          </a:p>
          <a:p>
            <a:pPr lvl="1"/>
            <a:r>
              <a:rPr lang="en-US" sz="1000" kern="0" dirty="0"/>
              <a:t>$1,125.77 for Visa/Master Card/ Discover</a:t>
            </a:r>
          </a:p>
          <a:p>
            <a:endParaRPr lang="en-US" sz="1400" kern="0" dirty="0"/>
          </a:p>
          <a:p>
            <a:r>
              <a:rPr lang="en-US" sz="1400" kern="0" dirty="0"/>
              <a:t>If you have multiple drawers the payment methods will be summed to derive the totals for the bank deposits</a:t>
            </a:r>
          </a:p>
        </p:txBody>
      </p:sp>
      <p:pic>
        <p:nvPicPr>
          <p:cNvPr id="4" name="Picture 3"/>
          <p:cNvPicPr>
            <a:picLocks noChangeAspect="1"/>
          </p:cNvPicPr>
          <p:nvPr/>
        </p:nvPicPr>
        <p:blipFill>
          <a:blip r:embed="rId2"/>
          <a:stretch>
            <a:fillRect/>
          </a:stretch>
        </p:blipFill>
        <p:spPr>
          <a:xfrm>
            <a:off x="152400" y="1600200"/>
            <a:ext cx="4359295" cy="4114800"/>
          </a:xfrm>
          <a:prstGeom prst="rect">
            <a:avLst/>
          </a:prstGeom>
        </p:spPr>
      </p:pic>
    </p:spTree>
    <p:extLst>
      <p:ext uri="{BB962C8B-B14F-4D97-AF65-F5344CB8AC3E}">
        <p14:creationId xmlns:p14="http://schemas.microsoft.com/office/powerpoint/2010/main" val="2661199168"/>
      </p:ext>
    </p:extLst>
  </p:cSld>
  <p:clrMapOvr>
    <a:masterClrMapping/>
  </p:clrMapOvr>
  <p:transition spd="med" advTm="31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6492"/>
            <a:ext cx="5029200" cy="787908"/>
          </a:xfrm>
        </p:spPr>
        <p:txBody>
          <a:bodyPr/>
          <a:lstStyle/>
          <a:p>
            <a:r>
              <a:rPr lang="en-US" dirty="0"/>
              <a:t>Reconcile Cash Detail – Cash Drawers</a:t>
            </a:r>
          </a:p>
        </p:txBody>
      </p:sp>
      <p:sp>
        <p:nvSpPr>
          <p:cNvPr id="6" name="Content Placeholder 2"/>
          <p:cNvSpPr txBox="1">
            <a:spLocks/>
          </p:cNvSpPr>
          <p:nvPr/>
        </p:nvSpPr>
        <p:spPr bwMode="auto">
          <a:xfrm>
            <a:off x="0" y="4766981"/>
            <a:ext cx="7772400" cy="209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1500" kern="0" dirty="0"/>
              <a:t>The Cash Drawer Detail report contains the same transactional detail as the Reconcile Cash Detail Function (Accounting – Accounts Receivable – Transaction – Reconcile Cash Detail</a:t>
            </a:r>
          </a:p>
          <a:p>
            <a:pPr lvl="1"/>
            <a:r>
              <a:rPr lang="en-US" sz="1500" kern="0" dirty="0"/>
              <a:t>The Reconcile Cash Detail function will not show detail by drawer</a:t>
            </a:r>
          </a:p>
          <a:p>
            <a:pPr lvl="1"/>
            <a:r>
              <a:rPr lang="en-US" sz="1500" kern="0" dirty="0"/>
              <a:t>It will </a:t>
            </a:r>
            <a:r>
              <a:rPr lang="en-US" sz="1500" b="1" kern="0" dirty="0"/>
              <a:t>ONLY</a:t>
            </a:r>
            <a:r>
              <a:rPr lang="en-US" sz="1500" kern="0" dirty="0"/>
              <a:t> contain the transactions pushed when the drawers were closed</a:t>
            </a:r>
          </a:p>
          <a:p>
            <a:r>
              <a:rPr lang="en-US" sz="1500" kern="0" dirty="0"/>
              <a:t>If you have multiple cash drawers ensure they are </a:t>
            </a:r>
            <a:r>
              <a:rPr lang="en-US" sz="1500" b="1" kern="0" dirty="0"/>
              <a:t>ALL</a:t>
            </a:r>
            <a:r>
              <a:rPr lang="en-US" sz="1500" kern="0" dirty="0"/>
              <a:t> closed on the same schedule.  </a:t>
            </a:r>
          </a:p>
          <a:p>
            <a:pPr lvl="1"/>
            <a:r>
              <a:rPr lang="en-US" sz="1500" kern="0" dirty="0"/>
              <a:t>This alleviates having to search in multiple P21 cash drawer deposits for a bank statement merchant deposit</a:t>
            </a:r>
          </a:p>
          <a:p>
            <a:endParaRPr lang="en-US" sz="1500" kern="0" dirty="0"/>
          </a:p>
        </p:txBody>
      </p:sp>
      <p:pic>
        <p:nvPicPr>
          <p:cNvPr id="3" name="Picture 2"/>
          <p:cNvPicPr>
            <a:picLocks noChangeAspect="1"/>
          </p:cNvPicPr>
          <p:nvPr/>
        </p:nvPicPr>
        <p:blipFill>
          <a:blip r:embed="rId2"/>
          <a:stretch>
            <a:fillRect/>
          </a:stretch>
        </p:blipFill>
        <p:spPr>
          <a:xfrm>
            <a:off x="152400" y="1066800"/>
            <a:ext cx="3762163" cy="3668982"/>
          </a:xfrm>
          <a:prstGeom prst="rect">
            <a:avLst/>
          </a:prstGeom>
        </p:spPr>
      </p:pic>
      <p:pic>
        <p:nvPicPr>
          <p:cNvPr id="4" name="Picture 3"/>
          <p:cNvPicPr>
            <a:picLocks noChangeAspect="1"/>
          </p:cNvPicPr>
          <p:nvPr/>
        </p:nvPicPr>
        <p:blipFill>
          <a:blip r:embed="rId3"/>
          <a:stretch>
            <a:fillRect/>
          </a:stretch>
        </p:blipFill>
        <p:spPr>
          <a:xfrm>
            <a:off x="4038600" y="990600"/>
            <a:ext cx="4965980" cy="3776381"/>
          </a:xfrm>
          <a:prstGeom prst="rect">
            <a:avLst/>
          </a:prstGeom>
        </p:spPr>
      </p:pic>
      <p:sp>
        <p:nvSpPr>
          <p:cNvPr id="5" name="Rectangle 4"/>
          <p:cNvSpPr/>
          <p:nvPr/>
        </p:nvSpPr>
        <p:spPr>
          <a:xfrm>
            <a:off x="1981200" y="1611582"/>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05072" y="1230582"/>
            <a:ext cx="566928"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400" y="2068782"/>
            <a:ext cx="2895600" cy="21721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1855023"/>
            <a:ext cx="4051580" cy="13755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2286000"/>
            <a:ext cx="2819400" cy="23998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53000" y="2617023"/>
            <a:ext cx="4051580" cy="13755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894165"/>
      </p:ext>
    </p:extLst>
  </p:cSld>
  <p:clrMapOvr>
    <a:masterClrMapping/>
  </p:clrMapOvr>
  <p:transition spd="med" advTm="31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Front Counter Transactions</a:t>
            </a:r>
          </a:p>
        </p:txBody>
      </p:sp>
      <p:sp>
        <p:nvSpPr>
          <p:cNvPr id="3" name="Content Placeholder 2"/>
          <p:cNvSpPr>
            <a:spLocks noGrp="1"/>
          </p:cNvSpPr>
          <p:nvPr>
            <p:ph idx="1"/>
          </p:nvPr>
        </p:nvSpPr>
        <p:spPr>
          <a:xfrm>
            <a:off x="381000" y="1828800"/>
            <a:ext cx="7391400" cy="4495800"/>
          </a:xfrm>
        </p:spPr>
        <p:txBody>
          <a:bodyPr/>
          <a:lstStyle/>
          <a:p>
            <a:r>
              <a:rPr lang="en-US" sz="2000" dirty="0"/>
              <a:t>Will call – when order is paid for at time of service (customer shops and pays – order is picked/packed/confirmed and invoiced) the accounting transactions are as follows: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If customer places an order and does not pay at time of service or pickup, an invoice will be created and will remain in A/R until paid/due</a:t>
            </a:r>
          </a:p>
          <a:p>
            <a:endParaRPr lang="en-US" dirty="0"/>
          </a:p>
        </p:txBody>
      </p:sp>
      <p:pic>
        <p:nvPicPr>
          <p:cNvPr id="7" name="Picture 6"/>
          <p:cNvPicPr>
            <a:picLocks noChangeAspect="1"/>
          </p:cNvPicPr>
          <p:nvPr/>
        </p:nvPicPr>
        <p:blipFill>
          <a:blip r:embed="rId2"/>
          <a:stretch>
            <a:fillRect/>
          </a:stretch>
        </p:blipFill>
        <p:spPr>
          <a:xfrm>
            <a:off x="1828800" y="3009900"/>
            <a:ext cx="5203230" cy="2133600"/>
          </a:xfrm>
          <a:prstGeom prst="rect">
            <a:avLst/>
          </a:prstGeom>
        </p:spPr>
      </p:pic>
    </p:spTree>
    <p:extLst>
      <p:ext uri="{BB962C8B-B14F-4D97-AF65-F5344CB8AC3E}">
        <p14:creationId xmlns:p14="http://schemas.microsoft.com/office/powerpoint/2010/main" val="1437928513"/>
      </p:ext>
    </p:extLst>
  </p:cSld>
  <p:clrMapOvr>
    <a:masterClrMapping/>
  </p:clrMapOvr>
  <p:transition spd="med" advTm="31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solidFill>
                  <a:srgbClr val="FFFFFF"/>
                </a:solidFill>
              </a:rPr>
              <a:pPr/>
              <a:t>33</a:t>
            </a:fld>
            <a:endParaRPr kumimoji="0" lang="en-US">
              <a:solidFill>
                <a:srgbClr val="FFFFFF"/>
              </a:solidFill>
            </a:endParaRPr>
          </a:p>
        </p:txBody>
      </p:sp>
      <p:sp>
        <p:nvSpPr>
          <p:cNvPr id="8" name="Content Placeholder 4"/>
          <p:cNvSpPr txBox="1">
            <a:spLocks/>
          </p:cNvSpPr>
          <p:nvPr/>
        </p:nvSpPr>
        <p:spPr>
          <a:xfrm>
            <a:off x="2699792" y="3284984"/>
            <a:ext cx="4392488" cy="72008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pPr>
            <a:r>
              <a:rPr lang="en-US" sz="4500" b="1"/>
              <a:t>QUESTIONS?</a:t>
            </a:r>
          </a:p>
          <a:p>
            <a:pPr lvl="1"/>
            <a:endParaRPr lang="en-US" sz="4500"/>
          </a:p>
          <a:p>
            <a:pPr marL="365760" lvl="1" indent="0">
              <a:buNone/>
            </a:pPr>
            <a:endParaRPr lang="en-US" sz="4500"/>
          </a:p>
          <a:p>
            <a:pPr lvl="1"/>
            <a:endParaRPr lang="en-US" sz="4500"/>
          </a:p>
          <a:p>
            <a:pPr lvl="1"/>
            <a:endParaRPr lang="en-US" sz="4500"/>
          </a:p>
          <a:p>
            <a:pPr lvl="1"/>
            <a:endParaRPr lang="en-US" sz="4500"/>
          </a:p>
          <a:p>
            <a:endParaRPr lang="en-US" sz="4500"/>
          </a:p>
          <a:p>
            <a:pPr marL="0" indent="0">
              <a:buNone/>
            </a:pPr>
            <a:endParaRPr lang="en-US" sz="4500"/>
          </a:p>
        </p:txBody>
      </p:sp>
    </p:spTree>
    <p:extLst>
      <p:ext uri="{BB962C8B-B14F-4D97-AF65-F5344CB8AC3E}">
        <p14:creationId xmlns:p14="http://schemas.microsoft.com/office/powerpoint/2010/main" val="629394338"/>
      </p:ext>
    </p:extLst>
  </p:cSld>
  <p:clrMapOvr>
    <a:masterClrMapping/>
  </p:clrMapOvr>
  <p:transition spd="med" advTm="31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3F7CB7D-F184-43C7-B6FD-03D728E1BBFF}" type="slidenum">
              <a:rPr kumimoji="0" lang="en-US" smtClean="0">
                <a:solidFill>
                  <a:srgbClr val="FFFFFF"/>
                </a:solidFill>
              </a:rPr>
              <a:pPr/>
              <a:t>34</a:t>
            </a:fld>
            <a:endParaRPr kumimoji="0" lang="en-US">
              <a:solidFill>
                <a:srgbClr val="FFFFFF"/>
              </a:solidFill>
            </a:endParaRPr>
          </a:p>
        </p:txBody>
      </p:sp>
      <p:sp>
        <p:nvSpPr>
          <p:cNvPr id="8" name="Content Placeholder 4"/>
          <p:cNvSpPr txBox="1">
            <a:spLocks/>
          </p:cNvSpPr>
          <p:nvPr/>
        </p:nvSpPr>
        <p:spPr>
          <a:xfrm>
            <a:off x="609601" y="2276873"/>
            <a:ext cx="8426896" cy="360039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365760" lvl="1" indent="0">
              <a:buNone/>
            </a:pPr>
            <a:r>
              <a:rPr lang="en-US"/>
              <a:t>Stacy Cline</a:t>
            </a:r>
          </a:p>
          <a:p>
            <a:pPr marL="365760" lvl="1" indent="0">
              <a:buNone/>
            </a:pPr>
            <a:r>
              <a:rPr lang="en-US"/>
              <a:t>Cline Financial Services, LLC</a:t>
            </a:r>
          </a:p>
          <a:p>
            <a:pPr marL="365760" lvl="1" indent="0">
              <a:buNone/>
            </a:pPr>
            <a:r>
              <a:rPr lang="en-US">
                <a:hlinkClick r:id="rId3"/>
              </a:rPr>
              <a:t>stacy@clinefinancialservices.com</a:t>
            </a:r>
            <a:endParaRPr lang="en-US"/>
          </a:p>
          <a:p>
            <a:pPr marL="365760" lvl="1" indent="0">
              <a:buNone/>
            </a:pPr>
            <a:r>
              <a:rPr lang="en-US"/>
              <a:t>970-744-0206</a:t>
            </a:r>
          </a:p>
          <a:p>
            <a:endParaRPr lang="en-US"/>
          </a:p>
          <a:p>
            <a:pPr marL="0" indent="0">
              <a:buNone/>
            </a:pPr>
            <a:endParaRPr lang="en-US"/>
          </a:p>
        </p:txBody>
      </p:sp>
    </p:spTree>
    <p:extLst>
      <p:ext uri="{BB962C8B-B14F-4D97-AF65-F5344CB8AC3E}">
        <p14:creationId xmlns:p14="http://schemas.microsoft.com/office/powerpoint/2010/main" val="3677200035"/>
      </p:ext>
    </p:extLst>
  </p:cSld>
  <p:clrMapOvr>
    <a:masterClrMapping/>
  </p:clrMapOvr>
  <p:transition spd="med" advTm="3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a:t>Disclaimer</a:t>
            </a:r>
          </a:p>
        </p:txBody>
      </p:sp>
      <p:sp>
        <p:nvSpPr>
          <p:cNvPr id="10243" name="Rectangle 3"/>
          <p:cNvSpPr>
            <a:spLocks noGrp="1" noChangeArrowheads="1"/>
          </p:cNvSpPr>
          <p:nvPr>
            <p:ph type="body" idx="1"/>
          </p:nvPr>
        </p:nvSpPr>
        <p:spPr>
          <a:xfrm>
            <a:off x="381000" y="1738313"/>
            <a:ext cx="8382000" cy="4052887"/>
          </a:xfrm>
        </p:spPr>
        <p:txBody>
          <a:bodyPr/>
          <a:lstStyle/>
          <a:p>
            <a:pPr eaLnBrk="1" hangingPunct="1">
              <a:lnSpc>
                <a:spcPct val="90000"/>
              </a:lnSpc>
            </a:pPr>
            <a:r>
              <a:rPr lang="en-CA" altLang="en-US" sz="2000"/>
              <a:t>This webinar is an attempt by P21WWUG members to assist each other by demonstrating ways that we utilize the Prophet21 system and other related products.</a:t>
            </a:r>
          </a:p>
          <a:p>
            <a:pPr eaLnBrk="1" hangingPunct="1">
              <a:lnSpc>
                <a:spcPct val="90000"/>
              </a:lnSpc>
            </a:pPr>
            <a:r>
              <a:rPr lang="en-CA" altLang="en-US" sz="2000"/>
              <a:t>The P21WWUG and the individuals conducting these webinars take no responsibility for potential issues that arise as a result of taking the advice given during the session.</a:t>
            </a:r>
          </a:p>
          <a:p>
            <a:pPr eaLnBrk="1" hangingPunct="1">
              <a:lnSpc>
                <a:spcPct val="90000"/>
              </a:lnSpc>
            </a:pPr>
            <a:r>
              <a:rPr lang="en-CA" altLang="en-US" sz="2000"/>
              <a:t>The P21WWUG does not recommend using any SQL statements to update your database without having those statements first reviewed by Epicor or other experienced SQL professionals.</a:t>
            </a:r>
          </a:p>
          <a:p>
            <a:pPr eaLnBrk="1" hangingPunct="1">
              <a:lnSpc>
                <a:spcPct val="90000"/>
              </a:lnSpc>
            </a:pPr>
            <a:r>
              <a:rPr lang="en-CA" altLang="en-US" sz="2000"/>
              <a:t>Using SQL statements to update your database may result in corrupting your database</a:t>
            </a:r>
            <a:endParaRPr lang="en-US" altLang="en-US" sz="2000"/>
          </a:p>
        </p:txBody>
      </p:sp>
    </p:spTree>
  </p:cSld>
  <p:clrMapOvr>
    <a:masterClrMapping/>
  </p:clrMapOvr>
  <p:transition spd="med" advTm="3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a:t>For more information</a:t>
            </a:r>
          </a:p>
        </p:txBody>
      </p:sp>
      <p:sp>
        <p:nvSpPr>
          <p:cNvPr id="12291" name="Rectangle 3"/>
          <p:cNvSpPr>
            <a:spLocks noGrp="1" noChangeArrowheads="1"/>
          </p:cNvSpPr>
          <p:nvPr>
            <p:ph type="body" idx="1"/>
          </p:nvPr>
        </p:nvSpPr>
        <p:spPr/>
        <p:txBody>
          <a:bodyPr/>
          <a:lstStyle/>
          <a:p>
            <a:pPr marL="0" indent="0" algn="ctr">
              <a:buFontTx/>
              <a:buNone/>
            </a:pPr>
            <a:endParaRPr lang="en-CA" altLang="en-US"/>
          </a:p>
          <a:p>
            <a:pPr marL="0" indent="0" algn="ctr">
              <a:buFontTx/>
              <a:buNone/>
            </a:pPr>
            <a:r>
              <a:rPr lang="en-CA" altLang="en-US" b="1"/>
              <a:t>Cheryl Richardson</a:t>
            </a:r>
            <a:endParaRPr lang="en-CA" altLang="en-US"/>
          </a:p>
          <a:p>
            <a:pPr marL="0" indent="0" algn="ctr">
              <a:buFontTx/>
              <a:buNone/>
            </a:pPr>
            <a:r>
              <a:rPr lang="en-CA" altLang="en-US" b="1"/>
              <a:t>P21WWUG Administrator</a:t>
            </a:r>
            <a:endParaRPr lang="en-CA" altLang="en-US"/>
          </a:p>
          <a:p>
            <a:pPr marL="0" indent="0" algn="ctr">
              <a:buFontTx/>
              <a:buNone/>
            </a:pPr>
            <a:r>
              <a:rPr lang="en-CA" altLang="en-US" b="1"/>
              <a:t>cheryl@p21ww.org</a:t>
            </a:r>
            <a:endParaRPr lang="en-CA" altLang="en-US"/>
          </a:p>
          <a:p>
            <a:pPr marL="0" indent="0" algn="ctr">
              <a:buFontTx/>
              <a:buNone/>
            </a:pPr>
            <a:r>
              <a:rPr lang="en-CA" altLang="en-US" b="1"/>
              <a:t>Telephone: 215-688-5580</a:t>
            </a:r>
            <a:endParaRPr lang="en-US" altLang="en-US"/>
          </a:p>
        </p:txBody>
      </p:sp>
    </p:spTree>
  </p:cSld>
  <p:clrMapOvr>
    <a:masterClrMapping/>
  </p:clrMapOvr>
  <p:transition spd="med" advTm="3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04775" y="1738312"/>
            <a:ext cx="8963025" cy="4814887"/>
          </a:xfrm>
        </p:spPr>
        <p:txBody>
          <a:bodyPr/>
          <a:lstStyle/>
          <a:p>
            <a:endParaRPr lang="en-US" sz="1800" dirty="0"/>
          </a:p>
          <a:p>
            <a:r>
              <a:rPr lang="en-US" sz="1800" dirty="0"/>
              <a:t>Introduction/Bio</a:t>
            </a:r>
          </a:p>
          <a:p>
            <a:r>
              <a:rPr lang="en-US" sz="1800" dirty="0"/>
              <a:t>Definitions</a:t>
            </a:r>
          </a:p>
          <a:p>
            <a:r>
              <a:rPr lang="en-US" sz="1800" dirty="0"/>
              <a:t>Creating a Cash Drawer</a:t>
            </a:r>
          </a:p>
          <a:p>
            <a:r>
              <a:rPr lang="en-US" sz="1800" dirty="0"/>
              <a:t>Payment Type Maintenance</a:t>
            </a:r>
          </a:p>
          <a:p>
            <a:r>
              <a:rPr lang="en-US" sz="1800" dirty="0"/>
              <a:t>Assigning Users to a Cash Drawer</a:t>
            </a:r>
          </a:p>
          <a:p>
            <a:r>
              <a:rPr lang="en-US" sz="1800" dirty="0"/>
              <a:t>Opening &amp; Closing a Cash Drawer</a:t>
            </a:r>
          </a:p>
          <a:p>
            <a:r>
              <a:rPr lang="en-US" sz="1800" dirty="0"/>
              <a:t>Cash Drawer Detail Reports</a:t>
            </a:r>
          </a:p>
          <a:p>
            <a:r>
              <a:rPr lang="en-US" sz="1800" dirty="0"/>
              <a:t>Q&amp;A</a:t>
            </a:r>
          </a:p>
          <a:p>
            <a:endParaRPr lang="en-US" sz="1800" dirty="0"/>
          </a:p>
        </p:txBody>
      </p:sp>
    </p:spTree>
    <p:extLst>
      <p:ext uri="{BB962C8B-B14F-4D97-AF65-F5344CB8AC3E}">
        <p14:creationId xmlns:p14="http://schemas.microsoft.com/office/powerpoint/2010/main" val="2571134164"/>
      </p:ext>
    </p:extLst>
  </p:cSld>
  <p:clrMapOvr>
    <a:masterClrMapping/>
  </p:clrMapOvr>
  <p:transition spd="med" advTm="3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a:t>
            </a:r>
          </a:p>
        </p:txBody>
      </p:sp>
      <p:sp>
        <p:nvSpPr>
          <p:cNvPr id="4" name="Rectangle 3"/>
          <p:cNvSpPr>
            <a:spLocks noGrp="1"/>
          </p:cNvSpPr>
          <p:nvPr>
            <p:ph idx="1"/>
          </p:nvPr>
        </p:nvSpPr>
        <p:spPr>
          <a:xfrm>
            <a:off x="381000" y="2057400"/>
            <a:ext cx="8382000" cy="4267200"/>
          </a:xfrm>
        </p:spPr>
        <p:txBody>
          <a:bodyPr>
            <a:normAutofit fontScale="92500" lnSpcReduction="10000"/>
          </a:bodyPr>
          <a:lstStyle/>
          <a:p>
            <a:pPr marL="274320" lvl="1"/>
            <a:r>
              <a:rPr lang="en-US" altLang="x-none" dirty="0"/>
              <a:t>Worked in corporate finance for eight years, running financial budget/plan, monthly close, reporting, etc. of $500M service offering</a:t>
            </a:r>
          </a:p>
          <a:p>
            <a:pPr marL="274320" lvl="1"/>
            <a:r>
              <a:rPr lang="en-US" altLang="x-none" dirty="0"/>
              <a:t>Independent consultant for three years</a:t>
            </a:r>
          </a:p>
          <a:p>
            <a:pPr marL="548640" lvl="2"/>
            <a:r>
              <a:rPr lang="en-US" altLang="x-none" dirty="0"/>
              <a:t>End user of Prophet 21 for two years</a:t>
            </a:r>
          </a:p>
          <a:p>
            <a:pPr marL="274320" lvl="1"/>
            <a:r>
              <a:rPr lang="en-US" altLang="x-none" dirty="0"/>
              <a:t>Specialize in Finance &amp; Accounting practices and procedures, identifying areas of efficiency and cost savings</a:t>
            </a:r>
          </a:p>
          <a:p>
            <a:pPr marL="0" lvl="1" indent="0">
              <a:buNone/>
            </a:pPr>
            <a:endParaRPr lang="en-US" altLang="x-none" dirty="0"/>
          </a:p>
          <a:p>
            <a:pPr marL="0" lvl="1" indent="0">
              <a:buNone/>
            </a:pPr>
            <a:r>
              <a:rPr lang="en-US" altLang="x-none" dirty="0"/>
              <a:t>Stacy Cline</a:t>
            </a:r>
          </a:p>
          <a:p>
            <a:pPr marL="0" lvl="1" indent="0">
              <a:buNone/>
            </a:pPr>
            <a:r>
              <a:rPr lang="en-US" altLang="x-none" dirty="0"/>
              <a:t>Cline Financial Services, LLC</a:t>
            </a:r>
          </a:p>
          <a:p>
            <a:pPr marL="0" lvl="1" indent="0">
              <a:buNone/>
            </a:pPr>
            <a:r>
              <a:rPr lang="en-US" altLang="x-none" dirty="0">
                <a:hlinkClick r:id="rId2"/>
              </a:rPr>
              <a:t>stacy@clinefinancialservices.com</a:t>
            </a:r>
            <a:endParaRPr lang="en-US" altLang="x-none" dirty="0"/>
          </a:p>
          <a:p>
            <a:pPr marL="0" lvl="1" indent="0">
              <a:buNone/>
            </a:pPr>
            <a:r>
              <a:rPr lang="en-US" altLang="x-none" dirty="0"/>
              <a:t>970-744-0206</a:t>
            </a:r>
          </a:p>
        </p:txBody>
      </p:sp>
    </p:spTree>
    <p:extLst>
      <p:ext uri="{BB962C8B-B14F-4D97-AF65-F5344CB8AC3E}">
        <p14:creationId xmlns:p14="http://schemas.microsoft.com/office/powerpoint/2010/main" val="370635742"/>
      </p:ext>
    </p:extLst>
  </p:cSld>
  <p:clrMapOvr>
    <a:masterClrMapping/>
  </p:clrMapOvr>
  <p:transition spd="med" advTm="31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104775" y="1219200"/>
            <a:ext cx="7762113" cy="5486400"/>
          </a:xfrm>
        </p:spPr>
        <p:txBody>
          <a:bodyPr/>
          <a:lstStyle/>
          <a:p>
            <a:r>
              <a:rPr lang="en-US" sz="1600" b="1" dirty="0"/>
              <a:t>Cash Drawer:</a:t>
            </a:r>
          </a:p>
          <a:p>
            <a:pPr lvl="1"/>
            <a:r>
              <a:rPr lang="en-US" sz="1600" dirty="0"/>
              <a:t>Used to track money collected by a front counter cashier, customer service representative, etc.  A company may have one or multiple drawers depending on the business structure</a:t>
            </a:r>
          </a:p>
          <a:p>
            <a:pPr lvl="1"/>
            <a:r>
              <a:rPr lang="en-US" sz="1600" dirty="0"/>
              <a:t>A cash drawer does not reflect any payments received by ACH, wire transfer, mailed in checks, etc.</a:t>
            </a:r>
          </a:p>
          <a:p>
            <a:pPr lvl="1"/>
            <a:r>
              <a:rPr lang="en-US" sz="1600" dirty="0"/>
              <a:t>A cash drawer must exist and be open to receive front counter remittances (cash, check or credit card)</a:t>
            </a:r>
          </a:p>
          <a:p>
            <a:pPr lvl="1"/>
            <a:r>
              <a:rPr lang="en-US" sz="1600" dirty="0"/>
              <a:t>A cash drawer must be closed to create a deposit in P21</a:t>
            </a:r>
          </a:p>
          <a:p>
            <a:endParaRPr lang="en-US" sz="1600" b="1" dirty="0"/>
          </a:p>
          <a:p>
            <a:r>
              <a:rPr lang="en-US" sz="1600" b="1" dirty="0"/>
              <a:t>Payment Type:</a:t>
            </a:r>
          </a:p>
          <a:p>
            <a:pPr lvl="1"/>
            <a:r>
              <a:rPr lang="en-US" sz="1600" dirty="0"/>
              <a:t>Payment types tell P21 how to group transactions together.  An effective configuration enables a much simpler reconciliation process</a:t>
            </a:r>
          </a:p>
          <a:p>
            <a:endParaRPr lang="en-US" sz="1600" b="1" dirty="0"/>
          </a:p>
          <a:p>
            <a:r>
              <a:rPr lang="en-US" sz="1600" b="1" dirty="0"/>
              <a:t>Users:</a:t>
            </a:r>
          </a:p>
          <a:p>
            <a:pPr lvl="1"/>
            <a:r>
              <a:rPr lang="en-US" sz="1600" dirty="0"/>
              <a:t>Users are assigned to a cash drawer.  A user cannot use a cash drawer if they are not assigned to it, or if they have a different drawer open</a:t>
            </a:r>
          </a:p>
          <a:p>
            <a:pPr lvl="1"/>
            <a:endParaRPr lang="en-US" sz="1600" dirty="0"/>
          </a:p>
          <a:p>
            <a:pPr lvl="1"/>
            <a:endParaRPr lang="en-US" sz="1600" dirty="0"/>
          </a:p>
        </p:txBody>
      </p:sp>
    </p:spTree>
    <p:extLst>
      <p:ext uri="{BB962C8B-B14F-4D97-AF65-F5344CB8AC3E}">
        <p14:creationId xmlns:p14="http://schemas.microsoft.com/office/powerpoint/2010/main" val="2463068141"/>
      </p:ext>
    </p:extLst>
  </p:cSld>
  <p:clrMapOvr>
    <a:masterClrMapping/>
  </p:clrMapOvr>
  <p:transition spd="med" advTm="3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382000" cy="762000"/>
          </a:xfrm>
        </p:spPr>
        <p:txBody>
          <a:bodyPr/>
          <a:lstStyle/>
          <a:p>
            <a:pPr marL="0" indent="0" algn="ctr">
              <a:buNone/>
            </a:pPr>
            <a:r>
              <a:rPr lang="en-US" sz="4400" b="1" dirty="0"/>
              <a:t>CREATING A CASH DRAWER</a:t>
            </a:r>
          </a:p>
        </p:txBody>
      </p:sp>
    </p:spTree>
    <p:extLst>
      <p:ext uri="{BB962C8B-B14F-4D97-AF65-F5344CB8AC3E}">
        <p14:creationId xmlns:p14="http://schemas.microsoft.com/office/powerpoint/2010/main" val="2976051470"/>
      </p:ext>
    </p:extLst>
  </p:cSld>
  <p:clrMapOvr>
    <a:masterClrMapping/>
  </p:clrMapOvr>
  <p:transition spd="med" advTm="31000"/>
</p:sld>
</file>

<file path=ppt/theme/theme1.xml><?xml version="1.0" encoding="utf-8"?>
<a:theme xmlns:a="http://schemas.openxmlformats.org/drawingml/2006/main" name="World in hand design template">
  <a:themeElements>
    <a:clrScheme name="World in hand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World in hand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ld in hand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in hand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in hand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in han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in hand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in hand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in hand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in hand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in hand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in hand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in hand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in hand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in hand design template</Template>
  <TotalTime>17324</TotalTime>
  <Words>1431</Words>
  <Application>Microsoft Office PowerPoint</Application>
  <PresentationFormat>On-screen Show (4:3)</PresentationFormat>
  <Paragraphs>264</Paragraphs>
  <Slides>34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Wingdings</vt:lpstr>
      <vt:lpstr>Wingdings 2</vt:lpstr>
      <vt:lpstr>World in hand design template</vt:lpstr>
      <vt:lpstr>Prophet 21 World Wide  User Group Webinars</vt:lpstr>
      <vt:lpstr>P21 Worldwide User Group Officers </vt:lpstr>
      <vt:lpstr>SAVE THE DATE CONNECT 2017 September 17-19 Renaissance Orlando SeaWorld</vt:lpstr>
      <vt:lpstr>Disclaimer</vt:lpstr>
      <vt:lpstr>For more information</vt:lpstr>
      <vt:lpstr>Agenda</vt:lpstr>
      <vt:lpstr>Bio</vt:lpstr>
      <vt:lpstr>Definitions</vt:lpstr>
      <vt:lpstr>PowerPoint Presentation</vt:lpstr>
      <vt:lpstr>Creating a Cash Drawer –  Cash Drawer Maintenance</vt:lpstr>
      <vt:lpstr>Creating a Cash Drawer –  Cash Drawer Maintenance</vt:lpstr>
      <vt:lpstr>PowerPoint Presentation</vt:lpstr>
      <vt:lpstr>Payment Type Maintenance</vt:lpstr>
      <vt:lpstr>Payment Type Maintenance</vt:lpstr>
      <vt:lpstr>Payment Type Maintenance</vt:lpstr>
      <vt:lpstr>Payment Type Maintenance</vt:lpstr>
      <vt:lpstr>Payment Type Maintenance</vt:lpstr>
      <vt:lpstr>PowerPoint Presentation</vt:lpstr>
      <vt:lpstr>Assigning Users to a Cash Drawer</vt:lpstr>
      <vt:lpstr>Assigning Users to a Cash Drawer</vt:lpstr>
      <vt:lpstr>OPENING AND CLOSING A CASH DRAWER</vt:lpstr>
      <vt:lpstr>Opening/Closing a Cash Drawer</vt:lpstr>
      <vt:lpstr>Opening/Closing a Cash Drawer</vt:lpstr>
      <vt:lpstr>Opening/Closing a Cash Drawer</vt:lpstr>
      <vt:lpstr>CASH DRAWER REPORTING</vt:lpstr>
      <vt:lpstr>Cash Drawer Detail Report</vt:lpstr>
      <vt:lpstr>Cash Drawer Detail Report</vt:lpstr>
      <vt:lpstr>Cash Drawer Detail Report</vt:lpstr>
      <vt:lpstr>Cash Drawer Detail Report</vt:lpstr>
      <vt:lpstr>Cash Drawer Detail Report</vt:lpstr>
      <vt:lpstr>Reconcile Cash Detail – Cash Drawers</vt:lpstr>
      <vt:lpstr>Accounting for Front Counter Transactions</vt:lpstr>
      <vt:lpstr>PowerPoint Presentation</vt:lpstr>
      <vt:lpstr>PowerPoint Presentation</vt:lpstr>
    </vt:vector>
  </TitlesOfParts>
  <Company>Cheryl Richardson Hons.B.A.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 21 World Wide Users Group</dc:title>
  <dc:creator>Cheryl Richardson</dc:creator>
  <cp:lastModifiedBy>Stacy Cline</cp:lastModifiedBy>
  <cp:revision>511</cp:revision>
  <cp:lastPrinted>2013-03-19T17:44:11Z</cp:lastPrinted>
  <dcterms:created xsi:type="dcterms:W3CDTF">2009-04-26T17:35:54Z</dcterms:created>
  <dcterms:modified xsi:type="dcterms:W3CDTF">2017-04-04T17:38:05Z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TC102862171033</vt:lpwstr>
  </property>
</Properties>
</file>