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70" r:id="rId2"/>
    <p:sldId id="271" r:id="rId3"/>
    <p:sldId id="265" r:id="rId4"/>
    <p:sldId id="266" r:id="rId5"/>
    <p:sldId id="267" r:id="rId6"/>
    <p:sldId id="451" r:id="rId7"/>
    <p:sldId id="478" r:id="rId8"/>
    <p:sldId id="466" r:id="rId9"/>
    <p:sldId id="452" r:id="rId10"/>
    <p:sldId id="477" r:id="rId11"/>
    <p:sldId id="467" r:id="rId12"/>
    <p:sldId id="458" r:id="rId13"/>
    <p:sldId id="468" r:id="rId14"/>
    <p:sldId id="471" r:id="rId15"/>
    <p:sldId id="479" r:id="rId16"/>
    <p:sldId id="459" r:id="rId17"/>
    <p:sldId id="475" r:id="rId18"/>
    <p:sldId id="476" r:id="rId19"/>
    <p:sldId id="472" r:id="rId20"/>
    <p:sldId id="473" r:id="rId21"/>
    <p:sldId id="474" r:id="rId22"/>
    <p:sldId id="469" r:id="rId23"/>
    <p:sldId id="461" r:id="rId24"/>
    <p:sldId id="470" r:id="rId25"/>
    <p:sldId id="460" r:id="rId26"/>
    <p:sldId id="462" r:id="rId27"/>
    <p:sldId id="463" r:id="rId28"/>
    <p:sldId id="464" r:id="rId29"/>
    <p:sldId id="465" r:id="rId30"/>
    <p:sldId id="482" r:id="rId31"/>
    <p:sldId id="481" r:id="rId32"/>
    <p:sldId id="483" r:id="rId33"/>
    <p:sldId id="484" r:id="rId34"/>
    <p:sldId id="485" r:id="rId35"/>
    <p:sldId id="487" r:id="rId36"/>
    <p:sldId id="486" r:id="rId37"/>
    <p:sldId id="488" r:id="rId38"/>
    <p:sldId id="45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D5A5-41CD-46DE-98CB-4547B1407612}"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B9670-DBA1-4C04-8FB5-912B3B582DF7}" type="slidenum">
              <a:rPr lang="en-US" smtClean="0"/>
              <a:t>‹#›</a:t>
            </a:fld>
            <a:endParaRPr lang="en-US"/>
          </a:p>
        </p:txBody>
      </p:sp>
    </p:spTree>
    <p:extLst>
      <p:ext uri="{BB962C8B-B14F-4D97-AF65-F5344CB8AC3E}">
        <p14:creationId xmlns:p14="http://schemas.microsoft.com/office/powerpoint/2010/main" val="236999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412187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406778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3281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275794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2904"/>
            <a:ext cx="12192000" cy="1825096"/>
          </a:xfrm>
          <a:prstGeom prst="rect">
            <a:avLst/>
          </a:prstGeom>
        </p:spPr>
      </p:pic>
      <p:sp>
        <p:nvSpPr>
          <p:cNvPr id="2" name="Title 1"/>
          <p:cNvSpPr>
            <a:spLocks noGrp="1"/>
          </p:cNvSpPr>
          <p:nvPr>
            <p:ph type="ctrTitle"/>
          </p:nvPr>
        </p:nvSpPr>
        <p:spPr>
          <a:xfrm>
            <a:off x="3131126" y="1796900"/>
            <a:ext cx="8617527" cy="1825096"/>
          </a:xfrm>
        </p:spPr>
        <p:txBody>
          <a:bodyPr anchor="b">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3131126" y="3691914"/>
            <a:ext cx="8617528"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844824A1-561E-425F-B9E1-043DCB0DF4EB}"/>
              </a:ext>
            </a:extLst>
          </p:cNvPr>
          <p:cNvPicPr>
            <a:picLocks noChangeAspect="1"/>
          </p:cNvPicPr>
          <p:nvPr userDrawn="1"/>
        </p:nvPicPr>
        <p:blipFill>
          <a:blip r:embed="rId3"/>
          <a:stretch>
            <a:fillRect/>
          </a:stretch>
        </p:blipFill>
        <p:spPr>
          <a:xfrm>
            <a:off x="8953223" y="180739"/>
            <a:ext cx="3037769" cy="994126"/>
          </a:xfrm>
          <a:prstGeom prst="rect">
            <a:avLst/>
          </a:prstGeom>
        </p:spPr>
      </p:pic>
      <p:pic>
        <p:nvPicPr>
          <p:cNvPr id="10" name="Picture 9">
            <a:extLst>
              <a:ext uri="{FF2B5EF4-FFF2-40B4-BE49-F238E27FC236}">
                <a16:creationId xmlns:a16="http://schemas.microsoft.com/office/drawing/2014/main" id="{53BCA805-8A2F-4334-BD77-C91C5EBF35B6}"/>
              </a:ext>
            </a:extLst>
          </p:cNvPr>
          <p:cNvPicPr>
            <a:picLocks noChangeAspect="1"/>
          </p:cNvPicPr>
          <p:nvPr userDrawn="1"/>
        </p:nvPicPr>
        <p:blipFill>
          <a:blip r:embed="rId4"/>
          <a:stretch>
            <a:fillRect/>
          </a:stretch>
        </p:blipFill>
        <p:spPr>
          <a:xfrm>
            <a:off x="212921" y="1764424"/>
            <a:ext cx="2747325" cy="18250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sz="1200" b="1"/>
            </a:lvl1pPr>
          </a:lstStyle>
          <a:p>
            <a:endParaRPr lang="en-US" dirty="0"/>
          </a:p>
        </p:txBody>
      </p:sp>
      <p:pic>
        <p:nvPicPr>
          <p:cNvPr id="6" name="Picture 5">
            <a:extLst>
              <a:ext uri="{FF2B5EF4-FFF2-40B4-BE49-F238E27FC236}">
                <a16:creationId xmlns:a16="http://schemas.microsoft.com/office/drawing/2014/main" id="{8C91160A-8400-457A-9AF0-E2F1D41156D5}"/>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sz="1200" b="1"/>
            </a:lvl1pPr>
          </a:lstStyle>
          <a:p>
            <a:endParaRPr lang="en-US" dirty="0"/>
          </a:p>
        </p:txBody>
      </p:sp>
      <p:pic>
        <p:nvPicPr>
          <p:cNvPr id="5" name="Picture 4">
            <a:extLst>
              <a:ext uri="{FF2B5EF4-FFF2-40B4-BE49-F238E27FC236}">
                <a16:creationId xmlns:a16="http://schemas.microsoft.com/office/drawing/2014/main" id="{ED09F332-CBF9-4ECB-9573-AA054CBAC6BA}"/>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sz="1200" b="1"/>
            </a:lvl1pPr>
          </a:lstStyle>
          <a:p>
            <a:endParaRPr lang="en-US" dirty="0"/>
          </a:p>
        </p:txBody>
      </p:sp>
      <p:pic>
        <p:nvPicPr>
          <p:cNvPr id="8" name="Picture 7">
            <a:extLst>
              <a:ext uri="{FF2B5EF4-FFF2-40B4-BE49-F238E27FC236}">
                <a16:creationId xmlns:a16="http://schemas.microsoft.com/office/drawing/2014/main" id="{D7694109-AB49-4816-943D-B379A21FB954}"/>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463009" y="6222032"/>
            <a:ext cx="914400" cy="320040"/>
          </a:xfrm>
        </p:spPr>
        <p:txBody>
          <a:body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673DEB6-02C9-4CCC-9F3B-C7B68A21E275}"/>
              </a:ext>
            </a:extLst>
          </p:cNvPr>
          <p:cNvPicPr>
            <a:picLocks noChangeAspect="1"/>
          </p:cNvPicPr>
          <p:nvPr userDrawn="1"/>
        </p:nvPicPr>
        <p:blipFill>
          <a:blip r:embed="rId2"/>
          <a:stretch>
            <a:fillRect/>
          </a:stretch>
        </p:blipFill>
        <p:spPr>
          <a:xfrm>
            <a:off x="9779981" y="180739"/>
            <a:ext cx="2211011" cy="723565"/>
          </a:xfrm>
          <a:prstGeom prst="rect">
            <a:avLst/>
          </a:prstGeom>
        </p:spPr>
      </p:pic>
      <p:sp>
        <p:nvSpPr>
          <p:cNvPr id="35" name="Footer Placeholder 4">
            <a:extLst>
              <a:ext uri="{FF2B5EF4-FFF2-40B4-BE49-F238E27FC236}">
                <a16:creationId xmlns:a16="http://schemas.microsoft.com/office/drawing/2014/main" id="{BB8D8F6C-B245-4137-ACA6-14DF7811693F}"/>
              </a:ext>
            </a:extLst>
          </p:cNvPr>
          <p:cNvSpPr txBox="1">
            <a:spLocks/>
          </p:cNvSpPr>
          <p:nvPr userDrawn="1"/>
        </p:nvSpPr>
        <p:spPr>
          <a:xfrm>
            <a:off x="365126" y="6247388"/>
            <a:ext cx="9915525" cy="320040"/>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CONNECT 2019 – September 8-10</a:t>
            </a:r>
          </a:p>
        </p:txBody>
      </p:sp>
    </p:spTree>
    <p:extLst>
      <p:ext uri="{BB962C8B-B14F-4D97-AF65-F5344CB8AC3E}">
        <p14:creationId xmlns:p14="http://schemas.microsoft.com/office/powerpoint/2010/main" val="230438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5126" y="6247388"/>
            <a:ext cx="9915525" cy="320040"/>
          </a:xfrm>
        </p:spPr>
        <p:txBody>
          <a:bodyPr/>
          <a:lstStyle>
            <a:lvl1pPr>
              <a:defRPr sz="1200" b="1"/>
            </a:lvl1pPr>
          </a:lstStyle>
          <a:p>
            <a:pPr algn="l"/>
            <a:endParaRPr lang="en-US" dirty="0"/>
          </a:p>
        </p:txBody>
      </p:sp>
      <p:sp>
        <p:nvSpPr>
          <p:cNvPr id="6" name="Slide Number Placeholder 5"/>
          <p:cNvSpPr>
            <a:spLocks noGrp="1"/>
          </p:cNvSpPr>
          <p:nvPr>
            <p:ph type="sldNum" sz="quarter" idx="12"/>
          </p:nvPr>
        </p:nvSpPr>
        <p:spPr>
          <a:xfrm>
            <a:off x="10459085" y="6247388"/>
            <a:ext cx="914400" cy="320040"/>
          </a:xfrm>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4DFAE200-46FC-481C-A86E-A790227EDFCF}"/>
              </a:ext>
            </a:extLst>
          </p:cNvPr>
          <p:cNvPicPr>
            <a:picLocks noChangeAspect="1"/>
          </p:cNvPicPr>
          <p:nvPr userDrawn="1"/>
        </p:nvPicPr>
        <p:blipFill>
          <a:blip r:embed="rId2"/>
          <a:stretch>
            <a:fillRect/>
          </a:stretch>
        </p:blipFill>
        <p:spPr>
          <a:xfrm>
            <a:off x="9765572" y="152598"/>
            <a:ext cx="2211011" cy="723565"/>
          </a:xfrm>
          <a:prstGeom prst="rect">
            <a:avLst/>
          </a:prstGeom>
        </p:spPr>
      </p:pic>
    </p:spTree>
    <p:extLst>
      <p:ext uri="{BB962C8B-B14F-4D97-AF65-F5344CB8AC3E}">
        <p14:creationId xmlns:p14="http://schemas.microsoft.com/office/powerpoint/2010/main" val="247325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67" r:id="rId5"/>
    <p:sldLayoutId id="2147483668" r:id="rId6"/>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mailto:stacy@clinefinancialservices.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C028-F207-48A8-B106-39E775CDFC83}"/>
              </a:ext>
            </a:extLst>
          </p:cNvPr>
          <p:cNvSpPr>
            <a:spLocks noGrp="1"/>
          </p:cNvSpPr>
          <p:nvPr>
            <p:ph type="ctrTitle"/>
          </p:nvPr>
        </p:nvSpPr>
        <p:spPr>
          <a:xfrm>
            <a:off x="3059082" y="2365695"/>
            <a:ext cx="9132918" cy="708677"/>
          </a:xfrm>
        </p:spPr>
        <p:txBody>
          <a:bodyPr>
            <a:noAutofit/>
          </a:bodyPr>
          <a:lstStyle/>
          <a:p>
            <a:r>
              <a:rPr lang="en-CA" sz="4400" b="1" dirty="0"/>
              <a:t>REPORTING SALES NUMBERS</a:t>
            </a:r>
            <a:endParaRPr lang="en-US" sz="4400" b="1" dirty="0"/>
          </a:p>
        </p:txBody>
      </p:sp>
      <p:sp>
        <p:nvSpPr>
          <p:cNvPr id="3" name="Subtitle 2">
            <a:extLst>
              <a:ext uri="{FF2B5EF4-FFF2-40B4-BE49-F238E27FC236}">
                <a16:creationId xmlns:a16="http://schemas.microsoft.com/office/drawing/2014/main" id="{6AC7CEF3-2D61-4B4D-9431-585CB100AB70}"/>
              </a:ext>
            </a:extLst>
          </p:cNvPr>
          <p:cNvSpPr>
            <a:spLocks noGrp="1"/>
          </p:cNvSpPr>
          <p:nvPr>
            <p:ph type="subTitle" idx="1"/>
          </p:nvPr>
        </p:nvSpPr>
        <p:spPr>
          <a:xfrm>
            <a:off x="3264130" y="3247781"/>
            <a:ext cx="8617528" cy="1877891"/>
          </a:xfrm>
        </p:spPr>
        <p:txBody>
          <a:bodyPr>
            <a:normAutofit/>
          </a:bodyPr>
          <a:lstStyle/>
          <a:p>
            <a:r>
              <a:rPr lang="en-CA" dirty="0"/>
              <a:t>Presented by: </a:t>
            </a:r>
          </a:p>
          <a:p>
            <a:endParaRPr lang="en-CA" dirty="0"/>
          </a:p>
          <a:p>
            <a:r>
              <a:rPr lang="en-CA" dirty="0"/>
              <a:t>Stacy Cline</a:t>
            </a:r>
          </a:p>
          <a:p>
            <a:r>
              <a:rPr lang="en-CA" dirty="0"/>
              <a:t>Cline Financial Services, LLC</a:t>
            </a:r>
          </a:p>
          <a:p>
            <a:endParaRPr lang="en-US" dirty="0"/>
          </a:p>
        </p:txBody>
      </p:sp>
    </p:spTree>
    <p:extLst>
      <p:ext uri="{BB962C8B-B14F-4D97-AF65-F5344CB8AC3E}">
        <p14:creationId xmlns:p14="http://schemas.microsoft.com/office/powerpoint/2010/main" val="423202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a:bodyPr>
          <a:lstStyle/>
          <a:p>
            <a:r>
              <a:rPr lang="en-CA" dirty="0"/>
              <a:t>What does the output of each of these show?</a:t>
            </a:r>
          </a:p>
          <a:p>
            <a:pPr lvl="1"/>
            <a:r>
              <a:rPr lang="en-CA" dirty="0"/>
              <a:t>Definitely not the same Sales Number!</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r>
              <a:rPr lang="en-CA" dirty="0"/>
              <a:t>So which one is right?</a:t>
            </a:r>
          </a:p>
          <a:p>
            <a:pPr lvl="1"/>
            <a:r>
              <a:rPr lang="en-CA" dirty="0"/>
              <a:t>They all are! Each one just represents something different.</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0" name="Title 1">
            <a:extLst>
              <a:ext uri="{FF2B5EF4-FFF2-40B4-BE49-F238E27FC236}">
                <a16:creationId xmlns:a16="http://schemas.microsoft.com/office/drawing/2014/main" id="{DD52742A-096B-4156-B626-750163354FF9}"/>
              </a:ext>
            </a:extLst>
          </p:cNvPr>
          <p:cNvSpPr txBox="1">
            <a:spLocks/>
          </p:cNvSpPr>
          <p:nvPr/>
        </p:nvSpPr>
        <p:spPr>
          <a:xfrm>
            <a:off x="0" y="0"/>
            <a:ext cx="4119513" cy="60048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rgbClr val="FFFEFF"/>
                </a:solidFill>
                <a:latin typeface="+mj-lt"/>
                <a:ea typeface="+mj-ea"/>
                <a:cs typeface="+mj-cs"/>
              </a:defRPr>
            </a:lvl1pPr>
          </a:lstStyle>
          <a:p>
            <a:pPr algn="l"/>
            <a:r>
              <a:rPr lang="en-CA" sz="3200" b="1" dirty="0">
                <a:solidFill>
                  <a:schemeClr val="tx1"/>
                </a:solidFill>
              </a:rPr>
              <a:t>Reporting sales</a:t>
            </a:r>
          </a:p>
        </p:txBody>
      </p:sp>
      <p:pic>
        <p:nvPicPr>
          <p:cNvPr id="13" name="Picture 12">
            <a:extLst>
              <a:ext uri="{FF2B5EF4-FFF2-40B4-BE49-F238E27FC236}">
                <a16:creationId xmlns:a16="http://schemas.microsoft.com/office/drawing/2014/main" id="{331EFEDC-031D-433C-AFB1-CA5BF86A3EDD}"/>
              </a:ext>
            </a:extLst>
          </p:cNvPr>
          <p:cNvPicPr>
            <a:picLocks noChangeAspect="1"/>
          </p:cNvPicPr>
          <p:nvPr/>
        </p:nvPicPr>
        <p:blipFill>
          <a:blip r:embed="rId2"/>
          <a:stretch>
            <a:fillRect/>
          </a:stretch>
        </p:blipFill>
        <p:spPr>
          <a:xfrm>
            <a:off x="2453458" y="2234476"/>
            <a:ext cx="7285084" cy="3017032"/>
          </a:xfrm>
          <a:prstGeom prst="rect">
            <a:avLst/>
          </a:prstGeom>
        </p:spPr>
      </p:pic>
    </p:spTree>
    <p:extLst>
      <p:ext uri="{BB962C8B-B14F-4D97-AF65-F5344CB8AC3E}">
        <p14:creationId xmlns:p14="http://schemas.microsoft.com/office/powerpoint/2010/main" val="321669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103695" y="1459683"/>
            <a:ext cx="11976451" cy="5306037"/>
          </a:xfrm>
        </p:spPr>
        <p:txBody>
          <a:bodyPr anchor="t" anchorCtr="0">
            <a:normAutofit/>
          </a:bodyPr>
          <a:lstStyle/>
          <a:p>
            <a:r>
              <a:rPr lang="en-CA" b="1" dirty="0"/>
              <a:t>Sales History Report: </a:t>
            </a:r>
          </a:p>
          <a:p>
            <a:pPr lvl="1"/>
            <a:r>
              <a:rPr lang="en-CA" dirty="0"/>
              <a:t>Reflects </a:t>
            </a:r>
            <a:r>
              <a:rPr lang="en-CA" b="1" dirty="0"/>
              <a:t>ALL INVOICING ACTIVITY, </a:t>
            </a:r>
            <a:r>
              <a:rPr lang="en-CA" dirty="0"/>
              <a:t>including invoices for sales, RMA’s, credit memos and debit memos.</a:t>
            </a:r>
          </a:p>
          <a:p>
            <a:pPr lvl="1"/>
            <a:endParaRPr lang="en-CA" dirty="0"/>
          </a:p>
          <a:p>
            <a:pPr lvl="1"/>
            <a:r>
              <a:rPr lang="en-CA" dirty="0"/>
              <a:t>It </a:t>
            </a:r>
            <a:r>
              <a:rPr lang="en-CA" b="1" dirty="0"/>
              <a:t>DOES NOT </a:t>
            </a:r>
            <a:r>
              <a:rPr lang="en-CA" dirty="0"/>
              <a:t>include Sales Tax or Freight Revenue associated with an invoice.</a:t>
            </a:r>
          </a:p>
          <a:p>
            <a:pPr lvl="1"/>
            <a:endParaRPr lang="en-CA" dirty="0"/>
          </a:p>
          <a:p>
            <a:pPr lvl="1"/>
            <a:r>
              <a:rPr lang="en-CA" dirty="0"/>
              <a:t>Can be pulled multiple ways, a few examples are:</a:t>
            </a:r>
          </a:p>
          <a:p>
            <a:pPr lvl="2"/>
            <a:r>
              <a:rPr lang="en-CA" dirty="0"/>
              <a:t>By Invoice Date(s), including CM/DM</a:t>
            </a:r>
          </a:p>
          <a:p>
            <a:pPr lvl="2"/>
            <a:r>
              <a:rPr lang="en-CA" dirty="0"/>
              <a:t>By Invoice Date(s), excluding CM/DM</a:t>
            </a:r>
          </a:p>
          <a:p>
            <a:pPr lvl="2"/>
            <a:r>
              <a:rPr lang="en-CA" dirty="0"/>
              <a:t>By GL Period, including CM/DM</a:t>
            </a:r>
          </a:p>
          <a:p>
            <a:pPr lvl="2"/>
            <a:r>
              <a:rPr lang="en-CA" dirty="0"/>
              <a:t>By GL Period, excluding CM/DM</a:t>
            </a:r>
          </a:p>
          <a:p>
            <a:pPr lvl="2"/>
            <a:endParaRPr lang="en-CA" dirty="0"/>
          </a:p>
          <a:p>
            <a:pPr marL="457200" lvl="1" indent="0">
              <a:buNone/>
            </a:pPr>
            <a:endParaRPr lang="en-CA" dirty="0"/>
          </a:p>
          <a:p>
            <a:pPr lvl="3"/>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8" name="Title 1">
            <a:extLst>
              <a:ext uri="{FF2B5EF4-FFF2-40B4-BE49-F238E27FC236}">
                <a16:creationId xmlns:a16="http://schemas.microsoft.com/office/drawing/2014/main" id="{3B837437-4310-41DA-A3EC-DB9CC9CD5976}"/>
              </a:ext>
            </a:extLst>
          </p:cNvPr>
          <p:cNvSpPr txBox="1">
            <a:spLocks/>
          </p:cNvSpPr>
          <p:nvPr/>
        </p:nvSpPr>
        <p:spPr>
          <a:xfrm>
            <a:off x="0" y="0"/>
            <a:ext cx="4119513" cy="60048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rgbClr val="FFFEFF"/>
                </a:solidFill>
                <a:latin typeface="+mj-lt"/>
                <a:ea typeface="+mj-ea"/>
                <a:cs typeface="+mj-cs"/>
              </a:defRPr>
            </a:lvl1pPr>
          </a:lstStyle>
          <a:p>
            <a:pPr algn="l"/>
            <a:r>
              <a:rPr lang="en-CA" sz="3200" b="1">
                <a:solidFill>
                  <a:schemeClr val="tx1"/>
                </a:solidFill>
              </a:rPr>
              <a:t>Reporting sales</a:t>
            </a:r>
            <a:endParaRPr lang="en-CA" sz="3200" b="1" dirty="0">
              <a:solidFill>
                <a:schemeClr val="tx1"/>
              </a:solidFill>
            </a:endParaRPr>
          </a:p>
        </p:txBody>
      </p:sp>
    </p:spTree>
    <p:extLst>
      <p:ext uri="{BB962C8B-B14F-4D97-AF65-F5344CB8AC3E}">
        <p14:creationId xmlns:p14="http://schemas.microsoft.com/office/powerpoint/2010/main" val="11006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1" y="1395167"/>
            <a:ext cx="12080146" cy="5325123"/>
          </a:xfrm>
        </p:spPr>
        <p:txBody>
          <a:bodyPr anchor="t" anchorCtr="0">
            <a:normAutofit/>
          </a:bodyPr>
          <a:lstStyle/>
          <a:p>
            <a:r>
              <a:rPr lang="en-CA" b="1" dirty="0"/>
              <a:t>Executive Metrics:</a:t>
            </a:r>
          </a:p>
          <a:p>
            <a:pPr lvl="1"/>
            <a:r>
              <a:rPr lang="en-CA" dirty="0"/>
              <a:t>Provides a Summary of Sales by period.</a:t>
            </a:r>
          </a:p>
          <a:p>
            <a:pPr lvl="1"/>
            <a:r>
              <a:rPr lang="en-CA" dirty="0"/>
              <a:t>Based on the Sales History Report (does not include freight revenue or sales tax).  </a:t>
            </a:r>
          </a:p>
          <a:p>
            <a:pPr lvl="1"/>
            <a:r>
              <a:rPr lang="en-CA" dirty="0"/>
              <a:t>Cannot view individual invoices.</a:t>
            </a:r>
          </a:p>
          <a:p>
            <a:pPr lvl="1"/>
            <a:endParaRPr lang="en-CA" dirty="0"/>
          </a:p>
          <a:p>
            <a:r>
              <a:rPr lang="en-CA" b="1" dirty="0"/>
              <a:t>Accounting View: </a:t>
            </a:r>
          </a:p>
          <a:p>
            <a:pPr lvl="1"/>
            <a:r>
              <a:rPr lang="en-CA" dirty="0"/>
              <a:t>Provides a Summary of Sales for a single day, single period or range of periods.</a:t>
            </a:r>
          </a:p>
          <a:p>
            <a:pPr lvl="1"/>
            <a:r>
              <a:rPr lang="en-CA" dirty="0"/>
              <a:t>Based on the Sales History Report (does not include freight revenue or sales tax).  </a:t>
            </a:r>
          </a:p>
          <a:p>
            <a:pPr lvl="1"/>
            <a:r>
              <a:rPr lang="en-CA" dirty="0"/>
              <a:t>Cannot view individual invoices.</a:t>
            </a:r>
          </a:p>
          <a:p>
            <a:pPr lvl="1"/>
            <a:endParaRPr lang="en-CA" dirty="0"/>
          </a:p>
          <a:p>
            <a:pPr lvl="2"/>
            <a:endParaRPr lang="en-CA" dirty="0"/>
          </a:p>
          <a:p>
            <a:pPr lvl="1"/>
            <a:endParaRPr lang="en-CA" dirty="0"/>
          </a:p>
          <a:p>
            <a:pPr lvl="1"/>
            <a:endParaRPr lang="en-CA" dirty="0"/>
          </a:p>
          <a:p>
            <a:pPr lvl="2"/>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7" name="Title 1">
            <a:extLst>
              <a:ext uri="{FF2B5EF4-FFF2-40B4-BE49-F238E27FC236}">
                <a16:creationId xmlns:a16="http://schemas.microsoft.com/office/drawing/2014/main" id="{A4146C1F-31CB-4127-BE4A-7B67F79A322E}"/>
              </a:ext>
            </a:extLst>
          </p:cNvPr>
          <p:cNvSpPr txBox="1">
            <a:spLocks/>
          </p:cNvSpPr>
          <p:nvPr/>
        </p:nvSpPr>
        <p:spPr>
          <a:xfrm>
            <a:off x="0" y="0"/>
            <a:ext cx="4119513" cy="60048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rgbClr val="FFFEFF"/>
                </a:solidFill>
                <a:latin typeface="+mj-lt"/>
                <a:ea typeface="+mj-ea"/>
                <a:cs typeface="+mj-cs"/>
              </a:defRPr>
            </a:lvl1pPr>
          </a:lstStyle>
          <a:p>
            <a:pPr algn="l"/>
            <a:r>
              <a:rPr lang="en-CA" sz="3200" b="1">
                <a:solidFill>
                  <a:schemeClr val="tx1"/>
                </a:solidFill>
              </a:rPr>
              <a:t>Reporting sales</a:t>
            </a:r>
            <a:endParaRPr lang="en-CA" sz="3200" b="1" dirty="0">
              <a:solidFill>
                <a:schemeClr val="tx1"/>
              </a:solidFill>
            </a:endParaRPr>
          </a:p>
        </p:txBody>
      </p:sp>
    </p:spTree>
    <p:extLst>
      <p:ext uri="{BB962C8B-B14F-4D97-AF65-F5344CB8AC3E}">
        <p14:creationId xmlns:p14="http://schemas.microsoft.com/office/powerpoint/2010/main" val="3149894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1" y="1409349"/>
            <a:ext cx="12080146" cy="5310941"/>
          </a:xfrm>
        </p:spPr>
        <p:txBody>
          <a:bodyPr anchor="t" anchorCtr="0">
            <a:normAutofit/>
          </a:bodyPr>
          <a:lstStyle/>
          <a:p>
            <a:r>
              <a:rPr lang="en-CA" b="1" dirty="0"/>
              <a:t>General Ledger: </a:t>
            </a:r>
          </a:p>
          <a:p>
            <a:pPr lvl="1"/>
            <a:r>
              <a:rPr lang="en-CA" dirty="0"/>
              <a:t>Details all sides of invoicing activity.</a:t>
            </a:r>
          </a:p>
          <a:p>
            <a:pPr lvl="1"/>
            <a:r>
              <a:rPr lang="en-CA" dirty="0"/>
              <a:t>All invoicing activity is referenced with Journal ID = “SJ”</a:t>
            </a:r>
            <a:endParaRPr lang="en-CA" b="1" dirty="0"/>
          </a:p>
          <a:p>
            <a:endParaRPr lang="en-CA" b="1" dirty="0"/>
          </a:p>
          <a:p>
            <a:r>
              <a:rPr lang="en-CA" b="1" dirty="0"/>
              <a:t>P&amp;L – Financial Line Express Set-Up: </a:t>
            </a:r>
          </a:p>
          <a:p>
            <a:pPr lvl="1"/>
            <a:r>
              <a:rPr lang="en-CA" dirty="0"/>
              <a:t>Summarizes any GL accounts that we have defined as Revenue together.  Includes </a:t>
            </a:r>
            <a:r>
              <a:rPr lang="en-CA" b="1" dirty="0"/>
              <a:t>ALL</a:t>
            </a:r>
            <a:r>
              <a:rPr lang="en-CA" dirty="0"/>
              <a:t> Journal ID’s pointed to that set of accounts.</a:t>
            </a:r>
          </a:p>
          <a:p>
            <a:pPr lvl="1"/>
            <a:endParaRPr lang="en-CA" dirty="0"/>
          </a:p>
          <a:p>
            <a:pPr lvl="1"/>
            <a:endParaRPr lang="en-CA" dirty="0"/>
          </a:p>
          <a:p>
            <a:pPr lvl="2"/>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8" name="Title 1">
            <a:extLst>
              <a:ext uri="{FF2B5EF4-FFF2-40B4-BE49-F238E27FC236}">
                <a16:creationId xmlns:a16="http://schemas.microsoft.com/office/drawing/2014/main" id="{8E3BE535-35C6-486C-B176-ED7C538E1CD5}"/>
              </a:ext>
            </a:extLst>
          </p:cNvPr>
          <p:cNvSpPr txBox="1">
            <a:spLocks/>
          </p:cNvSpPr>
          <p:nvPr/>
        </p:nvSpPr>
        <p:spPr>
          <a:xfrm>
            <a:off x="0" y="0"/>
            <a:ext cx="4119513" cy="60048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rgbClr val="FFFEFF"/>
                </a:solidFill>
                <a:latin typeface="+mj-lt"/>
                <a:ea typeface="+mj-ea"/>
                <a:cs typeface="+mj-cs"/>
              </a:defRPr>
            </a:lvl1pPr>
          </a:lstStyle>
          <a:p>
            <a:pPr algn="l"/>
            <a:r>
              <a:rPr lang="en-CA" sz="3200" b="1">
                <a:solidFill>
                  <a:schemeClr val="tx1"/>
                </a:solidFill>
              </a:rPr>
              <a:t>Reporting sales</a:t>
            </a:r>
            <a:endParaRPr lang="en-CA" sz="3200" b="1" dirty="0">
              <a:solidFill>
                <a:schemeClr val="tx1"/>
              </a:solidFill>
            </a:endParaRPr>
          </a:p>
        </p:txBody>
      </p:sp>
    </p:spTree>
    <p:extLst>
      <p:ext uri="{BB962C8B-B14F-4D97-AF65-F5344CB8AC3E}">
        <p14:creationId xmlns:p14="http://schemas.microsoft.com/office/powerpoint/2010/main" val="274745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1218"/>
            <a:ext cx="12192000" cy="595564"/>
          </a:xfrm>
        </p:spPr>
        <p:txBody>
          <a:bodyPr>
            <a:normAutofit/>
          </a:bodyPr>
          <a:lstStyle/>
          <a:p>
            <a:r>
              <a:rPr lang="en-CA" b="1" dirty="0"/>
              <a:t>SALES History REPORT</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14</a:t>
            </a:fld>
            <a:endParaRPr kumimoji="0" lang="en-US" dirty="0">
              <a:solidFill>
                <a:srgbClr val="FFFFFF"/>
              </a:solidFill>
            </a:endParaRPr>
          </a:p>
        </p:txBody>
      </p:sp>
    </p:spTree>
    <p:extLst>
      <p:ext uri="{BB962C8B-B14F-4D97-AF65-F5344CB8AC3E}">
        <p14:creationId xmlns:p14="http://schemas.microsoft.com/office/powerpoint/2010/main" val="145882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417740"/>
            <a:ext cx="12080146" cy="4236440"/>
          </a:xfrm>
        </p:spPr>
        <p:txBody>
          <a:bodyPr anchor="t" anchorCtr="0">
            <a:normAutofit/>
          </a:bodyPr>
          <a:lstStyle/>
          <a:p>
            <a:r>
              <a:rPr lang="en-CA" dirty="0"/>
              <a:t>The Sales History Report is a report that enables you to view all invoicing activity in P21.  You can define criteria and pull the report multiple different ways.</a:t>
            </a:r>
          </a:p>
          <a:p>
            <a:endParaRPr lang="en-CA" dirty="0"/>
          </a:p>
          <a:p>
            <a:r>
              <a:rPr lang="en-CA" dirty="0"/>
              <a:t>The criteria you enter will determine what data is pulled.</a:t>
            </a:r>
          </a:p>
          <a:p>
            <a:endParaRPr lang="en-CA" dirty="0"/>
          </a:p>
          <a:p>
            <a:r>
              <a:rPr lang="en-CA" dirty="0"/>
              <a:t>When trying to pull a Sales Number for the month, the most common way to pull the report is either by Invoice Date or by GL Period. </a:t>
            </a:r>
          </a:p>
          <a:p>
            <a:endParaRPr lang="en-CA" b="1" dirty="0"/>
          </a:p>
          <a:p>
            <a:r>
              <a:rPr lang="en-CA" dirty="0"/>
              <a:t>However, there is *typically* a difference between the two. </a:t>
            </a:r>
          </a:p>
          <a:p>
            <a:pPr lvl="1"/>
            <a:endParaRPr lang="en-CA" dirty="0"/>
          </a:p>
          <a:p>
            <a:pPr lvl="1"/>
            <a:endParaRPr lang="en-CA" dirty="0"/>
          </a:p>
          <a:p>
            <a:pPr lvl="2"/>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8" name="Title 1">
            <a:extLst>
              <a:ext uri="{FF2B5EF4-FFF2-40B4-BE49-F238E27FC236}">
                <a16:creationId xmlns:a16="http://schemas.microsoft.com/office/drawing/2014/main" id="{D4E7CCDA-DD8E-4229-B462-3E63871B32F1}"/>
              </a:ext>
            </a:extLst>
          </p:cNvPr>
          <p:cNvSpPr>
            <a:spLocks noGrp="1"/>
          </p:cNvSpPr>
          <p:nvPr>
            <p:ph type="title"/>
          </p:nvPr>
        </p:nvSpPr>
        <p:spPr>
          <a:xfrm>
            <a:off x="75500" y="0"/>
            <a:ext cx="9815120" cy="931178"/>
          </a:xfrm>
        </p:spPr>
        <p:txBody>
          <a:bodyPr>
            <a:normAutofit/>
          </a:bodyPr>
          <a:lstStyle/>
          <a:p>
            <a:pPr algn="l"/>
            <a:r>
              <a:rPr lang="en-CA" sz="3200" b="1" dirty="0">
                <a:solidFill>
                  <a:schemeClr val="tx1"/>
                </a:solidFill>
              </a:rPr>
              <a:t>Sales history REPORT– what is it?</a:t>
            </a:r>
          </a:p>
        </p:txBody>
      </p:sp>
    </p:spTree>
    <p:extLst>
      <p:ext uri="{BB962C8B-B14F-4D97-AF65-F5344CB8AC3E}">
        <p14:creationId xmlns:p14="http://schemas.microsoft.com/office/powerpoint/2010/main" val="48245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75500" y="0"/>
            <a:ext cx="9815120" cy="931178"/>
          </a:xfrm>
        </p:spPr>
        <p:txBody>
          <a:bodyPr>
            <a:normAutofit fontScale="90000"/>
          </a:bodyPr>
          <a:lstStyle/>
          <a:p>
            <a:pPr algn="l"/>
            <a:r>
              <a:rPr lang="en-CA" sz="3200" b="1" dirty="0">
                <a:solidFill>
                  <a:schemeClr val="tx1"/>
                </a:solidFill>
              </a:rPr>
              <a:t>Sales history REPORT– why the difference?</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9" name="Content Placeholder 8">
            <a:extLst>
              <a:ext uri="{FF2B5EF4-FFF2-40B4-BE49-F238E27FC236}">
                <a16:creationId xmlns:a16="http://schemas.microsoft.com/office/drawing/2014/main" id="{08684C46-8320-4B57-8684-6D22CA4E5210}"/>
              </a:ext>
            </a:extLst>
          </p:cNvPr>
          <p:cNvSpPr>
            <a:spLocks noGrp="1"/>
          </p:cNvSpPr>
          <p:nvPr>
            <p:ph idx="1"/>
          </p:nvPr>
        </p:nvSpPr>
        <p:spPr>
          <a:xfrm>
            <a:off x="75501" y="1373388"/>
            <a:ext cx="11878812" cy="1772483"/>
          </a:xfrm>
        </p:spPr>
        <p:txBody>
          <a:bodyPr anchor="t" anchorCtr="0">
            <a:normAutofit/>
          </a:bodyPr>
          <a:lstStyle/>
          <a:p>
            <a:r>
              <a:rPr lang="en-US" sz="2000" dirty="0"/>
              <a:t>Why is there a difference in the Sales History Report when you pull by Invoice Dates versus Periods?</a:t>
            </a:r>
          </a:p>
          <a:p>
            <a:endParaRPr lang="en-US" sz="2000" dirty="0"/>
          </a:p>
          <a:p>
            <a:r>
              <a:rPr lang="en-US" sz="2000" dirty="0"/>
              <a:t>Let’s use the Credit Memo below as a reference.</a:t>
            </a:r>
          </a:p>
          <a:p>
            <a:pPr lvl="1"/>
            <a:r>
              <a:rPr lang="en-US" sz="1800" dirty="0"/>
              <a:t>Note that the Memo Date is 7/25/19 but it is posted in Period 8 (company is on Fiscal Year = Calendar Year)</a:t>
            </a:r>
          </a:p>
        </p:txBody>
      </p:sp>
      <p:pic>
        <p:nvPicPr>
          <p:cNvPr id="3" name="Picture 2">
            <a:extLst>
              <a:ext uri="{FF2B5EF4-FFF2-40B4-BE49-F238E27FC236}">
                <a16:creationId xmlns:a16="http://schemas.microsoft.com/office/drawing/2014/main" id="{E716EE06-D455-44C0-8443-4777B834392E}"/>
              </a:ext>
            </a:extLst>
          </p:cNvPr>
          <p:cNvPicPr>
            <a:picLocks noChangeAspect="1"/>
          </p:cNvPicPr>
          <p:nvPr/>
        </p:nvPicPr>
        <p:blipFill>
          <a:blip r:embed="rId2"/>
          <a:stretch>
            <a:fillRect/>
          </a:stretch>
        </p:blipFill>
        <p:spPr>
          <a:xfrm>
            <a:off x="1514093" y="2953380"/>
            <a:ext cx="8363308" cy="3774591"/>
          </a:xfrm>
          <a:prstGeom prst="rect">
            <a:avLst/>
          </a:prstGeom>
        </p:spPr>
      </p:pic>
    </p:spTree>
    <p:extLst>
      <p:ext uri="{BB962C8B-B14F-4D97-AF65-F5344CB8AC3E}">
        <p14:creationId xmlns:p14="http://schemas.microsoft.com/office/powerpoint/2010/main" val="317445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75500" y="0"/>
            <a:ext cx="9815120" cy="931178"/>
          </a:xfrm>
        </p:spPr>
        <p:txBody>
          <a:bodyPr>
            <a:normAutofit fontScale="90000"/>
          </a:bodyPr>
          <a:lstStyle/>
          <a:p>
            <a:pPr algn="l"/>
            <a:r>
              <a:rPr lang="en-CA" sz="3200" b="1" dirty="0">
                <a:solidFill>
                  <a:schemeClr val="tx1"/>
                </a:solidFill>
              </a:rPr>
              <a:t>Sales history REPORT– why the difference?</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9" name="Content Placeholder 8">
            <a:extLst>
              <a:ext uri="{FF2B5EF4-FFF2-40B4-BE49-F238E27FC236}">
                <a16:creationId xmlns:a16="http://schemas.microsoft.com/office/drawing/2014/main" id="{08684C46-8320-4B57-8684-6D22CA4E5210}"/>
              </a:ext>
            </a:extLst>
          </p:cNvPr>
          <p:cNvSpPr>
            <a:spLocks noGrp="1"/>
          </p:cNvSpPr>
          <p:nvPr>
            <p:ph idx="1"/>
          </p:nvPr>
        </p:nvSpPr>
        <p:spPr>
          <a:xfrm>
            <a:off x="75501" y="1373388"/>
            <a:ext cx="11878812" cy="614803"/>
          </a:xfrm>
        </p:spPr>
        <p:txBody>
          <a:bodyPr anchor="t" anchorCtr="0">
            <a:normAutofit/>
          </a:bodyPr>
          <a:lstStyle/>
          <a:p>
            <a:r>
              <a:rPr lang="en-US" sz="2000" dirty="0"/>
              <a:t>Why is there a difference in the Sales History Report when you pull by Invoice Dates versus Periods?</a:t>
            </a:r>
          </a:p>
          <a:p>
            <a:endParaRPr lang="en-US" sz="2000" dirty="0"/>
          </a:p>
        </p:txBody>
      </p:sp>
      <p:pic>
        <p:nvPicPr>
          <p:cNvPr id="3" name="Picture 2">
            <a:extLst>
              <a:ext uri="{FF2B5EF4-FFF2-40B4-BE49-F238E27FC236}">
                <a16:creationId xmlns:a16="http://schemas.microsoft.com/office/drawing/2014/main" id="{E716EE06-D455-44C0-8443-4777B834392E}"/>
              </a:ext>
            </a:extLst>
          </p:cNvPr>
          <p:cNvPicPr>
            <a:picLocks noChangeAspect="1"/>
          </p:cNvPicPr>
          <p:nvPr/>
        </p:nvPicPr>
        <p:blipFill>
          <a:blip r:embed="rId2"/>
          <a:stretch>
            <a:fillRect/>
          </a:stretch>
        </p:blipFill>
        <p:spPr>
          <a:xfrm>
            <a:off x="2148854" y="2920909"/>
            <a:ext cx="7724987" cy="3486499"/>
          </a:xfrm>
          <a:prstGeom prst="rect">
            <a:avLst/>
          </a:prstGeom>
        </p:spPr>
      </p:pic>
      <p:sp>
        <p:nvSpPr>
          <p:cNvPr id="6" name="Callout: Line with Border and Accent Bar 5">
            <a:extLst>
              <a:ext uri="{FF2B5EF4-FFF2-40B4-BE49-F238E27FC236}">
                <a16:creationId xmlns:a16="http://schemas.microsoft.com/office/drawing/2014/main" id="{9D32FCAA-4872-4317-AD9C-2FE9B52D425D}"/>
              </a:ext>
            </a:extLst>
          </p:cNvPr>
          <p:cNvSpPr/>
          <p:nvPr/>
        </p:nvSpPr>
        <p:spPr>
          <a:xfrm>
            <a:off x="423749" y="1840793"/>
            <a:ext cx="1725105" cy="1179215"/>
          </a:xfrm>
          <a:prstGeom prst="accentBorderCallout1">
            <a:avLst>
              <a:gd name="adj1" fmla="val 19549"/>
              <a:gd name="adj2" fmla="val 106968"/>
              <a:gd name="adj3" fmla="val 180450"/>
              <a:gd name="adj4" fmla="val 196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Drives Sales History Report by Invoice Date</a:t>
            </a:r>
          </a:p>
        </p:txBody>
      </p:sp>
      <p:sp>
        <p:nvSpPr>
          <p:cNvPr id="8" name="Callout: Line with Border and Accent Bar 7">
            <a:extLst>
              <a:ext uri="{FF2B5EF4-FFF2-40B4-BE49-F238E27FC236}">
                <a16:creationId xmlns:a16="http://schemas.microsoft.com/office/drawing/2014/main" id="{1E6D5420-B614-4035-B47A-8765DEDA60FC}"/>
              </a:ext>
            </a:extLst>
          </p:cNvPr>
          <p:cNvSpPr/>
          <p:nvPr/>
        </p:nvSpPr>
        <p:spPr>
          <a:xfrm>
            <a:off x="9702007" y="1914492"/>
            <a:ext cx="1725105" cy="1179215"/>
          </a:xfrm>
          <a:prstGeom prst="accentBorderCallout1">
            <a:avLst>
              <a:gd name="adj1" fmla="val 34738"/>
              <a:gd name="adj2" fmla="val -7240"/>
              <a:gd name="adj3" fmla="val 173928"/>
              <a:gd name="adj4" fmla="val -11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Drives Sales History Report by Period</a:t>
            </a:r>
          </a:p>
        </p:txBody>
      </p:sp>
    </p:spTree>
    <p:extLst>
      <p:ext uri="{BB962C8B-B14F-4D97-AF65-F5344CB8AC3E}">
        <p14:creationId xmlns:p14="http://schemas.microsoft.com/office/powerpoint/2010/main" val="2369168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75500" y="0"/>
            <a:ext cx="9815120" cy="931178"/>
          </a:xfrm>
        </p:spPr>
        <p:txBody>
          <a:bodyPr>
            <a:normAutofit fontScale="90000"/>
          </a:bodyPr>
          <a:lstStyle/>
          <a:p>
            <a:pPr algn="l"/>
            <a:r>
              <a:rPr lang="en-CA" sz="3200" b="1" dirty="0">
                <a:solidFill>
                  <a:schemeClr val="tx1"/>
                </a:solidFill>
              </a:rPr>
              <a:t>Sales history REPORT– why the difference?</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9" name="Content Placeholder 8">
            <a:extLst>
              <a:ext uri="{FF2B5EF4-FFF2-40B4-BE49-F238E27FC236}">
                <a16:creationId xmlns:a16="http://schemas.microsoft.com/office/drawing/2014/main" id="{08684C46-8320-4B57-8684-6D22CA4E5210}"/>
              </a:ext>
            </a:extLst>
          </p:cNvPr>
          <p:cNvSpPr>
            <a:spLocks noGrp="1"/>
          </p:cNvSpPr>
          <p:nvPr>
            <p:ph idx="1"/>
          </p:nvPr>
        </p:nvSpPr>
        <p:spPr>
          <a:xfrm>
            <a:off x="75501" y="1373388"/>
            <a:ext cx="11878812" cy="1547521"/>
          </a:xfrm>
        </p:spPr>
        <p:txBody>
          <a:bodyPr anchor="t" anchorCtr="0">
            <a:normAutofit/>
          </a:bodyPr>
          <a:lstStyle/>
          <a:p>
            <a:r>
              <a:rPr lang="en-US" sz="2000" dirty="0"/>
              <a:t>Because we have a date mismatch between the Memo Date and the Period the Sales History report will be different when pulled by Invoice Date vs. Period.</a:t>
            </a:r>
          </a:p>
          <a:p>
            <a:pPr lvl="1"/>
            <a:r>
              <a:rPr lang="en-US" sz="1800" dirty="0"/>
              <a:t>To see the Credit Memo you’d pull the Invoice Date range of 7/1/19-7/31/19 OR Period 8</a:t>
            </a:r>
          </a:p>
          <a:p>
            <a:endParaRPr lang="en-US" sz="2000" dirty="0"/>
          </a:p>
          <a:p>
            <a:endParaRPr lang="en-US" sz="2000" dirty="0"/>
          </a:p>
        </p:txBody>
      </p:sp>
      <p:pic>
        <p:nvPicPr>
          <p:cNvPr id="3" name="Picture 2">
            <a:extLst>
              <a:ext uri="{FF2B5EF4-FFF2-40B4-BE49-F238E27FC236}">
                <a16:creationId xmlns:a16="http://schemas.microsoft.com/office/drawing/2014/main" id="{E716EE06-D455-44C0-8443-4777B834392E}"/>
              </a:ext>
            </a:extLst>
          </p:cNvPr>
          <p:cNvPicPr>
            <a:picLocks noChangeAspect="1"/>
          </p:cNvPicPr>
          <p:nvPr/>
        </p:nvPicPr>
        <p:blipFill>
          <a:blip r:embed="rId2"/>
          <a:stretch>
            <a:fillRect/>
          </a:stretch>
        </p:blipFill>
        <p:spPr>
          <a:xfrm>
            <a:off x="2152413" y="2501460"/>
            <a:ext cx="7724987" cy="3486499"/>
          </a:xfrm>
          <a:prstGeom prst="rect">
            <a:avLst/>
          </a:prstGeom>
        </p:spPr>
      </p:pic>
    </p:spTree>
    <p:extLst>
      <p:ext uri="{BB962C8B-B14F-4D97-AF65-F5344CB8AC3E}">
        <p14:creationId xmlns:p14="http://schemas.microsoft.com/office/powerpoint/2010/main" val="72399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75500" y="0"/>
            <a:ext cx="9815120" cy="931178"/>
          </a:xfrm>
        </p:spPr>
        <p:txBody>
          <a:bodyPr>
            <a:normAutofit fontScale="90000"/>
          </a:bodyPr>
          <a:lstStyle/>
          <a:p>
            <a:pPr algn="l"/>
            <a:r>
              <a:rPr lang="en-CA" sz="3200" b="1" dirty="0">
                <a:solidFill>
                  <a:schemeClr val="tx1"/>
                </a:solidFill>
              </a:rPr>
              <a:t>Sales history REPORT– why the difference?</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9" name="Content Placeholder 8">
            <a:extLst>
              <a:ext uri="{FF2B5EF4-FFF2-40B4-BE49-F238E27FC236}">
                <a16:creationId xmlns:a16="http://schemas.microsoft.com/office/drawing/2014/main" id="{08684C46-8320-4B57-8684-6D22CA4E5210}"/>
              </a:ext>
            </a:extLst>
          </p:cNvPr>
          <p:cNvSpPr>
            <a:spLocks noGrp="1"/>
          </p:cNvSpPr>
          <p:nvPr>
            <p:ph idx="1"/>
          </p:nvPr>
        </p:nvSpPr>
        <p:spPr>
          <a:xfrm>
            <a:off x="75501" y="1373388"/>
            <a:ext cx="11878812" cy="1772483"/>
          </a:xfrm>
        </p:spPr>
        <p:txBody>
          <a:bodyPr anchor="t" anchorCtr="0">
            <a:normAutofit/>
          </a:bodyPr>
          <a:lstStyle/>
          <a:p>
            <a:r>
              <a:rPr lang="en-US" sz="2000" dirty="0"/>
              <a:t>Run the Sales History Report </a:t>
            </a:r>
            <a:r>
              <a:rPr lang="en-US" sz="2000" b="1" dirty="0"/>
              <a:t>by Period</a:t>
            </a:r>
            <a:r>
              <a:rPr lang="en-US" sz="2000" dirty="0"/>
              <a:t>.</a:t>
            </a:r>
          </a:p>
          <a:p>
            <a:r>
              <a:rPr lang="en-US" sz="2000" dirty="0"/>
              <a:t>The credit memo will show in period 8 because the period on the memo was set to 8:</a:t>
            </a:r>
          </a:p>
        </p:txBody>
      </p:sp>
      <p:pic>
        <p:nvPicPr>
          <p:cNvPr id="5" name="Picture 4">
            <a:extLst>
              <a:ext uri="{FF2B5EF4-FFF2-40B4-BE49-F238E27FC236}">
                <a16:creationId xmlns:a16="http://schemas.microsoft.com/office/drawing/2014/main" id="{1C76ED8D-35C2-4CA4-B92C-44DAA794367D}"/>
              </a:ext>
            </a:extLst>
          </p:cNvPr>
          <p:cNvPicPr>
            <a:picLocks noChangeAspect="1"/>
          </p:cNvPicPr>
          <p:nvPr/>
        </p:nvPicPr>
        <p:blipFill>
          <a:blip r:embed="rId2"/>
          <a:stretch>
            <a:fillRect/>
          </a:stretch>
        </p:blipFill>
        <p:spPr>
          <a:xfrm>
            <a:off x="586398" y="2223082"/>
            <a:ext cx="3779058" cy="4430373"/>
          </a:xfrm>
          <a:prstGeom prst="rect">
            <a:avLst/>
          </a:prstGeom>
        </p:spPr>
      </p:pic>
      <p:pic>
        <p:nvPicPr>
          <p:cNvPr id="6" name="Picture 5">
            <a:extLst>
              <a:ext uri="{FF2B5EF4-FFF2-40B4-BE49-F238E27FC236}">
                <a16:creationId xmlns:a16="http://schemas.microsoft.com/office/drawing/2014/main" id="{1CB43785-1FEE-44C7-88D5-C971659F47E4}"/>
              </a:ext>
            </a:extLst>
          </p:cNvPr>
          <p:cNvPicPr>
            <a:picLocks noChangeAspect="1"/>
          </p:cNvPicPr>
          <p:nvPr/>
        </p:nvPicPr>
        <p:blipFill>
          <a:blip r:embed="rId3"/>
          <a:stretch>
            <a:fillRect/>
          </a:stretch>
        </p:blipFill>
        <p:spPr>
          <a:xfrm>
            <a:off x="4559046" y="3490312"/>
            <a:ext cx="7395267" cy="3061982"/>
          </a:xfrm>
          <a:prstGeom prst="rect">
            <a:avLst/>
          </a:prstGeom>
        </p:spPr>
      </p:pic>
    </p:spTree>
    <p:extLst>
      <p:ext uri="{BB962C8B-B14F-4D97-AF65-F5344CB8AC3E}">
        <p14:creationId xmlns:p14="http://schemas.microsoft.com/office/powerpoint/2010/main" val="323022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796628" y="1178170"/>
            <a:ext cx="8376072" cy="685799"/>
          </a:xfrm>
        </p:spPr>
        <p:txBody>
          <a:bodyPr anchor="ctr">
            <a:normAutofit fontScale="90000"/>
          </a:bodyPr>
          <a:lstStyle/>
          <a:p>
            <a:r>
              <a:rPr lang="en-US" dirty="0">
                <a:solidFill>
                  <a:schemeClr val="bg1">
                    <a:lumMod val="75000"/>
                    <a:lumOff val="25000"/>
                  </a:schemeClr>
                </a:solidFill>
              </a:rPr>
              <a:t>Session title</a:t>
            </a:r>
          </a:p>
        </p:txBody>
      </p:sp>
      <p:sp>
        <p:nvSpPr>
          <p:cNvPr id="2" name="TextBox 1"/>
          <p:cNvSpPr txBox="1"/>
          <p:nvPr/>
        </p:nvSpPr>
        <p:spPr>
          <a:xfrm>
            <a:off x="3181307" y="2127561"/>
            <a:ext cx="5409019" cy="1938992"/>
          </a:xfrm>
          <a:prstGeom prst="rect">
            <a:avLst/>
          </a:prstGeom>
          <a:noFill/>
        </p:spPr>
        <p:txBody>
          <a:bodyPr wrap="square" rtlCol="0">
            <a:spAutoFit/>
          </a:bodyPr>
          <a:lstStyle/>
          <a:p>
            <a:r>
              <a:rPr lang="en-US" altLang="x-none" sz="2400" dirty="0"/>
              <a:t>Stacy Cline</a:t>
            </a:r>
            <a:br>
              <a:rPr lang="en-US" altLang="x-none" sz="2400" dirty="0"/>
            </a:br>
            <a:r>
              <a:rPr lang="en-US" altLang="x-none" sz="2400" dirty="0"/>
              <a:t>Cline Financial Services, LLC</a:t>
            </a:r>
            <a:br>
              <a:rPr lang="en-US" altLang="x-none" sz="2400" dirty="0"/>
            </a:br>
            <a:r>
              <a:rPr lang="en-US" altLang="x-none" sz="2400" dirty="0">
                <a:solidFill>
                  <a:schemeClr val="accent6">
                    <a:lumMod val="75000"/>
                  </a:schemeClr>
                </a:solidFill>
                <a:hlinkClick r:id="rId3">
                  <a:extLst>
                    <a:ext uri="{A12FA001-AC4F-418D-AE19-62706E023703}">
                      <ahyp:hlinkClr xmlns:ahyp="http://schemas.microsoft.com/office/drawing/2018/hyperlinkcolor" val="tx"/>
                    </a:ext>
                  </a:extLst>
                </a:hlinkClick>
              </a:rPr>
              <a:t>stacy@clinefinancialservices.com</a:t>
            </a:r>
            <a:br>
              <a:rPr lang="en-US" altLang="x-none" sz="2400" dirty="0"/>
            </a:br>
            <a:r>
              <a:rPr lang="en-US" altLang="x-none" sz="2400" dirty="0"/>
              <a:t>www.clinefinancialservices.com	</a:t>
            </a:r>
            <a:br>
              <a:rPr lang="en-US" altLang="x-none" sz="2400" dirty="0"/>
            </a:br>
            <a:r>
              <a:rPr lang="en-US" altLang="x-none" sz="2400" dirty="0"/>
              <a:t>970-744-0206</a:t>
            </a:r>
            <a:endParaRPr lang="en-CA" sz="2400" dirty="0"/>
          </a:p>
        </p:txBody>
      </p:sp>
    </p:spTree>
    <p:extLst>
      <p:ext uri="{BB962C8B-B14F-4D97-AF65-F5344CB8AC3E}">
        <p14:creationId xmlns:p14="http://schemas.microsoft.com/office/powerpoint/2010/main" val="80110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75500" y="0"/>
            <a:ext cx="9815120" cy="931178"/>
          </a:xfrm>
        </p:spPr>
        <p:txBody>
          <a:bodyPr>
            <a:normAutofit fontScale="90000"/>
          </a:bodyPr>
          <a:lstStyle/>
          <a:p>
            <a:pPr algn="l"/>
            <a:r>
              <a:rPr lang="en-CA" sz="3200" b="1" dirty="0">
                <a:solidFill>
                  <a:schemeClr val="tx1"/>
                </a:solidFill>
              </a:rPr>
              <a:t>Sales history REPORT– why the difference?</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9" name="Content Placeholder 8">
            <a:extLst>
              <a:ext uri="{FF2B5EF4-FFF2-40B4-BE49-F238E27FC236}">
                <a16:creationId xmlns:a16="http://schemas.microsoft.com/office/drawing/2014/main" id="{08684C46-8320-4B57-8684-6D22CA4E5210}"/>
              </a:ext>
            </a:extLst>
          </p:cNvPr>
          <p:cNvSpPr>
            <a:spLocks noGrp="1"/>
          </p:cNvSpPr>
          <p:nvPr>
            <p:ph idx="1"/>
          </p:nvPr>
        </p:nvSpPr>
        <p:spPr>
          <a:xfrm>
            <a:off x="75501" y="1373388"/>
            <a:ext cx="11878812" cy="1772483"/>
          </a:xfrm>
        </p:spPr>
        <p:txBody>
          <a:bodyPr anchor="t" anchorCtr="0">
            <a:normAutofit/>
          </a:bodyPr>
          <a:lstStyle/>
          <a:p>
            <a:r>
              <a:rPr lang="en-US" sz="2000" dirty="0"/>
              <a:t>Now, let’s run the Sales History Report </a:t>
            </a:r>
            <a:r>
              <a:rPr lang="en-US" sz="2000" b="1" dirty="0"/>
              <a:t>by Invoice Date</a:t>
            </a:r>
            <a:r>
              <a:rPr lang="en-US" sz="2000" dirty="0"/>
              <a:t>.</a:t>
            </a:r>
          </a:p>
          <a:p>
            <a:r>
              <a:rPr lang="en-US" sz="2000" dirty="0"/>
              <a:t>The credit memo </a:t>
            </a:r>
            <a:r>
              <a:rPr lang="en-US" sz="2000" b="1" dirty="0"/>
              <a:t>will not show </a:t>
            </a:r>
            <a:r>
              <a:rPr lang="en-US" sz="2000" dirty="0"/>
              <a:t>in the 8/1/19-8/31/19 date range because it was dated 7/25/19.  </a:t>
            </a:r>
          </a:p>
          <a:p>
            <a:r>
              <a:rPr lang="en-US" sz="2000" dirty="0"/>
              <a:t>It will only show if the date range is set to 7/1/19-7/31/19.</a:t>
            </a:r>
          </a:p>
        </p:txBody>
      </p:sp>
      <p:pic>
        <p:nvPicPr>
          <p:cNvPr id="3" name="Picture 2">
            <a:extLst>
              <a:ext uri="{FF2B5EF4-FFF2-40B4-BE49-F238E27FC236}">
                <a16:creationId xmlns:a16="http://schemas.microsoft.com/office/drawing/2014/main" id="{2AFF6313-4BF9-42CE-A615-D9E61C2EB4FB}"/>
              </a:ext>
            </a:extLst>
          </p:cNvPr>
          <p:cNvPicPr>
            <a:picLocks noChangeAspect="1"/>
          </p:cNvPicPr>
          <p:nvPr/>
        </p:nvPicPr>
        <p:blipFill>
          <a:blip r:embed="rId2"/>
          <a:stretch>
            <a:fillRect/>
          </a:stretch>
        </p:blipFill>
        <p:spPr>
          <a:xfrm>
            <a:off x="1867392" y="2496993"/>
            <a:ext cx="3375727" cy="4277689"/>
          </a:xfrm>
          <a:prstGeom prst="rect">
            <a:avLst/>
          </a:prstGeom>
        </p:spPr>
      </p:pic>
      <p:pic>
        <p:nvPicPr>
          <p:cNvPr id="7" name="Picture 6">
            <a:extLst>
              <a:ext uri="{FF2B5EF4-FFF2-40B4-BE49-F238E27FC236}">
                <a16:creationId xmlns:a16="http://schemas.microsoft.com/office/drawing/2014/main" id="{76401FAF-8C20-409C-A876-23B0BF5CDFBD}"/>
              </a:ext>
            </a:extLst>
          </p:cNvPr>
          <p:cNvPicPr>
            <a:picLocks noChangeAspect="1"/>
          </p:cNvPicPr>
          <p:nvPr/>
        </p:nvPicPr>
        <p:blipFill>
          <a:blip r:embed="rId3"/>
          <a:stretch>
            <a:fillRect/>
          </a:stretch>
        </p:blipFill>
        <p:spPr>
          <a:xfrm>
            <a:off x="5493304" y="2502974"/>
            <a:ext cx="3381768" cy="4271707"/>
          </a:xfrm>
          <a:prstGeom prst="rect">
            <a:avLst/>
          </a:prstGeom>
        </p:spPr>
      </p:pic>
    </p:spTree>
    <p:extLst>
      <p:ext uri="{BB962C8B-B14F-4D97-AF65-F5344CB8AC3E}">
        <p14:creationId xmlns:p14="http://schemas.microsoft.com/office/powerpoint/2010/main" val="203923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75500" y="0"/>
            <a:ext cx="9815120" cy="931178"/>
          </a:xfrm>
        </p:spPr>
        <p:txBody>
          <a:bodyPr>
            <a:normAutofit fontScale="90000"/>
          </a:bodyPr>
          <a:lstStyle/>
          <a:p>
            <a:pPr algn="l"/>
            <a:r>
              <a:rPr lang="en-CA" sz="3200" b="1" dirty="0">
                <a:solidFill>
                  <a:schemeClr val="tx1"/>
                </a:solidFill>
              </a:rPr>
              <a:t>Sales history REPORT– why the difference?</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9" name="Content Placeholder 8">
            <a:extLst>
              <a:ext uri="{FF2B5EF4-FFF2-40B4-BE49-F238E27FC236}">
                <a16:creationId xmlns:a16="http://schemas.microsoft.com/office/drawing/2014/main" id="{08684C46-8320-4B57-8684-6D22CA4E5210}"/>
              </a:ext>
            </a:extLst>
          </p:cNvPr>
          <p:cNvSpPr>
            <a:spLocks noGrp="1"/>
          </p:cNvSpPr>
          <p:nvPr>
            <p:ph idx="1"/>
          </p:nvPr>
        </p:nvSpPr>
        <p:spPr>
          <a:xfrm>
            <a:off x="75501" y="1373388"/>
            <a:ext cx="11878812" cy="5396528"/>
          </a:xfrm>
        </p:spPr>
        <p:txBody>
          <a:bodyPr anchor="t" anchorCtr="0">
            <a:normAutofit/>
          </a:bodyPr>
          <a:lstStyle/>
          <a:p>
            <a:r>
              <a:rPr lang="en-US" sz="2000" dirty="0"/>
              <a:t>The credit memo </a:t>
            </a:r>
            <a:r>
              <a:rPr lang="en-US" sz="2000" b="1" dirty="0"/>
              <a:t>will not show </a:t>
            </a:r>
            <a:r>
              <a:rPr lang="en-US" sz="2000" dirty="0"/>
              <a:t>in the 8/1/19-8/31/19 date range because it was dated 7/25/19:  </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It </a:t>
            </a:r>
            <a:r>
              <a:rPr lang="en-US" sz="2000" b="1" dirty="0"/>
              <a:t>will show </a:t>
            </a:r>
            <a:r>
              <a:rPr lang="en-US" sz="2000" dirty="0"/>
              <a:t>if the date range is set to 7/1/19-7/31/19:</a:t>
            </a:r>
          </a:p>
        </p:txBody>
      </p:sp>
      <p:pic>
        <p:nvPicPr>
          <p:cNvPr id="5" name="Picture 4">
            <a:extLst>
              <a:ext uri="{FF2B5EF4-FFF2-40B4-BE49-F238E27FC236}">
                <a16:creationId xmlns:a16="http://schemas.microsoft.com/office/drawing/2014/main" id="{89EF39B7-8B8A-4AF7-B95A-BD3B9C248668}"/>
              </a:ext>
            </a:extLst>
          </p:cNvPr>
          <p:cNvPicPr>
            <a:picLocks noChangeAspect="1"/>
          </p:cNvPicPr>
          <p:nvPr/>
        </p:nvPicPr>
        <p:blipFill>
          <a:blip r:embed="rId2"/>
          <a:stretch>
            <a:fillRect/>
          </a:stretch>
        </p:blipFill>
        <p:spPr>
          <a:xfrm>
            <a:off x="3075898" y="1714178"/>
            <a:ext cx="6040204" cy="2329316"/>
          </a:xfrm>
          <a:prstGeom prst="rect">
            <a:avLst/>
          </a:prstGeom>
        </p:spPr>
      </p:pic>
      <p:pic>
        <p:nvPicPr>
          <p:cNvPr id="6" name="Picture 5">
            <a:extLst>
              <a:ext uri="{FF2B5EF4-FFF2-40B4-BE49-F238E27FC236}">
                <a16:creationId xmlns:a16="http://schemas.microsoft.com/office/drawing/2014/main" id="{4B3BFB45-86F4-4FF2-881A-65CCA98C342D}"/>
              </a:ext>
            </a:extLst>
          </p:cNvPr>
          <p:cNvPicPr>
            <a:picLocks noChangeAspect="1"/>
          </p:cNvPicPr>
          <p:nvPr/>
        </p:nvPicPr>
        <p:blipFill>
          <a:blip r:embed="rId3"/>
          <a:stretch>
            <a:fillRect/>
          </a:stretch>
        </p:blipFill>
        <p:spPr>
          <a:xfrm>
            <a:off x="2639869" y="4883598"/>
            <a:ext cx="6912261" cy="1363790"/>
          </a:xfrm>
          <a:prstGeom prst="rect">
            <a:avLst/>
          </a:prstGeom>
        </p:spPr>
      </p:pic>
    </p:spTree>
    <p:extLst>
      <p:ext uri="{BB962C8B-B14F-4D97-AF65-F5344CB8AC3E}">
        <p14:creationId xmlns:p14="http://schemas.microsoft.com/office/powerpoint/2010/main" val="1597745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417740"/>
            <a:ext cx="12080146" cy="4236440"/>
          </a:xfrm>
        </p:spPr>
        <p:txBody>
          <a:bodyPr anchor="t" anchorCtr="0">
            <a:normAutofit lnSpcReduction="10000"/>
          </a:bodyPr>
          <a:lstStyle/>
          <a:p>
            <a:r>
              <a:rPr lang="en-CA" dirty="0"/>
              <a:t>So, if we are looking at August Sales for this customer we have to define what we deem as “August” – Is it invoices with an August date?  Or invoices posted to period 8 (August)?</a:t>
            </a:r>
          </a:p>
          <a:p>
            <a:pPr lvl="1"/>
            <a:r>
              <a:rPr lang="en-CA" dirty="0"/>
              <a:t>August Sales by Date = $5,000.00</a:t>
            </a:r>
          </a:p>
          <a:p>
            <a:pPr lvl="1"/>
            <a:r>
              <a:rPr lang="en-CA" dirty="0"/>
              <a:t>August Sales by Period = $4,900.00</a:t>
            </a:r>
          </a:p>
          <a:p>
            <a:pPr lvl="1"/>
            <a:r>
              <a:rPr lang="en-CA" dirty="0"/>
              <a:t>**I tend to define it as invoices posted to the period.  This is because our GL and Financial Line Express Set-Up is defined by period.**</a:t>
            </a:r>
          </a:p>
          <a:p>
            <a:endParaRPr lang="en-CA" b="1" dirty="0"/>
          </a:p>
          <a:p>
            <a:endParaRPr lang="en-CA" b="1" dirty="0"/>
          </a:p>
          <a:p>
            <a:endParaRPr lang="en-CA" b="1" dirty="0"/>
          </a:p>
          <a:p>
            <a:r>
              <a:rPr lang="en-CA" b="1" dirty="0"/>
              <a:t>For the remainder of this class we will use the Sales History Report as our basis of analysis.  We will create bridges from the Sales History Report to other reports so you can see how they all tie together.</a:t>
            </a:r>
          </a:p>
          <a:p>
            <a:pPr lvl="1"/>
            <a:endParaRPr lang="en-CA" dirty="0"/>
          </a:p>
          <a:p>
            <a:pPr lvl="1"/>
            <a:endParaRPr lang="en-CA" dirty="0"/>
          </a:p>
          <a:p>
            <a:pPr lvl="2"/>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8" name="Title 1">
            <a:extLst>
              <a:ext uri="{FF2B5EF4-FFF2-40B4-BE49-F238E27FC236}">
                <a16:creationId xmlns:a16="http://schemas.microsoft.com/office/drawing/2014/main" id="{D4E7CCDA-DD8E-4229-B462-3E63871B32F1}"/>
              </a:ext>
            </a:extLst>
          </p:cNvPr>
          <p:cNvSpPr>
            <a:spLocks noGrp="1"/>
          </p:cNvSpPr>
          <p:nvPr>
            <p:ph type="title"/>
          </p:nvPr>
        </p:nvSpPr>
        <p:spPr>
          <a:xfrm>
            <a:off x="75500" y="0"/>
            <a:ext cx="9815120" cy="931178"/>
          </a:xfrm>
        </p:spPr>
        <p:txBody>
          <a:bodyPr>
            <a:normAutofit fontScale="90000"/>
          </a:bodyPr>
          <a:lstStyle/>
          <a:p>
            <a:pPr algn="l"/>
            <a:r>
              <a:rPr lang="en-CA" sz="3200" b="1" dirty="0">
                <a:solidFill>
                  <a:schemeClr val="tx1"/>
                </a:solidFill>
              </a:rPr>
              <a:t>Sales history REPORT– why the difference?</a:t>
            </a:r>
          </a:p>
        </p:txBody>
      </p:sp>
    </p:spTree>
    <p:extLst>
      <p:ext uri="{BB962C8B-B14F-4D97-AF65-F5344CB8AC3E}">
        <p14:creationId xmlns:p14="http://schemas.microsoft.com/office/powerpoint/2010/main" val="27058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4256"/>
            <a:ext cx="12192000" cy="1069157"/>
          </a:xfrm>
        </p:spPr>
        <p:txBody>
          <a:bodyPr>
            <a:normAutofit/>
          </a:bodyPr>
          <a:lstStyle/>
          <a:p>
            <a:r>
              <a:rPr lang="en-CA" b="1" dirty="0"/>
              <a:t>SALES History – bridge to executive metrics and accounting view</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23</a:t>
            </a:fld>
            <a:endParaRPr kumimoji="0" lang="en-US" dirty="0">
              <a:solidFill>
                <a:srgbClr val="FFFFFF"/>
              </a:solidFill>
            </a:endParaRPr>
          </a:p>
        </p:txBody>
      </p:sp>
    </p:spTree>
    <p:extLst>
      <p:ext uri="{BB962C8B-B14F-4D97-AF65-F5344CB8AC3E}">
        <p14:creationId xmlns:p14="http://schemas.microsoft.com/office/powerpoint/2010/main" val="1126969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75500" y="0"/>
            <a:ext cx="9815120" cy="931178"/>
          </a:xfrm>
        </p:spPr>
        <p:txBody>
          <a:bodyPr>
            <a:normAutofit fontScale="90000"/>
          </a:bodyPr>
          <a:lstStyle/>
          <a:p>
            <a:pPr algn="l"/>
            <a:r>
              <a:rPr lang="en-CA" sz="3200" b="1" dirty="0">
                <a:solidFill>
                  <a:schemeClr val="tx1"/>
                </a:solidFill>
              </a:rPr>
              <a:t>Sales history – bridge TO EXECUTIVE METRICS </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Picture 4">
            <a:extLst>
              <a:ext uri="{FF2B5EF4-FFF2-40B4-BE49-F238E27FC236}">
                <a16:creationId xmlns:a16="http://schemas.microsoft.com/office/drawing/2014/main" id="{1DC85D20-3171-4A0E-9A19-1BE32C9EAD6A}"/>
              </a:ext>
            </a:extLst>
          </p:cNvPr>
          <p:cNvPicPr>
            <a:picLocks noChangeAspect="1"/>
          </p:cNvPicPr>
          <p:nvPr/>
        </p:nvPicPr>
        <p:blipFill>
          <a:blip r:embed="rId2"/>
          <a:stretch>
            <a:fillRect/>
          </a:stretch>
        </p:blipFill>
        <p:spPr>
          <a:xfrm>
            <a:off x="7797911" y="1842994"/>
            <a:ext cx="3575574" cy="3094247"/>
          </a:xfrm>
          <a:prstGeom prst="rect">
            <a:avLst/>
          </a:prstGeom>
        </p:spPr>
      </p:pic>
      <p:pic>
        <p:nvPicPr>
          <p:cNvPr id="6" name="Picture 5">
            <a:extLst>
              <a:ext uri="{FF2B5EF4-FFF2-40B4-BE49-F238E27FC236}">
                <a16:creationId xmlns:a16="http://schemas.microsoft.com/office/drawing/2014/main" id="{5089444A-2756-4695-A820-985E1C8A6214}"/>
              </a:ext>
            </a:extLst>
          </p:cNvPr>
          <p:cNvPicPr>
            <a:picLocks noChangeAspect="1"/>
          </p:cNvPicPr>
          <p:nvPr/>
        </p:nvPicPr>
        <p:blipFill>
          <a:blip r:embed="rId3"/>
          <a:stretch>
            <a:fillRect/>
          </a:stretch>
        </p:blipFill>
        <p:spPr>
          <a:xfrm>
            <a:off x="1282684" y="1842994"/>
            <a:ext cx="4683682" cy="3362792"/>
          </a:xfrm>
          <a:prstGeom prst="rect">
            <a:avLst/>
          </a:prstGeom>
        </p:spPr>
      </p:pic>
      <p:pic>
        <p:nvPicPr>
          <p:cNvPr id="7" name="Picture 6">
            <a:extLst>
              <a:ext uri="{FF2B5EF4-FFF2-40B4-BE49-F238E27FC236}">
                <a16:creationId xmlns:a16="http://schemas.microsoft.com/office/drawing/2014/main" id="{DBF7D51F-F0A2-40BB-8089-9B0893F5D61B}"/>
              </a:ext>
            </a:extLst>
          </p:cNvPr>
          <p:cNvPicPr>
            <a:picLocks noChangeAspect="1"/>
          </p:cNvPicPr>
          <p:nvPr/>
        </p:nvPicPr>
        <p:blipFill>
          <a:blip r:embed="rId4"/>
          <a:stretch>
            <a:fillRect/>
          </a:stretch>
        </p:blipFill>
        <p:spPr>
          <a:xfrm>
            <a:off x="-43884" y="5205786"/>
            <a:ext cx="7336819" cy="706099"/>
          </a:xfrm>
          <a:prstGeom prst="rect">
            <a:avLst/>
          </a:prstGeom>
        </p:spPr>
      </p:pic>
      <p:sp>
        <p:nvSpPr>
          <p:cNvPr id="9" name="Content Placeholder 8">
            <a:extLst>
              <a:ext uri="{FF2B5EF4-FFF2-40B4-BE49-F238E27FC236}">
                <a16:creationId xmlns:a16="http://schemas.microsoft.com/office/drawing/2014/main" id="{08684C46-8320-4B57-8684-6D22CA4E5210}"/>
              </a:ext>
            </a:extLst>
          </p:cNvPr>
          <p:cNvSpPr>
            <a:spLocks noGrp="1"/>
          </p:cNvSpPr>
          <p:nvPr>
            <p:ph idx="1"/>
          </p:nvPr>
        </p:nvSpPr>
        <p:spPr>
          <a:xfrm>
            <a:off x="272959" y="1373390"/>
            <a:ext cx="11681353" cy="380097"/>
          </a:xfrm>
        </p:spPr>
        <p:txBody>
          <a:bodyPr anchor="t" anchorCtr="0">
            <a:normAutofit/>
          </a:bodyPr>
          <a:lstStyle/>
          <a:p>
            <a:r>
              <a:rPr lang="en-US" sz="2000" dirty="0"/>
              <a:t>Executive Metrics reflects the Sales History Report when pulled by a set of invoice dates:</a:t>
            </a:r>
          </a:p>
        </p:txBody>
      </p:sp>
      <p:sp>
        <p:nvSpPr>
          <p:cNvPr id="12" name="Rectangle 11">
            <a:extLst>
              <a:ext uri="{FF2B5EF4-FFF2-40B4-BE49-F238E27FC236}">
                <a16:creationId xmlns:a16="http://schemas.microsoft.com/office/drawing/2014/main" id="{C28FEF07-C207-4CCD-805B-176A205E8930}"/>
              </a:ext>
            </a:extLst>
          </p:cNvPr>
          <p:cNvSpPr/>
          <p:nvPr/>
        </p:nvSpPr>
        <p:spPr>
          <a:xfrm>
            <a:off x="9691493" y="4449652"/>
            <a:ext cx="914400" cy="1979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AD0D45-554D-4947-822B-446DB3960D0F}"/>
              </a:ext>
            </a:extLst>
          </p:cNvPr>
          <p:cNvSpPr/>
          <p:nvPr/>
        </p:nvSpPr>
        <p:spPr>
          <a:xfrm>
            <a:off x="4202883" y="5273205"/>
            <a:ext cx="914400" cy="1979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008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647339" cy="543946"/>
          </a:xfrm>
        </p:spPr>
        <p:txBody>
          <a:bodyPr>
            <a:normAutofit fontScale="90000"/>
          </a:bodyPr>
          <a:lstStyle/>
          <a:p>
            <a:pPr algn="l"/>
            <a:r>
              <a:rPr lang="en-CA" sz="3200" b="1" dirty="0">
                <a:solidFill>
                  <a:schemeClr val="tx1"/>
                </a:solidFill>
              </a:rPr>
              <a:t>Sales numbers – bridge TO accounting view</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14" name="Content Placeholder 8">
            <a:extLst>
              <a:ext uri="{FF2B5EF4-FFF2-40B4-BE49-F238E27FC236}">
                <a16:creationId xmlns:a16="http://schemas.microsoft.com/office/drawing/2014/main" id="{58E83F34-D9CB-4AA1-B297-F495F17B44ED}"/>
              </a:ext>
            </a:extLst>
          </p:cNvPr>
          <p:cNvSpPr txBox="1">
            <a:spLocks/>
          </p:cNvSpPr>
          <p:nvPr/>
        </p:nvSpPr>
        <p:spPr>
          <a:xfrm>
            <a:off x="113568" y="1349456"/>
            <a:ext cx="11681353" cy="380097"/>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000" dirty="0"/>
              <a:t>Accounting View reflects the Sales History Report when pulled by period:</a:t>
            </a:r>
          </a:p>
        </p:txBody>
      </p:sp>
      <p:pic>
        <p:nvPicPr>
          <p:cNvPr id="6" name="Picture 5">
            <a:extLst>
              <a:ext uri="{FF2B5EF4-FFF2-40B4-BE49-F238E27FC236}">
                <a16:creationId xmlns:a16="http://schemas.microsoft.com/office/drawing/2014/main" id="{7CE3E9AB-8E60-4CFE-81D1-9F2B009CB4BB}"/>
              </a:ext>
            </a:extLst>
          </p:cNvPr>
          <p:cNvPicPr>
            <a:picLocks noChangeAspect="1"/>
          </p:cNvPicPr>
          <p:nvPr/>
        </p:nvPicPr>
        <p:blipFill>
          <a:blip r:embed="rId2"/>
          <a:stretch>
            <a:fillRect/>
          </a:stretch>
        </p:blipFill>
        <p:spPr>
          <a:xfrm>
            <a:off x="113568" y="1729553"/>
            <a:ext cx="7219070" cy="4837875"/>
          </a:xfrm>
          <a:prstGeom prst="rect">
            <a:avLst/>
          </a:prstGeom>
        </p:spPr>
      </p:pic>
      <p:pic>
        <p:nvPicPr>
          <p:cNvPr id="7" name="Picture 6">
            <a:extLst>
              <a:ext uri="{FF2B5EF4-FFF2-40B4-BE49-F238E27FC236}">
                <a16:creationId xmlns:a16="http://schemas.microsoft.com/office/drawing/2014/main" id="{E0934C82-C367-47E1-9705-63343AE8B92C}"/>
              </a:ext>
            </a:extLst>
          </p:cNvPr>
          <p:cNvPicPr>
            <a:picLocks noChangeAspect="1"/>
          </p:cNvPicPr>
          <p:nvPr/>
        </p:nvPicPr>
        <p:blipFill>
          <a:blip r:embed="rId3"/>
          <a:stretch>
            <a:fillRect/>
          </a:stretch>
        </p:blipFill>
        <p:spPr>
          <a:xfrm>
            <a:off x="8217049" y="1729553"/>
            <a:ext cx="2469094" cy="4755292"/>
          </a:xfrm>
          <a:prstGeom prst="rect">
            <a:avLst/>
          </a:prstGeom>
        </p:spPr>
      </p:pic>
    </p:spTree>
    <p:extLst>
      <p:ext uri="{BB962C8B-B14F-4D97-AF65-F5344CB8AC3E}">
        <p14:creationId xmlns:p14="http://schemas.microsoft.com/office/powerpoint/2010/main" val="3245151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9521"/>
            <a:ext cx="12192000" cy="1098958"/>
          </a:xfrm>
        </p:spPr>
        <p:txBody>
          <a:bodyPr>
            <a:normAutofit/>
          </a:bodyPr>
          <a:lstStyle/>
          <a:p>
            <a:r>
              <a:rPr lang="en-CA" b="1" dirty="0"/>
              <a:t>SALES History – bridge to general ledger</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26</a:t>
            </a:fld>
            <a:endParaRPr kumimoji="0" lang="en-US" dirty="0">
              <a:solidFill>
                <a:srgbClr val="FFFFFF"/>
              </a:solidFill>
            </a:endParaRPr>
          </a:p>
        </p:txBody>
      </p:sp>
    </p:spTree>
    <p:extLst>
      <p:ext uri="{BB962C8B-B14F-4D97-AF65-F5344CB8AC3E}">
        <p14:creationId xmlns:p14="http://schemas.microsoft.com/office/powerpoint/2010/main" val="1796054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1"/>
            <a:ext cx="9647339" cy="983673"/>
          </a:xfrm>
        </p:spPr>
        <p:txBody>
          <a:bodyPr>
            <a:normAutofit/>
          </a:bodyPr>
          <a:lstStyle/>
          <a:p>
            <a:pPr algn="l"/>
            <a:r>
              <a:rPr lang="en-CA" sz="3200" b="1" dirty="0">
                <a:solidFill>
                  <a:schemeClr val="tx1"/>
                </a:solidFill>
              </a:rPr>
              <a:t>Sales numbers – TIE TO general ledger</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Content Placeholder 4">
            <a:extLst>
              <a:ext uri="{FF2B5EF4-FFF2-40B4-BE49-F238E27FC236}">
                <a16:creationId xmlns:a16="http://schemas.microsoft.com/office/drawing/2014/main" id="{69A9987E-0893-4205-B03C-4C5B9D38A8E8}"/>
              </a:ext>
            </a:extLst>
          </p:cNvPr>
          <p:cNvSpPr>
            <a:spLocks noGrp="1"/>
          </p:cNvSpPr>
          <p:nvPr>
            <p:ph idx="1"/>
          </p:nvPr>
        </p:nvSpPr>
        <p:spPr>
          <a:xfrm>
            <a:off x="0" y="1413163"/>
            <a:ext cx="12039600" cy="5320145"/>
          </a:xfrm>
        </p:spPr>
        <p:txBody>
          <a:bodyPr anchor="t" anchorCtr="0"/>
          <a:lstStyle/>
          <a:p>
            <a:r>
              <a:rPr lang="en-US" b="1" dirty="0"/>
              <a:t>Step #1: </a:t>
            </a:r>
            <a:r>
              <a:rPr lang="en-US" dirty="0"/>
              <a:t>Pull the Sales History Report by Period.  In this case we are pulling Period 8, 2019</a:t>
            </a:r>
          </a:p>
          <a:p>
            <a:pPr lvl="1"/>
            <a:endParaRPr lang="en-US" dirty="0"/>
          </a:p>
          <a:p>
            <a:pPr lvl="1"/>
            <a:r>
              <a:rPr lang="en-US" dirty="0"/>
              <a:t>We need to pull by period because the GL is period based.  </a:t>
            </a:r>
          </a:p>
          <a:p>
            <a:pPr lvl="1"/>
            <a:endParaRPr lang="en-US" dirty="0"/>
          </a:p>
          <a:p>
            <a:pPr lvl="1"/>
            <a:r>
              <a:rPr lang="en-US" dirty="0"/>
              <a:t>Total Sales for tie out to the GL = $580,194.10</a:t>
            </a:r>
          </a:p>
        </p:txBody>
      </p:sp>
      <p:pic>
        <p:nvPicPr>
          <p:cNvPr id="7" name="Picture 6">
            <a:extLst>
              <a:ext uri="{FF2B5EF4-FFF2-40B4-BE49-F238E27FC236}">
                <a16:creationId xmlns:a16="http://schemas.microsoft.com/office/drawing/2014/main" id="{4E8F3624-D1A9-4A6C-A4C7-6AACB86DD5EA}"/>
              </a:ext>
            </a:extLst>
          </p:cNvPr>
          <p:cNvPicPr>
            <a:picLocks noChangeAspect="1"/>
          </p:cNvPicPr>
          <p:nvPr/>
        </p:nvPicPr>
        <p:blipFill>
          <a:blip r:embed="rId2"/>
          <a:stretch>
            <a:fillRect/>
          </a:stretch>
        </p:blipFill>
        <p:spPr>
          <a:xfrm>
            <a:off x="5781617" y="2558642"/>
            <a:ext cx="6116768" cy="4099165"/>
          </a:xfrm>
          <a:prstGeom prst="rect">
            <a:avLst/>
          </a:prstGeom>
        </p:spPr>
      </p:pic>
    </p:spTree>
    <p:extLst>
      <p:ext uri="{BB962C8B-B14F-4D97-AF65-F5344CB8AC3E}">
        <p14:creationId xmlns:p14="http://schemas.microsoft.com/office/powerpoint/2010/main" val="736592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1"/>
            <a:ext cx="9647339" cy="983673"/>
          </a:xfrm>
        </p:spPr>
        <p:txBody>
          <a:bodyPr>
            <a:normAutofit/>
          </a:bodyPr>
          <a:lstStyle/>
          <a:p>
            <a:pPr algn="l"/>
            <a:r>
              <a:rPr lang="en-CA" sz="3200" b="1" dirty="0">
                <a:solidFill>
                  <a:schemeClr val="tx1"/>
                </a:solidFill>
              </a:rPr>
              <a:t>Sales numbers – TIE TO general ledger</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Content Placeholder 4">
            <a:extLst>
              <a:ext uri="{FF2B5EF4-FFF2-40B4-BE49-F238E27FC236}">
                <a16:creationId xmlns:a16="http://schemas.microsoft.com/office/drawing/2014/main" id="{69A9987E-0893-4205-B03C-4C5B9D38A8E8}"/>
              </a:ext>
            </a:extLst>
          </p:cNvPr>
          <p:cNvSpPr>
            <a:spLocks noGrp="1"/>
          </p:cNvSpPr>
          <p:nvPr>
            <p:ph idx="1"/>
          </p:nvPr>
        </p:nvSpPr>
        <p:spPr>
          <a:xfrm>
            <a:off x="0" y="1413163"/>
            <a:ext cx="12039600" cy="5154265"/>
          </a:xfrm>
        </p:spPr>
        <p:txBody>
          <a:bodyPr anchor="t" anchorCtr="0"/>
          <a:lstStyle/>
          <a:p>
            <a:r>
              <a:rPr lang="en-US" b="1" dirty="0"/>
              <a:t>Step #2: </a:t>
            </a:r>
            <a:r>
              <a:rPr lang="en-US" dirty="0"/>
              <a:t>Pull the General Ledger Report at a Detail Level.  This enables you to see the Journal ID for each transaction.  Save in Excel and create a Pivot Table. Focus on Journal ID = “SJ”.  Add the GL Accounts to the pivot, output will be similar to below:</a:t>
            </a:r>
          </a:p>
          <a:p>
            <a:endParaRPr lang="en-US" dirty="0"/>
          </a:p>
          <a:p>
            <a:endParaRPr lang="en-US" dirty="0"/>
          </a:p>
          <a:p>
            <a:endParaRPr lang="en-US" dirty="0"/>
          </a:p>
          <a:p>
            <a:endParaRPr lang="en-US" dirty="0"/>
          </a:p>
          <a:p>
            <a:endParaRPr lang="en-US" dirty="0"/>
          </a:p>
          <a:p>
            <a:endParaRPr lang="en-US" dirty="0"/>
          </a:p>
          <a:p>
            <a:r>
              <a:rPr lang="en-US" dirty="0"/>
              <a:t>These are sorted by the items that make up the Total A/R and Total Inventory.</a:t>
            </a:r>
          </a:p>
          <a:p>
            <a:r>
              <a:rPr lang="en-US" dirty="0"/>
              <a:t>Note that the “SJ” total = $0.  This is because the GL shows all sides of a transaction.  Since CR = DR the total is $0.  </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F3602FC0-860D-449B-ACBB-009A4D27AFD9}"/>
              </a:ext>
            </a:extLst>
          </p:cNvPr>
          <p:cNvPicPr>
            <a:picLocks noChangeAspect="1"/>
          </p:cNvPicPr>
          <p:nvPr/>
        </p:nvPicPr>
        <p:blipFill>
          <a:blip r:embed="rId2"/>
          <a:stretch>
            <a:fillRect/>
          </a:stretch>
        </p:blipFill>
        <p:spPr>
          <a:xfrm>
            <a:off x="2515515" y="2468539"/>
            <a:ext cx="7008570" cy="2306816"/>
          </a:xfrm>
          <a:prstGeom prst="rect">
            <a:avLst/>
          </a:prstGeom>
        </p:spPr>
      </p:pic>
    </p:spTree>
    <p:extLst>
      <p:ext uri="{BB962C8B-B14F-4D97-AF65-F5344CB8AC3E}">
        <p14:creationId xmlns:p14="http://schemas.microsoft.com/office/powerpoint/2010/main" val="327923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1"/>
            <a:ext cx="9647339" cy="983673"/>
          </a:xfrm>
        </p:spPr>
        <p:txBody>
          <a:bodyPr>
            <a:normAutofit/>
          </a:bodyPr>
          <a:lstStyle/>
          <a:p>
            <a:pPr algn="l"/>
            <a:r>
              <a:rPr lang="en-CA" sz="3200" b="1" dirty="0">
                <a:solidFill>
                  <a:schemeClr val="tx1"/>
                </a:solidFill>
              </a:rPr>
              <a:t>Sales numbers – TIE TO general ledger</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Content Placeholder 4">
            <a:extLst>
              <a:ext uri="{FF2B5EF4-FFF2-40B4-BE49-F238E27FC236}">
                <a16:creationId xmlns:a16="http://schemas.microsoft.com/office/drawing/2014/main" id="{69A9987E-0893-4205-B03C-4C5B9D38A8E8}"/>
              </a:ext>
            </a:extLst>
          </p:cNvPr>
          <p:cNvSpPr>
            <a:spLocks noGrp="1"/>
          </p:cNvSpPr>
          <p:nvPr>
            <p:ph idx="1"/>
          </p:nvPr>
        </p:nvSpPr>
        <p:spPr>
          <a:xfrm>
            <a:off x="0" y="1413163"/>
            <a:ext cx="12039600" cy="5320145"/>
          </a:xfrm>
        </p:spPr>
        <p:txBody>
          <a:bodyPr anchor="t" anchorCtr="0">
            <a:normAutofit lnSpcReduction="10000"/>
          </a:bodyPr>
          <a:lstStyle/>
          <a:p>
            <a:r>
              <a:rPr lang="en-US" b="1" dirty="0"/>
              <a:t>Step #3:</a:t>
            </a:r>
            <a:r>
              <a:rPr lang="en-US" dirty="0"/>
              <a:t> Isolate the accounts having to do with Item Sales, RMA’s, Credit Memos and Debit Memos.  Remember that the Sales History Report does not include Sales Tax or Freight Revenue:</a:t>
            </a:r>
          </a:p>
          <a:p>
            <a:endParaRPr lang="en-US" dirty="0"/>
          </a:p>
          <a:p>
            <a:endParaRPr lang="en-US" dirty="0"/>
          </a:p>
          <a:p>
            <a:endParaRPr lang="en-US" dirty="0"/>
          </a:p>
          <a:p>
            <a:endParaRPr lang="en-US" dirty="0"/>
          </a:p>
          <a:p>
            <a:endParaRPr lang="en-US" dirty="0"/>
          </a:p>
          <a:p>
            <a:endParaRPr lang="en-US" dirty="0"/>
          </a:p>
          <a:p>
            <a:r>
              <a:rPr lang="en-US" dirty="0"/>
              <a:t>Also notice that we have two Credit Memos – one for Amazon Fees and one for a Marketing Allowance.  While these are a part of the Sales History Report, they typically aren’t included as a part of “Total Sales” reported for the month.</a:t>
            </a:r>
          </a:p>
          <a:p>
            <a:r>
              <a:rPr lang="en-US" dirty="0"/>
              <a:t>Why does this matter?</a:t>
            </a:r>
          </a:p>
          <a:p>
            <a:pPr lvl="1"/>
            <a:r>
              <a:rPr lang="en-US" dirty="0"/>
              <a:t>We can definitively show that we can bridge the Sales History report (all invoicing activity) to the General Ledger.  Now we go one step further and pull in the other components of Sales.</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8D2B4DD0-8BD6-4757-B3EE-77309F393D72}"/>
              </a:ext>
            </a:extLst>
          </p:cNvPr>
          <p:cNvPicPr>
            <a:picLocks noChangeAspect="1"/>
          </p:cNvPicPr>
          <p:nvPr/>
        </p:nvPicPr>
        <p:blipFill>
          <a:blip r:embed="rId2"/>
          <a:stretch>
            <a:fillRect/>
          </a:stretch>
        </p:blipFill>
        <p:spPr>
          <a:xfrm>
            <a:off x="2447401" y="2198753"/>
            <a:ext cx="6241656" cy="2460494"/>
          </a:xfrm>
          <a:prstGeom prst="rect">
            <a:avLst/>
          </a:prstGeom>
        </p:spPr>
      </p:pic>
    </p:spTree>
    <p:extLst>
      <p:ext uri="{BB962C8B-B14F-4D97-AF65-F5344CB8AC3E}">
        <p14:creationId xmlns:p14="http://schemas.microsoft.com/office/powerpoint/2010/main" val="46702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8151" y="1206013"/>
            <a:ext cx="9636050" cy="1293028"/>
          </a:xfrm>
        </p:spPr>
        <p:txBody>
          <a:bodyPr>
            <a:noAutofit/>
          </a:bodyPr>
          <a:lstStyle/>
          <a:p>
            <a:pPr algn="ctr"/>
            <a:r>
              <a:rPr lang="en-CA" sz="4400" dirty="0"/>
              <a:t>Prophet 21 World Wide User Group Officers</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3</a:t>
            </a:fld>
            <a:endParaRPr kumimoji="0" lang="en-US" dirty="0">
              <a:solidFill>
                <a:srgbClr val="FFFFFF"/>
              </a:solidFill>
            </a:endParaRPr>
          </a:p>
        </p:txBody>
      </p:sp>
      <p:sp>
        <p:nvSpPr>
          <p:cNvPr id="4" name="Rectangle 3">
            <a:extLst>
              <a:ext uri="{FF2B5EF4-FFF2-40B4-BE49-F238E27FC236}">
                <a16:creationId xmlns:a16="http://schemas.microsoft.com/office/drawing/2014/main" id="{A34FC6CE-72F8-4F58-B04F-61666F768406}"/>
              </a:ext>
            </a:extLst>
          </p:cNvPr>
          <p:cNvSpPr/>
          <p:nvPr/>
        </p:nvSpPr>
        <p:spPr>
          <a:xfrm>
            <a:off x="1463041" y="2673323"/>
            <a:ext cx="9347662" cy="2619113"/>
          </a:xfrm>
          <a:prstGeom prst="rect">
            <a:avLst/>
          </a:prstGeom>
        </p:spPr>
        <p:txBody>
          <a:bodyPr wrap="square" numCol="2" spcCol="180000">
            <a:noAutofit/>
          </a:bodyPr>
          <a:lstStyle/>
          <a:p>
            <a:pPr marL="0" indent="0">
              <a:buNone/>
            </a:pPr>
            <a:r>
              <a:rPr lang="en-US" sz="1400" b="1" dirty="0"/>
              <a:t>President</a:t>
            </a:r>
          </a:p>
          <a:p>
            <a:pPr marL="0" indent="0">
              <a:buNone/>
            </a:pPr>
            <a:r>
              <a:rPr lang="en-US" sz="1400" dirty="0"/>
              <a:t>Sam Snow</a:t>
            </a:r>
            <a:br>
              <a:rPr lang="en-US" sz="1400" dirty="0"/>
            </a:br>
            <a:r>
              <a:rPr lang="en-US" sz="1400" dirty="0"/>
              <a:t>T. J. Snow Company, Inc. </a:t>
            </a:r>
            <a:br>
              <a:rPr lang="en-US" sz="1400" dirty="0"/>
            </a:br>
            <a:br>
              <a:rPr lang="en-US" sz="1400" dirty="0"/>
            </a:br>
            <a:r>
              <a:rPr lang="en-US" sz="1400" b="1" dirty="0"/>
              <a:t>Vice President of Finance</a:t>
            </a:r>
          </a:p>
          <a:p>
            <a:r>
              <a:rPr lang="en-US" sz="1400" dirty="0"/>
              <a:t>Tim Edmunds	</a:t>
            </a:r>
            <a:br>
              <a:rPr lang="en-US" sz="1400" dirty="0"/>
            </a:br>
            <a:r>
              <a:rPr lang="en-US" sz="1400" dirty="0"/>
              <a:t>TSI Solutions</a:t>
            </a:r>
            <a:br>
              <a:rPr lang="en-US" sz="1400" dirty="0"/>
            </a:br>
            <a:br>
              <a:rPr lang="en-US" sz="1400" dirty="0"/>
            </a:br>
            <a:r>
              <a:rPr lang="en-US" sz="1400" b="1" dirty="0"/>
              <a:t>Vice President of Marketing and Education </a:t>
            </a:r>
          </a:p>
          <a:p>
            <a:pPr marL="0" indent="0">
              <a:buNone/>
            </a:pPr>
            <a:r>
              <a:rPr lang="en-US" sz="1400" dirty="0"/>
              <a:t>Mike Chadwick</a:t>
            </a:r>
            <a:br>
              <a:rPr lang="en-US" sz="1400" dirty="0"/>
            </a:br>
            <a:r>
              <a:rPr lang="en-US" sz="1400" dirty="0"/>
              <a:t>T. J. Snow Company, Inc.</a:t>
            </a:r>
          </a:p>
          <a:p>
            <a:pPr marL="0" indent="0">
              <a:buNone/>
            </a:pPr>
            <a:endParaRPr lang="en-US" sz="1400" dirty="0"/>
          </a:p>
          <a:p>
            <a:pPr marL="0" indent="0">
              <a:buNone/>
            </a:pPr>
            <a:r>
              <a:rPr lang="en-US" sz="1400" b="1" dirty="0"/>
              <a:t>Vice President of Operations </a:t>
            </a:r>
          </a:p>
          <a:p>
            <a:r>
              <a:rPr lang="en-US" sz="1400" dirty="0"/>
              <a:t>Ted Hoffman </a:t>
            </a:r>
            <a:br>
              <a:rPr lang="en-US" sz="1400" dirty="0"/>
            </a:br>
            <a:r>
              <a:rPr lang="en-US" sz="1400" dirty="0"/>
              <a:t>Utility Supply and Construction</a:t>
            </a:r>
          </a:p>
          <a:p>
            <a:pPr marL="0" indent="0">
              <a:buNone/>
            </a:pPr>
            <a:endParaRPr lang="en-US" sz="1400" dirty="0"/>
          </a:p>
          <a:p>
            <a:pPr marL="0" indent="0">
              <a:buNone/>
            </a:pPr>
            <a:br>
              <a:rPr lang="en-US" sz="1400" dirty="0"/>
            </a:br>
            <a:r>
              <a:rPr lang="en-US" sz="1400" b="1" dirty="0"/>
              <a:t>Vice President of Member Relations </a:t>
            </a:r>
          </a:p>
          <a:p>
            <a:r>
              <a:rPr lang="en-US" sz="1400" dirty="0"/>
              <a:t>Eric Lunsford</a:t>
            </a:r>
            <a:br>
              <a:rPr lang="en-US" sz="1400" dirty="0"/>
            </a:br>
            <a:r>
              <a:rPr lang="en-US" sz="1400" dirty="0" err="1"/>
              <a:t>Pye</a:t>
            </a:r>
            <a:r>
              <a:rPr lang="en-US" sz="1400" dirty="0"/>
              <a:t>-Barker Engineered Solutions </a:t>
            </a:r>
          </a:p>
        </p:txBody>
      </p:sp>
    </p:spTree>
    <p:extLst>
      <p:ext uri="{BB962C8B-B14F-4D97-AF65-F5344CB8AC3E}">
        <p14:creationId xmlns:p14="http://schemas.microsoft.com/office/powerpoint/2010/main" val="1054335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9521"/>
            <a:ext cx="12192000" cy="1098958"/>
          </a:xfrm>
        </p:spPr>
        <p:txBody>
          <a:bodyPr>
            <a:normAutofit/>
          </a:bodyPr>
          <a:lstStyle/>
          <a:p>
            <a:r>
              <a:rPr lang="en-CA" b="1" dirty="0"/>
              <a:t>bridge general ledger TO STATEMENT OF PROFIT &amp; LOSS</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30</a:t>
            </a:fld>
            <a:endParaRPr kumimoji="0" lang="en-US" dirty="0">
              <a:solidFill>
                <a:srgbClr val="FFFFFF"/>
              </a:solidFill>
            </a:endParaRPr>
          </a:p>
        </p:txBody>
      </p:sp>
    </p:spTree>
    <p:extLst>
      <p:ext uri="{BB962C8B-B14F-4D97-AF65-F5344CB8AC3E}">
        <p14:creationId xmlns:p14="http://schemas.microsoft.com/office/powerpoint/2010/main" val="3921759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1"/>
            <a:ext cx="9647339" cy="983673"/>
          </a:xfrm>
        </p:spPr>
        <p:txBody>
          <a:bodyPr>
            <a:normAutofit/>
          </a:bodyPr>
          <a:lstStyle/>
          <a:p>
            <a:pPr algn="l"/>
            <a:r>
              <a:rPr lang="en-CA" sz="3200" b="1" dirty="0">
                <a:solidFill>
                  <a:schemeClr val="tx1"/>
                </a:solidFill>
              </a:rPr>
              <a:t>Sales numbers – TIE TO general ledger</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Content Placeholder 4">
            <a:extLst>
              <a:ext uri="{FF2B5EF4-FFF2-40B4-BE49-F238E27FC236}">
                <a16:creationId xmlns:a16="http://schemas.microsoft.com/office/drawing/2014/main" id="{69A9987E-0893-4205-B03C-4C5B9D38A8E8}"/>
              </a:ext>
            </a:extLst>
          </p:cNvPr>
          <p:cNvSpPr>
            <a:spLocks noGrp="1"/>
          </p:cNvSpPr>
          <p:nvPr>
            <p:ph idx="1"/>
          </p:nvPr>
        </p:nvSpPr>
        <p:spPr>
          <a:xfrm>
            <a:off x="0" y="1413163"/>
            <a:ext cx="12039600" cy="5320145"/>
          </a:xfrm>
        </p:spPr>
        <p:txBody>
          <a:bodyPr anchor="t" anchorCtr="0"/>
          <a:lstStyle/>
          <a:p>
            <a:r>
              <a:rPr lang="en-US" b="1" dirty="0"/>
              <a:t>Step #1: </a:t>
            </a:r>
            <a:r>
              <a:rPr lang="en-US" dirty="0"/>
              <a:t>Open Financial Line Express Setup.  Enter the Report ID for your Statement of Profit &amp; Loss.  Enter the Period(s) on the OLE Criteria tab and OLE the spreadsheet.</a:t>
            </a:r>
          </a:p>
          <a:p>
            <a:pPr lvl="1"/>
            <a:r>
              <a:rPr lang="en-US" dirty="0"/>
              <a:t>Note which lines comprise Total Revenue.  </a:t>
            </a:r>
          </a:p>
          <a:p>
            <a:pPr lvl="1"/>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603CCEAB-E941-4092-B4E3-D789A2065859}"/>
              </a:ext>
            </a:extLst>
          </p:cNvPr>
          <p:cNvPicPr>
            <a:picLocks noChangeAspect="1"/>
          </p:cNvPicPr>
          <p:nvPr/>
        </p:nvPicPr>
        <p:blipFill>
          <a:blip r:embed="rId2"/>
          <a:stretch>
            <a:fillRect/>
          </a:stretch>
        </p:blipFill>
        <p:spPr>
          <a:xfrm>
            <a:off x="4559147" y="2439266"/>
            <a:ext cx="3073706" cy="4294042"/>
          </a:xfrm>
          <a:prstGeom prst="rect">
            <a:avLst/>
          </a:prstGeom>
        </p:spPr>
      </p:pic>
    </p:spTree>
    <p:extLst>
      <p:ext uri="{BB962C8B-B14F-4D97-AF65-F5344CB8AC3E}">
        <p14:creationId xmlns:p14="http://schemas.microsoft.com/office/powerpoint/2010/main" val="2076568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1"/>
            <a:ext cx="9647339" cy="983673"/>
          </a:xfrm>
        </p:spPr>
        <p:txBody>
          <a:bodyPr>
            <a:normAutofit/>
          </a:bodyPr>
          <a:lstStyle/>
          <a:p>
            <a:pPr algn="l"/>
            <a:r>
              <a:rPr lang="en-CA" sz="3200" b="1" dirty="0">
                <a:solidFill>
                  <a:schemeClr val="tx1"/>
                </a:solidFill>
              </a:rPr>
              <a:t>Sales numbers – TIE TO general ledger</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5" name="Content Placeholder 4">
            <a:extLst>
              <a:ext uri="{FF2B5EF4-FFF2-40B4-BE49-F238E27FC236}">
                <a16:creationId xmlns:a16="http://schemas.microsoft.com/office/drawing/2014/main" id="{69A9987E-0893-4205-B03C-4C5B9D38A8E8}"/>
              </a:ext>
            </a:extLst>
          </p:cNvPr>
          <p:cNvSpPr>
            <a:spLocks noGrp="1"/>
          </p:cNvSpPr>
          <p:nvPr>
            <p:ph idx="1"/>
          </p:nvPr>
        </p:nvSpPr>
        <p:spPr>
          <a:xfrm>
            <a:off x="0" y="1413163"/>
            <a:ext cx="12039600" cy="5320145"/>
          </a:xfrm>
        </p:spPr>
        <p:txBody>
          <a:bodyPr anchor="t" anchorCtr="0"/>
          <a:lstStyle/>
          <a:p>
            <a:r>
              <a:rPr lang="en-US" b="1" dirty="0"/>
              <a:t>Step #2: </a:t>
            </a:r>
            <a:r>
              <a:rPr lang="en-US" dirty="0"/>
              <a:t>Now we find what accounts make up each line of Sales, Freight Income and Other Sales.  </a:t>
            </a:r>
          </a:p>
          <a:p>
            <a:pPr lvl="1"/>
            <a:r>
              <a:rPr lang="en-US" dirty="0"/>
              <a:t>Click on the Account Maintenance Tab.</a:t>
            </a:r>
          </a:p>
          <a:p>
            <a:pPr lvl="1"/>
            <a:r>
              <a:rPr lang="en-US" dirty="0"/>
              <a:t>Notate these accounts and go back to your GL Report (at Detail Level)</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F9BEF74E-CE7B-458B-892B-D20E65D7C17B}"/>
              </a:ext>
            </a:extLst>
          </p:cNvPr>
          <p:cNvPicPr>
            <a:picLocks noChangeAspect="1"/>
          </p:cNvPicPr>
          <p:nvPr/>
        </p:nvPicPr>
        <p:blipFill>
          <a:blip r:embed="rId2"/>
          <a:stretch>
            <a:fillRect/>
          </a:stretch>
        </p:blipFill>
        <p:spPr>
          <a:xfrm>
            <a:off x="3383715" y="3005410"/>
            <a:ext cx="5424569" cy="3241978"/>
          </a:xfrm>
          <a:prstGeom prst="rect">
            <a:avLst/>
          </a:prstGeom>
        </p:spPr>
      </p:pic>
    </p:spTree>
    <p:extLst>
      <p:ext uri="{BB962C8B-B14F-4D97-AF65-F5344CB8AC3E}">
        <p14:creationId xmlns:p14="http://schemas.microsoft.com/office/powerpoint/2010/main" val="584432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1"/>
            <a:ext cx="9647339" cy="983673"/>
          </a:xfrm>
        </p:spPr>
        <p:txBody>
          <a:bodyPr>
            <a:normAutofit/>
          </a:bodyPr>
          <a:lstStyle/>
          <a:p>
            <a:pPr algn="l"/>
            <a:r>
              <a:rPr lang="en-CA" sz="3200" b="1" dirty="0">
                <a:solidFill>
                  <a:schemeClr val="tx1"/>
                </a:solidFill>
              </a:rPr>
              <a:t>Sales numbers – TIE TO general ledger</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5" name="Content Placeholder 4">
            <a:extLst>
              <a:ext uri="{FF2B5EF4-FFF2-40B4-BE49-F238E27FC236}">
                <a16:creationId xmlns:a16="http://schemas.microsoft.com/office/drawing/2014/main" id="{69A9987E-0893-4205-B03C-4C5B9D38A8E8}"/>
              </a:ext>
            </a:extLst>
          </p:cNvPr>
          <p:cNvSpPr>
            <a:spLocks noGrp="1"/>
          </p:cNvSpPr>
          <p:nvPr>
            <p:ph idx="1"/>
          </p:nvPr>
        </p:nvSpPr>
        <p:spPr>
          <a:xfrm>
            <a:off x="0" y="1413163"/>
            <a:ext cx="12039600" cy="5320145"/>
          </a:xfrm>
        </p:spPr>
        <p:txBody>
          <a:bodyPr anchor="t" anchorCtr="0"/>
          <a:lstStyle/>
          <a:p>
            <a:r>
              <a:rPr lang="en-US" b="1" dirty="0"/>
              <a:t>Step #3: </a:t>
            </a:r>
            <a:r>
              <a:rPr lang="en-US" dirty="0"/>
              <a:t>Open the GL Report you previously pulled.  Focus on the accounts that comprise Total Revenue.  The sum of the account(s) will match each line of Total Revenue.  Add on the Journal ID to see what Journal ID’s comprise the total balance of each account:</a:t>
            </a:r>
          </a:p>
          <a:p>
            <a:endParaRPr lang="en-US" dirty="0"/>
          </a:p>
          <a:p>
            <a:endParaRPr lang="en-US" dirty="0"/>
          </a:p>
          <a:p>
            <a:endParaRPr lang="en-US" dirty="0"/>
          </a:p>
          <a:p>
            <a:endParaRPr lang="en-US" dirty="0"/>
          </a:p>
          <a:p>
            <a:endParaRPr lang="en-US" dirty="0"/>
          </a:p>
          <a:p>
            <a:endParaRPr lang="en-US" dirty="0"/>
          </a:p>
          <a:p>
            <a:endParaRPr lang="en-US" dirty="0"/>
          </a:p>
          <a:p>
            <a:r>
              <a:rPr lang="en-US" dirty="0"/>
              <a:t>There can be other types of transactions that hit in the “Revenue” accounts.  In this case there is a “GJ” – General Journal (manual entry) and “CR” – Cash Receipt (generated from the Cash Receipt window). These all affect the Total Revenue/Sales for the month.</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ABF85B27-A4FC-47C5-B1A4-4B4B763D7F23}"/>
              </a:ext>
            </a:extLst>
          </p:cNvPr>
          <p:cNvPicPr>
            <a:picLocks noChangeAspect="1"/>
          </p:cNvPicPr>
          <p:nvPr/>
        </p:nvPicPr>
        <p:blipFill>
          <a:blip r:embed="rId2"/>
          <a:stretch>
            <a:fillRect/>
          </a:stretch>
        </p:blipFill>
        <p:spPr>
          <a:xfrm>
            <a:off x="5991480" y="2837975"/>
            <a:ext cx="5382005" cy="2132825"/>
          </a:xfrm>
          <a:prstGeom prst="rect">
            <a:avLst/>
          </a:prstGeom>
        </p:spPr>
      </p:pic>
      <p:pic>
        <p:nvPicPr>
          <p:cNvPr id="3" name="Picture 2">
            <a:extLst>
              <a:ext uri="{FF2B5EF4-FFF2-40B4-BE49-F238E27FC236}">
                <a16:creationId xmlns:a16="http://schemas.microsoft.com/office/drawing/2014/main" id="{15EF992E-C841-4EBA-AD4A-3149AA22BAD0}"/>
              </a:ext>
            </a:extLst>
          </p:cNvPr>
          <p:cNvPicPr>
            <a:picLocks noChangeAspect="1"/>
          </p:cNvPicPr>
          <p:nvPr/>
        </p:nvPicPr>
        <p:blipFill>
          <a:blip r:embed="rId3"/>
          <a:stretch>
            <a:fillRect/>
          </a:stretch>
        </p:blipFill>
        <p:spPr>
          <a:xfrm>
            <a:off x="635213" y="2544610"/>
            <a:ext cx="4354021" cy="2710413"/>
          </a:xfrm>
          <a:prstGeom prst="rect">
            <a:avLst/>
          </a:prstGeom>
        </p:spPr>
      </p:pic>
    </p:spTree>
    <p:extLst>
      <p:ext uri="{BB962C8B-B14F-4D97-AF65-F5344CB8AC3E}">
        <p14:creationId xmlns:p14="http://schemas.microsoft.com/office/powerpoint/2010/main" val="2973757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1267"/>
            <a:ext cx="12192000" cy="635466"/>
          </a:xfrm>
        </p:spPr>
        <p:txBody>
          <a:bodyPr>
            <a:normAutofit/>
          </a:bodyPr>
          <a:lstStyle/>
          <a:p>
            <a:r>
              <a:rPr lang="en-CA" b="1" dirty="0"/>
              <a:t>Pulling it all together</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34</a:t>
            </a:fld>
            <a:endParaRPr kumimoji="0" lang="en-US" dirty="0">
              <a:solidFill>
                <a:srgbClr val="FFFFFF"/>
              </a:solidFill>
            </a:endParaRPr>
          </a:p>
        </p:txBody>
      </p:sp>
    </p:spTree>
    <p:extLst>
      <p:ext uri="{BB962C8B-B14F-4D97-AF65-F5344CB8AC3E}">
        <p14:creationId xmlns:p14="http://schemas.microsoft.com/office/powerpoint/2010/main" val="961471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1"/>
            <a:ext cx="9647339" cy="983673"/>
          </a:xfrm>
        </p:spPr>
        <p:txBody>
          <a:bodyPr>
            <a:normAutofit/>
          </a:bodyPr>
          <a:lstStyle/>
          <a:p>
            <a:pPr algn="l"/>
            <a:r>
              <a:rPr lang="en-CA" sz="3200" b="1" dirty="0">
                <a:solidFill>
                  <a:schemeClr val="tx1"/>
                </a:solidFill>
              </a:rPr>
              <a:t>Pulling it all together</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3" name="Picture 2">
            <a:extLst>
              <a:ext uri="{FF2B5EF4-FFF2-40B4-BE49-F238E27FC236}">
                <a16:creationId xmlns:a16="http://schemas.microsoft.com/office/drawing/2014/main" id="{5F01BB5E-E402-4C47-A302-92C795E37AA9}"/>
              </a:ext>
            </a:extLst>
          </p:cNvPr>
          <p:cNvPicPr>
            <a:picLocks noChangeAspect="1"/>
          </p:cNvPicPr>
          <p:nvPr/>
        </p:nvPicPr>
        <p:blipFill>
          <a:blip r:embed="rId2"/>
          <a:stretch>
            <a:fillRect/>
          </a:stretch>
        </p:blipFill>
        <p:spPr>
          <a:xfrm>
            <a:off x="111805" y="1457649"/>
            <a:ext cx="11968895" cy="4161098"/>
          </a:xfrm>
          <a:prstGeom prst="rect">
            <a:avLst/>
          </a:prstGeom>
        </p:spPr>
      </p:pic>
      <p:sp>
        <p:nvSpPr>
          <p:cNvPr id="6" name="Callout: Line 5">
            <a:extLst>
              <a:ext uri="{FF2B5EF4-FFF2-40B4-BE49-F238E27FC236}">
                <a16:creationId xmlns:a16="http://schemas.microsoft.com/office/drawing/2014/main" id="{8309233C-65CD-4E29-B583-215AF0C5E99C}"/>
              </a:ext>
            </a:extLst>
          </p:cNvPr>
          <p:cNvSpPr/>
          <p:nvPr/>
        </p:nvSpPr>
        <p:spPr>
          <a:xfrm>
            <a:off x="6590214" y="1239253"/>
            <a:ext cx="2114027" cy="914399"/>
          </a:xfrm>
          <a:prstGeom prst="borderCallout1">
            <a:avLst>
              <a:gd name="adj1" fmla="val 35855"/>
              <a:gd name="adj2" fmla="val 204"/>
              <a:gd name="adj3" fmla="val 86341"/>
              <a:gd name="adj4" fmla="val -10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  Difference is invoices posted in periods other than August</a:t>
            </a:r>
          </a:p>
        </p:txBody>
      </p:sp>
      <p:sp>
        <p:nvSpPr>
          <p:cNvPr id="9" name="Callout: Line 8">
            <a:extLst>
              <a:ext uri="{FF2B5EF4-FFF2-40B4-BE49-F238E27FC236}">
                <a16:creationId xmlns:a16="http://schemas.microsoft.com/office/drawing/2014/main" id="{2E574D15-B251-43D0-91A0-1A96B974500B}"/>
              </a:ext>
            </a:extLst>
          </p:cNvPr>
          <p:cNvSpPr/>
          <p:nvPr/>
        </p:nvSpPr>
        <p:spPr>
          <a:xfrm>
            <a:off x="3029822" y="6006517"/>
            <a:ext cx="2114027" cy="771537"/>
          </a:xfrm>
          <a:prstGeom prst="borderCallout1">
            <a:avLst>
              <a:gd name="adj1" fmla="val 55168"/>
              <a:gd name="adj2" fmla="val 98089"/>
              <a:gd name="adj3" fmla="val -69172"/>
              <a:gd name="adj4" fmla="val 1205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 Invoices post across multiple P&amp;L categories, beyond Sales</a:t>
            </a:r>
          </a:p>
        </p:txBody>
      </p:sp>
      <p:sp>
        <p:nvSpPr>
          <p:cNvPr id="10" name="Callout: Line 9">
            <a:extLst>
              <a:ext uri="{FF2B5EF4-FFF2-40B4-BE49-F238E27FC236}">
                <a16:creationId xmlns:a16="http://schemas.microsoft.com/office/drawing/2014/main" id="{4E2FDD0D-2624-4738-A003-0A19BC48F230}"/>
              </a:ext>
            </a:extLst>
          </p:cNvPr>
          <p:cNvSpPr/>
          <p:nvPr/>
        </p:nvSpPr>
        <p:spPr>
          <a:xfrm>
            <a:off x="8526084" y="5618747"/>
            <a:ext cx="2390201" cy="1053200"/>
          </a:xfrm>
          <a:prstGeom prst="borderCallout1">
            <a:avLst>
              <a:gd name="adj1" fmla="val 44125"/>
              <a:gd name="adj2" fmla="val 98770"/>
              <a:gd name="adj3" fmla="val -76863"/>
              <a:gd name="adj4" fmla="val 1238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 Total Sales is comprised of invoicing activity + all other transactions posted to defined revenue accounts</a:t>
            </a:r>
          </a:p>
        </p:txBody>
      </p:sp>
    </p:spTree>
    <p:extLst>
      <p:ext uri="{BB962C8B-B14F-4D97-AF65-F5344CB8AC3E}">
        <p14:creationId xmlns:p14="http://schemas.microsoft.com/office/powerpoint/2010/main" val="4176602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1"/>
            <a:ext cx="9647339" cy="983673"/>
          </a:xfrm>
        </p:spPr>
        <p:txBody>
          <a:bodyPr>
            <a:normAutofit/>
          </a:bodyPr>
          <a:lstStyle/>
          <a:p>
            <a:pPr algn="l"/>
            <a:r>
              <a:rPr lang="en-CA" sz="3200" b="1" dirty="0">
                <a:solidFill>
                  <a:schemeClr val="tx1"/>
                </a:solidFill>
              </a:rPr>
              <a:t>Pulling it all together</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8" name="Picture 7">
            <a:extLst>
              <a:ext uri="{FF2B5EF4-FFF2-40B4-BE49-F238E27FC236}">
                <a16:creationId xmlns:a16="http://schemas.microsoft.com/office/drawing/2014/main" id="{4CE0FD7F-6023-4186-BE6D-C677F78D2516}"/>
              </a:ext>
            </a:extLst>
          </p:cNvPr>
          <p:cNvPicPr>
            <a:picLocks noChangeAspect="1"/>
          </p:cNvPicPr>
          <p:nvPr/>
        </p:nvPicPr>
        <p:blipFill>
          <a:blip r:embed="rId2"/>
          <a:stretch>
            <a:fillRect/>
          </a:stretch>
        </p:blipFill>
        <p:spPr>
          <a:xfrm>
            <a:off x="47670" y="2426465"/>
            <a:ext cx="12100262" cy="2005069"/>
          </a:xfrm>
          <a:prstGeom prst="rect">
            <a:avLst/>
          </a:prstGeom>
        </p:spPr>
      </p:pic>
    </p:spTree>
    <p:extLst>
      <p:ext uri="{BB962C8B-B14F-4D97-AF65-F5344CB8AC3E}">
        <p14:creationId xmlns:p14="http://schemas.microsoft.com/office/powerpoint/2010/main" val="1625854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1267"/>
            <a:ext cx="12192000" cy="635466"/>
          </a:xfrm>
        </p:spPr>
        <p:txBody>
          <a:bodyPr>
            <a:normAutofit/>
          </a:bodyPr>
          <a:lstStyle/>
          <a:p>
            <a:r>
              <a:rPr lang="en-CA" b="1" dirty="0"/>
              <a:t>Questions???</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37</a:t>
            </a:fld>
            <a:endParaRPr kumimoji="0" lang="en-US" dirty="0">
              <a:solidFill>
                <a:srgbClr val="FFFFFF"/>
              </a:solidFill>
            </a:endParaRPr>
          </a:p>
        </p:txBody>
      </p:sp>
    </p:spTree>
    <p:extLst>
      <p:ext uri="{BB962C8B-B14F-4D97-AF65-F5344CB8AC3E}">
        <p14:creationId xmlns:p14="http://schemas.microsoft.com/office/powerpoint/2010/main" val="3043676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AF8F-C897-4397-85D6-72A8391522D7}"/>
              </a:ext>
            </a:extLst>
          </p:cNvPr>
          <p:cNvSpPr>
            <a:spLocks noGrp="1"/>
          </p:cNvSpPr>
          <p:nvPr>
            <p:ph type="ctrTitle"/>
          </p:nvPr>
        </p:nvSpPr>
        <p:spPr>
          <a:xfrm>
            <a:off x="3167405" y="1425968"/>
            <a:ext cx="8484123" cy="2934677"/>
          </a:xfrm>
        </p:spPr>
        <p:txBody>
          <a:bodyPr>
            <a:normAutofit/>
          </a:bodyPr>
          <a:lstStyle/>
          <a:p>
            <a:pPr marL="0" lvl="1" indent="0">
              <a:buNone/>
            </a:pPr>
            <a:r>
              <a:rPr lang="en-US" altLang="x-none" sz="3600" b="1" dirty="0">
                <a:solidFill>
                  <a:schemeClr val="tx1"/>
                </a:solidFill>
              </a:rPr>
              <a:t>Stacy Cline</a:t>
            </a:r>
            <a:br>
              <a:rPr lang="en-US" altLang="x-none" sz="3600" dirty="0">
                <a:solidFill>
                  <a:schemeClr val="tx1"/>
                </a:solidFill>
              </a:rPr>
            </a:br>
            <a:r>
              <a:rPr lang="en-US" altLang="x-none" sz="3600" dirty="0">
                <a:solidFill>
                  <a:schemeClr val="tx1"/>
                </a:solidFill>
              </a:rPr>
              <a:t>Cline Financial Services, LLC</a:t>
            </a:r>
            <a:br>
              <a:rPr lang="en-US" altLang="x-none" sz="3600" dirty="0">
                <a:solidFill>
                  <a:schemeClr val="tx1"/>
                </a:solidFill>
              </a:rPr>
            </a:br>
            <a:r>
              <a:rPr lang="en-US" altLang="x-none" sz="3600" dirty="0">
                <a:solidFill>
                  <a:schemeClr val="tx1"/>
                </a:solidFill>
                <a:hlinkClick r:id="rId2">
                  <a:extLst>
                    <a:ext uri="{A12FA001-AC4F-418D-AE19-62706E023703}">
                      <ahyp:hlinkClr xmlns:ahyp="http://schemas.microsoft.com/office/drawing/2018/hyperlinkcolor" val="tx"/>
                    </a:ext>
                  </a:extLst>
                </a:hlinkClick>
              </a:rPr>
              <a:t>stacy@clinefinancialservices.com</a:t>
            </a:r>
            <a:br>
              <a:rPr lang="en-US" altLang="x-none" sz="3600" dirty="0">
                <a:solidFill>
                  <a:schemeClr val="tx1"/>
                </a:solidFill>
              </a:rPr>
            </a:br>
            <a:r>
              <a:rPr lang="en-US" altLang="x-none" sz="3600" dirty="0">
                <a:solidFill>
                  <a:schemeClr val="tx1"/>
                </a:solidFill>
              </a:rPr>
              <a:t>www.clinefinancialservices.com	</a:t>
            </a:r>
            <a:br>
              <a:rPr lang="en-US" altLang="x-none" sz="3600" dirty="0">
                <a:solidFill>
                  <a:schemeClr val="tx1"/>
                </a:solidFill>
              </a:rPr>
            </a:br>
            <a:r>
              <a:rPr lang="en-US" altLang="x-none" sz="3600" dirty="0">
                <a:solidFill>
                  <a:schemeClr val="tx1"/>
                </a:solidFill>
              </a:rPr>
              <a:t>970-744-0206</a:t>
            </a:r>
          </a:p>
        </p:txBody>
      </p:sp>
      <p:sp>
        <p:nvSpPr>
          <p:cNvPr id="4" name="Slide Number Placeholder 3">
            <a:extLst>
              <a:ext uri="{FF2B5EF4-FFF2-40B4-BE49-F238E27FC236}">
                <a16:creationId xmlns:a16="http://schemas.microsoft.com/office/drawing/2014/main" id="{5E2354D7-E26B-4BC9-83E8-3C1CF9E07CD9}"/>
              </a:ext>
            </a:extLst>
          </p:cNvPr>
          <p:cNvSpPr>
            <a:spLocks noGrp="1"/>
          </p:cNvSpPr>
          <p:nvPr>
            <p:ph type="sldNum" sz="quarter" idx="12"/>
          </p:nvPr>
        </p:nvSpPr>
        <p:spPr>
          <a:xfrm>
            <a:off x="1063413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38</a:t>
            </a:fld>
            <a:endParaRPr lang="en-US" dirty="0"/>
          </a:p>
        </p:txBody>
      </p:sp>
    </p:spTree>
    <p:extLst>
      <p:ext uri="{BB962C8B-B14F-4D97-AF65-F5344CB8AC3E}">
        <p14:creationId xmlns:p14="http://schemas.microsoft.com/office/powerpoint/2010/main" val="392168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70560" y="1691276"/>
            <a:ext cx="3923607" cy="2470065"/>
          </a:xfrm>
        </p:spPr>
        <p:txBody>
          <a:bodyPr>
            <a:normAutofit/>
          </a:bodyPr>
          <a:lstStyle/>
          <a:p>
            <a:pPr algn="ctr"/>
            <a:r>
              <a:rPr lang="en-CA" sz="4800" dirty="0">
                <a:solidFill>
                  <a:schemeClr val="tx1"/>
                </a:solidFill>
              </a:rPr>
              <a:t>D</a:t>
            </a:r>
            <a:r>
              <a:rPr lang="en-US" sz="4800" dirty="0">
                <a:solidFill>
                  <a:schemeClr val="tx1"/>
                </a:solidFill>
              </a:rPr>
              <a:t>ISCALIMER</a:t>
            </a:r>
          </a:p>
        </p:txBody>
      </p:sp>
      <p:sp>
        <p:nvSpPr>
          <p:cNvPr id="6" name="Rectangle 6"/>
          <p:cNvSpPr>
            <a:spLocks noGrp="1"/>
          </p:cNvSpPr>
          <p:nvPr>
            <p:ph sz="half" idx="1"/>
          </p:nvPr>
        </p:nvSpPr>
        <p:spPr>
          <a:xfrm>
            <a:off x="4633547" y="1354014"/>
            <a:ext cx="7174522" cy="5078437"/>
          </a:xfrm>
        </p:spPr>
        <p:txBody>
          <a:bodyPr>
            <a:normAutofit/>
          </a:bodyPr>
          <a:lstStyle>
            <a:lvl1pPr>
              <a:defRPr sz="2800"/>
            </a:lvl1pPr>
          </a:lstStyle>
          <a:p>
            <a:pPr marL="457189" indent="-457189">
              <a:buFont typeface="Arial" panose="020B0604020202020204" pitchFamily="34" charset="0"/>
              <a:buChar char="•"/>
              <a:defRPr/>
            </a:pPr>
            <a:r>
              <a:rPr lang="en-US" sz="1800" dirty="0"/>
              <a:t>This conference is an attempt by P21WWUG members to assist each other by demonstrating ways that we utilize the Prophet21 system and other related products.</a:t>
            </a:r>
          </a:p>
          <a:p>
            <a:pPr marL="457189" indent="-457189">
              <a:buFont typeface="Arial" panose="020B0604020202020204" pitchFamily="34" charset="0"/>
              <a:buChar char="•"/>
              <a:defRPr/>
            </a:pPr>
            <a:r>
              <a:rPr lang="en-US" sz="1800" dirty="0"/>
              <a:t>The P21WWUG and the individuals conducting the classes and round tables take no responsibility for potential issues that arise as a result of taking the advice given during the conference.</a:t>
            </a:r>
          </a:p>
          <a:p>
            <a:pPr marL="457189" indent="-457189">
              <a:buFont typeface="Arial" panose="020B0604020202020204" pitchFamily="34" charset="0"/>
              <a:buChar char="•"/>
              <a:defRPr/>
            </a:pPr>
            <a:r>
              <a:rPr lang="en-US" sz="1800" dirty="0"/>
              <a:t>The P21WWUG does not recommend using any SQL statements to update your database without having those statements first reviewed by Epicor or other experienced SQL professionals. Test any code in your Play Database!</a:t>
            </a:r>
          </a:p>
          <a:p>
            <a:pPr marL="457189" indent="-457189">
              <a:buFont typeface="Arial" panose="020B0604020202020204" pitchFamily="34" charset="0"/>
              <a:buChar char="•"/>
              <a:defRPr/>
            </a:pPr>
            <a:r>
              <a:rPr lang="en-US" sz="1800" dirty="0"/>
              <a:t>Using SQL statements to update your database may result in corrupting your database. Test any code in your Play Database!</a:t>
            </a:r>
          </a:p>
        </p:txBody>
      </p:sp>
      <p:sp>
        <p:nvSpPr>
          <p:cNvPr id="8" name="Slide Number Placeholder 7"/>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4</a:t>
            </a:fld>
            <a:endParaRPr kumimoji="0" lang="en-US"/>
          </a:p>
        </p:txBody>
      </p:sp>
    </p:spTree>
    <p:extLst>
      <p:ext uri="{BB962C8B-B14F-4D97-AF65-F5344CB8AC3E}">
        <p14:creationId xmlns:p14="http://schemas.microsoft.com/office/powerpoint/2010/main" val="157604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AGENDA</a:t>
            </a:r>
          </a:p>
        </p:txBody>
      </p:sp>
      <p:sp>
        <p:nvSpPr>
          <p:cNvPr id="6" name="Rectangle 5"/>
          <p:cNvSpPr>
            <a:spLocks noGrp="1"/>
          </p:cNvSpPr>
          <p:nvPr>
            <p:ph sz="half" idx="1"/>
          </p:nvPr>
        </p:nvSpPr>
        <p:spPr>
          <a:xfrm>
            <a:off x="4830732" y="1308683"/>
            <a:ext cx="6269591" cy="5050172"/>
          </a:xfrm>
        </p:spPr>
        <p:txBody>
          <a:bodyPr>
            <a:normAutofit/>
          </a:bodyPr>
          <a:lstStyle/>
          <a:p>
            <a:pPr marL="685783" indent="-685783">
              <a:buAutoNum type="arabicPeriod"/>
            </a:pPr>
            <a:r>
              <a:rPr lang="en-US" dirty="0"/>
              <a:t>Introduction/Bio</a:t>
            </a:r>
          </a:p>
          <a:p>
            <a:pPr marL="685783" indent="-685783">
              <a:buAutoNum type="arabicPeriod"/>
            </a:pPr>
            <a:r>
              <a:rPr lang="en-US" dirty="0"/>
              <a:t>Reporting Sales Numbers</a:t>
            </a:r>
          </a:p>
          <a:p>
            <a:pPr marL="685783" indent="-685783">
              <a:buAutoNum type="arabicPeriod"/>
            </a:pPr>
            <a:r>
              <a:rPr lang="en-US" dirty="0"/>
              <a:t>Sales History Report</a:t>
            </a:r>
          </a:p>
          <a:p>
            <a:pPr marL="685783" indent="-685783">
              <a:buAutoNum type="arabicPeriod"/>
            </a:pPr>
            <a:r>
              <a:rPr lang="en-US" dirty="0"/>
              <a:t>Sales History – Bridge to Accounting View &amp; Executive Metrics</a:t>
            </a:r>
          </a:p>
          <a:p>
            <a:pPr marL="685783" indent="-685783">
              <a:buAutoNum type="arabicPeriod"/>
            </a:pPr>
            <a:r>
              <a:rPr lang="en-US" dirty="0"/>
              <a:t>Sales History – Bridge to GL</a:t>
            </a:r>
          </a:p>
          <a:p>
            <a:pPr marL="685783" indent="-685783">
              <a:buAutoNum type="arabicPeriod"/>
            </a:pPr>
            <a:r>
              <a:rPr lang="en-US" dirty="0"/>
              <a:t>GL – Bridge to Statement of Profit &amp; Loss</a:t>
            </a:r>
          </a:p>
          <a:p>
            <a:pPr marL="685783" indent="-685783">
              <a:buAutoNum type="arabicPeriod"/>
            </a:pPr>
            <a:r>
              <a:rPr lang="en-US" dirty="0"/>
              <a:t>Pulling it all Together</a:t>
            </a:r>
          </a:p>
          <a:p>
            <a:pPr marL="685783" indent="-685783">
              <a:buAutoNum type="arabicPeriod"/>
            </a:pPr>
            <a:r>
              <a:rPr lang="en-US" dirty="0"/>
              <a:t>Q&amp;A</a:t>
            </a:r>
          </a:p>
          <a:p>
            <a:pPr marL="685783" indent="-685783">
              <a:buAutoNum type="arabicPeriod"/>
            </a:pP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5</a:t>
            </a:fld>
            <a:endParaRPr kumimoji="0" lang="en-US"/>
          </a:p>
        </p:txBody>
      </p:sp>
      <p:sp>
        <p:nvSpPr>
          <p:cNvPr id="4" name="TextBox 3">
            <a:extLst>
              <a:ext uri="{FF2B5EF4-FFF2-40B4-BE49-F238E27FC236}">
                <a16:creationId xmlns:a16="http://schemas.microsoft.com/office/drawing/2014/main" id="{0526EB6A-A3BA-4715-B6FC-126FD0809172}"/>
              </a:ext>
            </a:extLst>
          </p:cNvPr>
          <p:cNvSpPr txBox="1"/>
          <p:nvPr/>
        </p:nvSpPr>
        <p:spPr>
          <a:xfrm>
            <a:off x="1123389" y="2820786"/>
            <a:ext cx="3452552" cy="830997"/>
          </a:xfrm>
          <a:prstGeom prst="rect">
            <a:avLst/>
          </a:prstGeom>
          <a:noFill/>
        </p:spPr>
        <p:txBody>
          <a:bodyPr wrap="square" rtlCol="0">
            <a:spAutoFit/>
          </a:bodyPr>
          <a:lstStyle/>
          <a:p>
            <a:r>
              <a:rPr lang="en-CA" sz="4800" dirty="0"/>
              <a:t>Agenda</a:t>
            </a:r>
            <a:endParaRPr lang="en-US" sz="4800" dirty="0"/>
          </a:p>
        </p:txBody>
      </p:sp>
    </p:spTree>
    <p:extLst>
      <p:ext uri="{BB962C8B-B14F-4D97-AF65-F5344CB8AC3E}">
        <p14:creationId xmlns:p14="http://schemas.microsoft.com/office/powerpoint/2010/main" val="362812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BIO</a:t>
            </a:r>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6</a:t>
            </a:fld>
            <a:endParaRPr kumimoji="0" lang="en-US"/>
          </a:p>
        </p:txBody>
      </p:sp>
      <p:sp>
        <p:nvSpPr>
          <p:cNvPr id="5" name="TextBox 4">
            <a:extLst>
              <a:ext uri="{FF2B5EF4-FFF2-40B4-BE49-F238E27FC236}">
                <a16:creationId xmlns:a16="http://schemas.microsoft.com/office/drawing/2014/main" id="{489A4F3E-D447-43AF-8CAC-DE3F9095694A}"/>
              </a:ext>
            </a:extLst>
          </p:cNvPr>
          <p:cNvSpPr txBox="1"/>
          <p:nvPr/>
        </p:nvSpPr>
        <p:spPr>
          <a:xfrm>
            <a:off x="538777" y="2743704"/>
            <a:ext cx="3746507" cy="830997"/>
          </a:xfrm>
          <a:prstGeom prst="rect">
            <a:avLst/>
          </a:prstGeom>
          <a:noFill/>
        </p:spPr>
        <p:txBody>
          <a:bodyPr wrap="square" rtlCol="0">
            <a:spAutoFit/>
          </a:bodyPr>
          <a:lstStyle/>
          <a:p>
            <a:r>
              <a:rPr lang="en-CA" sz="4800" dirty="0"/>
              <a:t>Bio</a:t>
            </a:r>
            <a:endParaRPr lang="en-US" sz="4800" dirty="0"/>
          </a:p>
        </p:txBody>
      </p:sp>
      <p:sp>
        <p:nvSpPr>
          <p:cNvPr id="9" name="Rectangle 3">
            <a:extLst>
              <a:ext uri="{FF2B5EF4-FFF2-40B4-BE49-F238E27FC236}">
                <a16:creationId xmlns:a16="http://schemas.microsoft.com/office/drawing/2014/main" id="{BAD796F7-BC5F-4265-96E7-EAE22E07AF30}"/>
              </a:ext>
            </a:extLst>
          </p:cNvPr>
          <p:cNvSpPr txBox="1">
            <a:spLocks/>
          </p:cNvSpPr>
          <p:nvPr/>
        </p:nvSpPr>
        <p:spPr>
          <a:xfrm>
            <a:off x="3162650" y="830510"/>
            <a:ext cx="8674215" cy="608938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Background in corporate finance for eight years, running financial budget/plan, monthly close, reporting, etc. of $500M service offering</a:t>
            </a:r>
          </a:p>
          <a:p>
            <a:pPr marL="274320" lvl="1"/>
            <a:endParaRPr lang="en-US" altLang="x-none" dirty="0"/>
          </a:p>
          <a:p>
            <a:pPr marL="274320" lvl="1"/>
            <a:r>
              <a:rPr lang="en-US" altLang="x-none" dirty="0"/>
              <a:t>Independent consultant for six years</a:t>
            </a:r>
          </a:p>
          <a:p>
            <a:pPr marL="548640" lvl="2"/>
            <a:r>
              <a:rPr lang="en-US" altLang="x-none" dirty="0"/>
              <a:t>End user of Prophet 21 for four years</a:t>
            </a:r>
          </a:p>
          <a:p>
            <a:pPr marL="548640" lvl="2"/>
            <a:endParaRPr lang="en-US" altLang="x-none" dirty="0"/>
          </a:p>
          <a:p>
            <a:pPr marL="274320" lvl="1"/>
            <a:r>
              <a:rPr lang="en-US" altLang="x-none" dirty="0"/>
              <a:t>Specialize in Finance &amp; Accounting practices and procedures, EDI implementation, project management and identifying areas of efficiency and cost savings</a:t>
            </a:r>
          </a:p>
          <a:p>
            <a:pPr marL="274320" lvl="1"/>
            <a:endParaRPr lang="en-US" altLang="x-none" dirty="0"/>
          </a:p>
          <a:p>
            <a:pPr marL="0" lvl="1" indent="0">
              <a:buFont typeface="Wingdings 2" pitchFamily="18" charset="2"/>
              <a:buNone/>
            </a:pPr>
            <a:r>
              <a:rPr lang="en-US" altLang="x-none" dirty="0"/>
              <a:t>Stacy Cline</a:t>
            </a:r>
          </a:p>
          <a:p>
            <a:pPr marL="0" lvl="1" indent="0">
              <a:buFont typeface="Wingdings 2" pitchFamily="18" charset="2"/>
              <a:buNone/>
            </a:pPr>
            <a:r>
              <a:rPr lang="en-US" altLang="x-none" dirty="0"/>
              <a:t>Cline Financial Services, LLC</a:t>
            </a:r>
          </a:p>
          <a:p>
            <a:pPr marL="0" lvl="1" indent="0">
              <a:buFont typeface="Wingdings 2" pitchFamily="18" charset="2"/>
              <a:buNone/>
            </a:pPr>
            <a:r>
              <a:rPr lang="en-US" altLang="x-none" dirty="0">
                <a:hlinkClick r:id="rId3"/>
              </a:rPr>
              <a:t>stacy@clinefinancialservices.com</a:t>
            </a:r>
            <a:endParaRPr lang="en-US" altLang="x-none" dirty="0"/>
          </a:p>
          <a:p>
            <a:pPr marL="0" lvl="1" indent="0">
              <a:buFont typeface="Wingdings 2" pitchFamily="18" charset="2"/>
              <a:buNone/>
            </a:pPr>
            <a:r>
              <a:rPr lang="en-US" altLang="x-none" dirty="0"/>
              <a:t>www.clinefinancialservices.com	</a:t>
            </a:r>
          </a:p>
          <a:p>
            <a:pPr marL="0" lvl="1" indent="0">
              <a:buFont typeface="Wingdings 2" pitchFamily="18" charset="2"/>
              <a:buNone/>
            </a:pPr>
            <a:r>
              <a:rPr lang="en-US" altLang="x-none" dirty="0"/>
              <a:t>970-744-0206</a:t>
            </a:r>
          </a:p>
          <a:p>
            <a:pPr marL="45720" lvl="1" indent="0">
              <a:buFont typeface="Wingdings 2" pitchFamily="18" charset="2"/>
              <a:buNone/>
            </a:pPr>
            <a:endParaRPr lang="en-US" altLang="x-none" dirty="0"/>
          </a:p>
        </p:txBody>
      </p:sp>
    </p:spTree>
    <p:extLst>
      <p:ext uri="{BB962C8B-B14F-4D97-AF65-F5344CB8AC3E}">
        <p14:creationId xmlns:p14="http://schemas.microsoft.com/office/powerpoint/2010/main" val="49023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4084"/>
            <a:ext cx="12192000" cy="1352698"/>
          </a:xfrm>
        </p:spPr>
        <p:txBody>
          <a:bodyPr>
            <a:normAutofit/>
          </a:bodyPr>
          <a:lstStyle/>
          <a:p>
            <a:r>
              <a:rPr lang="en-CA" sz="4000" b="1" dirty="0"/>
              <a:t>Reporting sales</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7</a:t>
            </a:fld>
            <a:endParaRPr kumimoji="0" lang="en-US" dirty="0">
              <a:solidFill>
                <a:srgbClr val="FFFFFF"/>
              </a:solidFill>
            </a:endParaRPr>
          </a:p>
        </p:txBody>
      </p:sp>
    </p:spTree>
    <p:extLst>
      <p:ext uri="{BB962C8B-B14F-4D97-AF65-F5344CB8AC3E}">
        <p14:creationId xmlns:p14="http://schemas.microsoft.com/office/powerpoint/2010/main" val="290084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4119513" cy="600485"/>
          </a:xfrm>
        </p:spPr>
        <p:txBody>
          <a:bodyPr>
            <a:normAutofit/>
          </a:bodyPr>
          <a:lstStyle/>
          <a:p>
            <a:pPr algn="l"/>
            <a:r>
              <a:rPr lang="en-CA" sz="3200" b="1" dirty="0">
                <a:solidFill>
                  <a:schemeClr val="tx1"/>
                </a:solidFill>
              </a:rPr>
              <a:t>Reporting sales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a:bodyPr>
          <a:lstStyle/>
          <a:p>
            <a:endParaRPr lang="en-CA" dirty="0"/>
          </a:p>
          <a:p>
            <a:r>
              <a:rPr lang="en-CA" dirty="0"/>
              <a:t>Anytime an order is ship confirmed/invoiced, and RMA is completed or a Credit Memo/Debit Memo (CM/DM) is created, P21 creates an invoice.  </a:t>
            </a:r>
          </a:p>
          <a:p>
            <a:endParaRPr lang="en-CA" dirty="0"/>
          </a:p>
          <a:p>
            <a:r>
              <a:rPr lang="en-CA" dirty="0"/>
              <a:t>The set of invoices is designated in P21 with a Journal ID = “SJ”, meaning “Sales Journal”</a:t>
            </a:r>
          </a:p>
          <a:p>
            <a:endParaRPr lang="en-CA" dirty="0"/>
          </a:p>
          <a:p>
            <a:r>
              <a:rPr lang="en-CA" dirty="0"/>
              <a:t>All of the reports that we will reference pull a representation of this activity.</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07917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476462"/>
            <a:ext cx="11920251" cy="5243828"/>
          </a:xfrm>
        </p:spPr>
        <p:txBody>
          <a:bodyPr anchor="t" anchorCtr="0">
            <a:normAutofit fontScale="85000" lnSpcReduction="20000"/>
          </a:bodyPr>
          <a:lstStyle/>
          <a:p>
            <a:r>
              <a:rPr lang="en-CA" b="1" dirty="0"/>
              <a:t>Where are some places you can find a Sales number in P21?</a:t>
            </a:r>
          </a:p>
          <a:p>
            <a:pPr lvl="1"/>
            <a:r>
              <a:rPr lang="en-CA" dirty="0"/>
              <a:t>Sales History Report</a:t>
            </a:r>
          </a:p>
          <a:p>
            <a:pPr lvl="2"/>
            <a:r>
              <a:rPr lang="en-CA" dirty="0"/>
              <a:t>Orders – Order Processing – Reports – Sales History</a:t>
            </a:r>
          </a:p>
          <a:p>
            <a:pPr lvl="2"/>
            <a:endParaRPr lang="en-CA" dirty="0"/>
          </a:p>
          <a:p>
            <a:pPr lvl="1"/>
            <a:r>
              <a:rPr lang="en-CA" dirty="0"/>
              <a:t>Executive Metrics</a:t>
            </a:r>
          </a:p>
          <a:p>
            <a:pPr lvl="2"/>
            <a:r>
              <a:rPr lang="en-CA" dirty="0"/>
              <a:t>Accounting – Management Summary – Inquiry – Executive Metrics</a:t>
            </a:r>
          </a:p>
          <a:p>
            <a:pPr lvl="1"/>
            <a:endParaRPr lang="en-CA" dirty="0"/>
          </a:p>
          <a:p>
            <a:pPr lvl="1"/>
            <a:r>
              <a:rPr lang="en-CA" dirty="0"/>
              <a:t>Accounting View</a:t>
            </a:r>
          </a:p>
          <a:p>
            <a:pPr lvl="2"/>
            <a:r>
              <a:rPr lang="en-CA" dirty="0"/>
              <a:t>Accounting – Management Summary – Inquiry – Accounting View</a:t>
            </a:r>
          </a:p>
          <a:p>
            <a:pPr lvl="1"/>
            <a:endParaRPr lang="en-CA" dirty="0"/>
          </a:p>
          <a:p>
            <a:pPr lvl="1"/>
            <a:r>
              <a:rPr lang="en-CA" dirty="0"/>
              <a:t>Financial Line Express Set-up</a:t>
            </a:r>
          </a:p>
          <a:p>
            <a:pPr lvl="2"/>
            <a:r>
              <a:rPr lang="en-CA" dirty="0"/>
              <a:t>Accounting – General Ledger – System – Financial Line Express Set-up</a:t>
            </a:r>
          </a:p>
          <a:p>
            <a:pPr lvl="2"/>
            <a:endParaRPr lang="en-CA" dirty="0"/>
          </a:p>
          <a:p>
            <a:pPr lvl="1"/>
            <a:r>
              <a:rPr lang="en-CA" dirty="0"/>
              <a:t>General Ledger</a:t>
            </a:r>
          </a:p>
          <a:p>
            <a:pPr lvl="2"/>
            <a:r>
              <a:rPr lang="en-CA" dirty="0"/>
              <a:t>Accounting – General Ledger – Reports – General Ledger</a:t>
            </a:r>
          </a:p>
          <a:p>
            <a:pPr lvl="1"/>
            <a:endParaRPr lang="en-CA" dirty="0"/>
          </a:p>
          <a:p>
            <a:pPr lvl="1"/>
            <a:r>
              <a:rPr lang="en-CA" dirty="0"/>
              <a:t>Sales Tax Report</a:t>
            </a:r>
          </a:p>
          <a:p>
            <a:pPr lvl="2"/>
            <a:r>
              <a:rPr lang="en-CA" dirty="0"/>
              <a:t>Accounting – Accounts Receivable – Reports – Sales Tax</a:t>
            </a:r>
          </a:p>
          <a:p>
            <a:pPr lvl="2"/>
            <a:r>
              <a:rPr lang="en-CA" i="1" dirty="0"/>
              <a:t>This is used for different reasons – will exclude it for this analysis.  For a Sale to show up here, the order must be marked as “Taxable” which usually drives the difference between the Sales History Report and the Sales Tax Sales number</a:t>
            </a:r>
            <a:endParaRPr lang="en-CA" dirty="0"/>
          </a:p>
          <a:p>
            <a:pPr lvl="1"/>
            <a:endParaRPr lang="en-CA" i="1" dirty="0"/>
          </a:p>
          <a:p>
            <a:pPr lvl="1"/>
            <a:r>
              <a:rPr lang="en-CA" dirty="0"/>
              <a:t>There are more, but these ones are the ones I use the most</a:t>
            </a:r>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10" name="Title 1">
            <a:extLst>
              <a:ext uri="{FF2B5EF4-FFF2-40B4-BE49-F238E27FC236}">
                <a16:creationId xmlns:a16="http://schemas.microsoft.com/office/drawing/2014/main" id="{0C9F3905-2194-4A10-9DE0-B29194DB183E}"/>
              </a:ext>
            </a:extLst>
          </p:cNvPr>
          <p:cNvSpPr txBox="1">
            <a:spLocks/>
          </p:cNvSpPr>
          <p:nvPr/>
        </p:nvSpPr>
        <p:spPr>
          <a:xfrm>
            <a:off x="0" y="0"/>
            <a:ext cx="4119513" cy="60048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rgbClr val="FFFEFF"/>
                </a:solidFill>
                <a:latin typeface="+mj-lt"/>
                <a:ea typeface="+mj-ea"/>
                <a:cs typeface="+mj-cs"/>
              </a:defRPr>
            </a:lvl1pPr>
          </a:lstStyle>
          <a:p>
            <a:pPr algn="l"/>
            <a:r>
              <a:rPr lang="en-CA" sz="3200" b="1">
                <a:solidFill>
                  <a:schemeClr val="tx1"/>
                </a:solidFill>
              </a:rPr>
              <a:t>Reporting sales</a:t>
            </a:r>
            <a:endParaRPr lang="en-CA" sz="3200" b="1" dirty="0">
              <a:solidFill>
                <a:schemeClr val="tx1"/>
              </a:solidFill>
            </a:endParaRPr>
          </a:p>
        </p:txBody>
      </p:sp>
    </p:spTree>
    <p:extLst>
      <p:ext uri="{BB962C8B-B14F-4D97-AF65-F5344CB8AC3E}">
        <p14:creationId xmlns:p14="http://schemas.microsoft.com/office/powerpoint/2010/main" val="49351509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2324</TotalTime>
  <Words>1934</Words>
  <Application>Microsoft Office PowerPoint</Application>
  <PresentationFormat>Widescreen</PresentationFormat>
  <Paragraphs>319</Paragraphs>
  <Slides>38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 2</vt:lpstr>
      <vt:lpstr>Vapor Trail</vt:lpstr>
      <vt:lpstr>REPORTING SALES NUMBERS</vt:lpstr>
      <vt:lpstr>Session title</vt:lpstr>
      <vt:lpstr>Prophet 21 World Wide User Group Officers</vt:lpstr>
      <vt:lpstr>DISCALIMER</vt:lpstr>
      <vt:lpstr>AGENDA</vt:lpstr>
      <vt:lpstr>BIO</vt:lpstr>
      <vt:lpstr>Reporting sales</vt:lpstr>
      <vt:lpstr>Reporting sales</vt:lpstr>
      <vt:lpstr>PowerPoint Presentation</vt:lpstr>
      <vt:lpstr>PowerPoint Presentation</vt:lpstr>
      <vt:lpstr>PowerPoint Presentation</vt:lpstr>
      <vt:lpstr>PowerPoint Presentation</vt:lpstr>
      <vt:lpstr>PowerPoint Presentation</vt:lpstr>
      <vt:lpstr>SALES History REPORT</vt:lpstr>
      <vt:lpstr>Sales history REPORT– what is it?</vt:lpstr>
      <vt:lpstr>Sales history REPORT– why the difference?</vt:lpstr>
      <vt:lpstr>Sales history REPORT– why the difference?</vt:lpstr>
      <vt:lpstr>Sales history REPORT– why the difference?</vt:lpstr>
      <vt:lpstr>Sales history REPORT– why the difference?</vt:lpstr>
      <vt:lpstr>Sales history REPORT– why the difference?</vt:lpstr>
      <vt:lpstr>Sales history REPORT– why the difference?</vt:lpstr>
      <vt:lpstr>Sales history REPORT– why the difference?</vt:lpstr>
      <vt:lpstr>SALES History – bridge to executive metrics and accounting view</vt:lpstr>
      <vt:lpstr>Sales history – bridge TO EXECUTIVE METRICS </vt:lpstr>
      <vt:lpstr>Sales numbers – bridge TO accounting view</vt:lpstr>
      <vt:lpstr>SALES History – bridge to general ledger</vt:lpstr>
      <vt:lpstr>Sales numbers – TIE TO general ledger</vt:lpstr>
      <vt:lpstr>Sales numbers – TIE TO general ledger</vt:lpstr>
      <vt:lpstr>Sales numbers – TIE TO general ledger</vt:lpstr>
      <vt:lpstr>bridge general ledger TO STATEMENT OF PROFIT &amp; LOSS</vt:lpstr>
      <vt:lpstr>Sales numbers – TIE TO general ledger</vt:lpstr>
      <vt:lpstr>Sales numbers – TIE TO general ledger</vt:lpstr>
      <vt:lpstr>Sales numbers – TIE TO general ledger</vt:lpstr>
      <vt:lpstr>Pulling it all together</vt:lpstr>
      <vt:lpstr>Pulling it all together</vt:lpstr>
      <vt:lpstr>Pulling it all together</vt:lpstr>
      <vt:lpstr>Questions???</vt:lpstr>
      <vt:lpstr>Stacy Cline Cline Financial Services, LLC stacy@clinefinancialservices.com www.clinefinancialservices.com  970-744-0206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Richardson</dc:creator>
  <cp:lastModifiedBy>Stacy Cline</cp:lastModifiedBy>
  <cp:revision>121</cp:revision>
  <dcterms:created xsi:type="dcterms:W3CDTF">2019-06-19T20:13:53Z</dcterms:created>
  <dcterms:modified xsi:type="dcterms:W3CDTF">2019-09-09T17:19:41Z</dcterms:modified>
</cp:coreProperties>
</file>