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1"/>
  </p:sldMasterIdLst>
  <p:notesMasterIdLst>
    <p:notesMasterId r:id="rId50"/>
  </p:notesMasterIdLst>
  <p:sldIdLst>
    <p:sldId id="256" r:id="rId2"/>
    <p:sldId id="262" r:id="rId3"/>
    <p:sldId id="265" r:id="rId4"/>
    <p:sldId id="266" r:id="rId5"/>
    <p:sldId id="267" r:id="rId6"/>
    <p:sldId id="263" r:id="rId7"/>
    <p:sldId id="272" r:id="rId8"/>
    <p:sldId id="281" r:id="rId9"/>
    <p:sldId id="268" r:id="rId10"/>
    <p:sldId id="285" r:id="rId11"/>
    <p:sldId id="282" r:id="rId12"/>
    <p:sldId id="283" r:id="rId13"/>
    <p:sldId id="284" r:id="rId14"/>
    <p:sldId id="286" r:id="rId15"/>
    <p:sldId id="287" r:id="rId16"/>
    <p:sldId id="288" r:id="rId17"/>
    <p:sldId id="289" r:id="rId18"/>
    <p:sldId id="290" r:id="rId19"/>
    <p:sldId id="291" r:id="rId20"/>
    <p:sldId id="292" r:id="rId21"/>
    <p:sldId id="293" r:id="rId22"/>
    <p:sldId id="294" r:id="rId23"/>
    <p:sldId id="295" r:id="rId24"/>
    <p:sldId id="296" r:id="rId25"/>
    <p:sldId id="298" r:id="rId26"/>
    <p:sldId id="299" r:id="rId27"/>
    <p:sldId id="300" r:id="rId28"/>
    <p:sldId id="301" r:id="rId29"/>
    <p:sldId id="302" r:id="rId30"/>
    <p:sldId id="303" r:id="rId31"/>
    <p:sldId id="304" r:id="rId32"/>
    <p:sldId id="307" r:id="rId33"/>
    <p:sldId id="305" r:id="rId34"/>
    <p:sldId id="306" r:id="rId35"/>
    <p:sldId id="308" r:id="rId36"/>
    <p:sldId id="309" r:id="rId37"/>
    <p:sldId id="311" r:id="rId38"/>
    <p:sldId id="314" r:id="rId39"/>
    <p:sldId id="312" r:id="rId40"/>
    <p:sldId id="313" r:id="rId41"/>
    <p:sldId id="315" r:id="rId42"/>
    <p:sldId id="316" r:id="rId43"/>
    <p:sldId id="317" r:id="rId44"/>
    <p:sldId id="318" r:id="rId45"/>
    <p:sldId id="319" r:id="rId46"/>
    <p:sldId id="320" r:id="rId47"/>
    <p:sldId id="321" r:id="rId48"/>
    <p:sldId id="32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42A68-7783-430C-8F91-DDDE8C658605}" type="doc">
      <dgm:prSet loTypeId="urn:microsoft.com/office/officeart/2005/8/layout/chevron1" loCatId="process" qsTypeId="urn:microsoft.com/office/officeart/2005/8/quickstyle/simple1" qsCatId="simple" csTypeId="urn:microsoft.com/office/officeart/2005/8/colors/accent1_2" csCatId="accent1" phldr="1"/>
      <dgm:spPr/>
    </dgm:pt>
    <dgm:pt modelId="{FA1DD7A1-17AB-4492-B300-B3438EA1506B}" type="pres">
      <dgm:prSet presAssocID="{B1242A68-7783-430C-8F91-DDDE8C658605}" presName="Name0" presStyleCnt="0">
        <dgm:presLayoutVars>
          <dgm:dir/>
          <dgm:animLvl val="lvl"/>
          <dgm:resizeHandles val="exact"/>
        </dgm:presLayoutVars>
      </dgm:prSet>
      <dgm:spPr/>
    </dgm:pt>
  </dgm:ptLst>
  <dgm:cxnLst>
    <dgm:cxn modelId="{314D5F71-9AA9-42B0-A82D-980E3297BAA9}" type="presOf" srcId="{B1242A68-7783-430C-8F91-DDDE8C658605}" destId="{FA1DD7A1-17AB-4492-B300-B3438EA1506B}"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42A68-7783-430C-8F91-DDDE8C658605}" type="doc">
      <dgm:prSet loTypeId="urn:microsoft.com/office/officeart/2005/8/layout/chevron1" loCatId="process" qsTypeId="urn:microsoft.com/office/officeart/2005/8/quickstyle/simple1" qsCatId="simple" csTypeId="urn:microsoft.com/office/officeart/2005/8/colors/accent1_2" csCatId="accent1" phldr="1"/>
      <dgm:spPr/>
    </dgm:pt>
    <dgm:pt modelId="{0735BD26-E86C-4A80-8D1A-B6068E6B67A9}">
      <dgm:prSet phldrT="[Text]"/>
      <dgm:spPr/>
      <dgm:t>
        <a:bodyPr/>
        <a:lstStyle/>
        <a:p>
          <a:r>
            <a:rPr lang="en-US" dirty="0"/>
            <a:t>#1: Sales Order Entry</a:t>
          </a:r>
        </a:p>
      </dgm:t>
    </dgm:pt>
    <dgm:pt modelId="{D0B1E9D5-69C5-4C08-AD3F-03EABD617838}" type="parTrans" cxnId="{8B3E65C5-AA98-491F-8E2C-A3C9BE8C5A6E}">
      <dgm:prSet/>
      <dgm:spPr/>
      <dgm:t>
        <a:bodyPr/>
        <a:lstStyle/>
        <a:p>
          <a:endParaRPr lang="en-US"/>
        </a:p>
      </dgm:t>
    </dgm:pt>
    <dgm:pt modelId="{45CA0D45-2712-41CD-B883-0AF517D92A36}" type="sibTrans" cxnId="{8B3E65C5-AA98-491F-8E2C-A3C9BE8C5A6E}">
      <dgm:prSet/>
      <dgm:spPr/>
      <dgm:t>
        <a:bodyPr/>
        <a:lstStyle/>
        <a:p>
          <a:endParaRPr lang="en-US"/>
        </a:p>
      </dgm:t>
    </dgm:pt>
    <dgm:pt modelId="{159024DB-4126-4E25-A5CD-F4F3DCEDFD79}">
      <dgm:prSet phldrT="[Text]"/>
      <dgm:spPr/>
      <dgm:t>
        <a:bodyPr/>
        <a:lstStyle/>
        <a:p>
          <a:r>
            <a:rPr lang="en-US" dirty="0"/>
            <a:t>#2: Pick Ticket</a:t>
          </a:r>
        </a:p>
      </dgm:t>
    </dgm:pt>
    <dgm:pt modelId="{4C82F293-974E-4C0A-A1DA-CECBE84647EF}" type="parTrans" cxnId="{76ED58B6-FC44-4577-94BF-05F1D3E27AF4}">
      <dgm:prSet/>
      <dgm:spPr/>
      <dgm:t>
        <a:bodyPr/>
        <a:lstStyle/>
        <a:p>
          <a:endParaRPr lang="en-US"/>
        </a:p>
      </dgm:t>
    </dgm:pt>
    <dgm:pt modelId="{95B4D256-81CD-460E-9560-C4EC4B4EF096}" type="sibTrans" cxnId="{76ED58B6-FC44-4577-94BF-05F1D3E27AF4}">
      <dgm:prSet/>
      <dgm:spPr/>
      <dgm:t>
        <a:bodyPr/>
        <a:lstStyle/>
        <a:p>
          <a:endParaRPr lang="en-US"/>
        </a:p>
      </dgm:t>
    </dgm:pt>
    <dgm:pt modelId="{5CEC2370-01C0-4D8E-A6CA-17592C5BE857}">
      <dgm:prSet phldrT="[Text]"/>
      <dgm:spPr/>
      <dgm:t>
        <a:bodyPr/>
        <a:lstStyle/>
        <a:p>
          <a:r>
            <a:rPr lang="en-US" dirty="0"/>
            <a:t>#3: Ship Confirmation (creates invoice)</a:t>
          </a:r>
        </a:p>
      </dgm:t>
    </dgm:pt>
    <dgm:pt modelId="{FDE4D52E-F6DD-4918-9CC2-CA678816520E}" type="parTrans" cxnId="{A2BF9071-FC96-4894-BB03-50638F405704}">
      <dgm:prSet/>
      <dgm:spPr/>
      <dgm:t>
        <a:bodyPr/>
        <a:lstStyle/>
        <a:p>
          <a:endParaRPr lang="en-US"/>
        </a:p>
      </dgm:t>
    </dgm:pt>
    <dgm:pt modelId="{047A40A8-11E2-41B9-8FB3-9B4648BD457F}" type="sibTrans" cxnId="{A2BF9071-FC96-4894-BB03-50638F405704}">
      <dgm:prSet/>
      <dgm:spPr/>
      <dgm:t>
        <a:bodyPr/>
        <a:lstStyle/>
        <a:p>
          <a:endParaRPr lang="en-US"/>
        </a:p>
      </dgm:t>
    </dgm:pt>
    <dgm:pt modelId="{E4C090BE-76E1-4153-B8CC-658E3F42B7A1}">
      <dgm:prSet phldrT="[Text]"/>
      <dgm:spPr/>
      <dgm:t>
        <a:bodyPr/>
        <a:lstStyle/>
        <a:p>
          <a:r>
            <a:rPr lang="en-US" dirty="0"/>
            <a:t>#4: Invoice sent to Customer</a:t>
          </a:r>
        </a:p>
      </dgm:t>
    </dgm:pt>
    <dgm:pt modelId="{C40446A3-6C5E-4802-B0D4-567679757409}" type="parTrans" cxnId="{5820E4FF-C4D9-43DC-B3A1-9B97F237229D}">
      <dgm:prSet/>
      <dgm:spPr/>
      <dgm:t>
        <a:bodyPr/>
        <a:lstStyle/>
        <a:p>
          <a:endParaRPr lang="en-US"/>
        </a:p>
      </dgm:t>
    </dgm:pt>
    <dgm:pt modelId="{F7180354-C403-4948-99E7-EDD36FA8E003}" type="sibTrans" cxnId="{5820E4FF-C4D9-43DC-B3A1-9B97F237229D}">
      <dgm:prSet/>
      <dgm:spPr/>
      <dgm:t>
        <a:bodyPr/>
        <a:lstStyle/>
        <a:p>
          <a:endParaRPr lang="en-US"/>
        </a:p>
      </dgm:t>
    </dgm:pt>
    <dgm:pt modelId="{C2750A8D-57CD-4EF2-930A-05620689076C}">
      <dgm:prSet phldrT="[Text]"/>
      <dgm:spPr/>
      <dgm:t>
        <a:bodyPr/>
        <a:lstStyle/>
        <a:p>
          <a:r>
            <a:rPr lang="en-US" dirty="0"/>
            <a:t>#5: Cash Receipt</a:t>
          </a:r>
        </a:p>
      </dgm:t>
    </dgm:pt>
    <dgm:pt modelId="{FA60B95B-B6CC-47BC-8873-948F224E27D9}" type="parTrans" cxnId="{778959E8-0D2A-4503-8FA1-46C0B0B758B3}">
      <dgm:prSet/>
      <dgm:spPr/>
      <dgm:t>
        <a:bodyPr/>
        <a:lstStyle/>
        <a:p>
          <a:endParaRPr lang="en-US"/>
        </a:p>
      </dgm:t>
    </dgm:pt>
    <dgm:pt modelId="{9F5F41D6-91BB-4B9E-BB87-1F4B239DB103}" type="sibTrans" cxnId="{778959E8-0D2A-4503-8FA1-46C0B0B758B3}">
      <dgm:prSet/>
      <dgm:spPr/>
      <dgm:t>
        <a:bodyPr/>
        <a:lstStyle/>
        <a:p>
          <a:endParaRPr lang="en-US"/>
        </a:p>
      </dgm:t>
    </dgm:pt>
    <dgm:pt modelId="{C262ACC4-A01F-40DE-BAED-6AE3F5B8CA16}">
      <dgm:prSet/>
      <dgm:spPr/>
      <dgm:t>
        <a:bodyPr/>
        <a:lstStyle/>
        <a:p>
          <a:r>
            <a:rPr lang="en-US" dirty="0"/>
            <a:t>#6: Reconcile Cash Detail/Bank Reconciliation</a:t>
          </a:r>
        </a:p>
      </dgm:t>
    </dgm:pt>
    <dgm:pt modelId="{4A48B020-2713-4D12-B85F-4CBF16DC352F}" type="parTrans" cxnId="{04CFBB80-E749-4EC1-85D4-3D9940FF5AF8}">
      <dgm:prSet/>
      <dgm:spPr/>
      <dgm:t>
        <a:bodyPr/>
        <a:lstStyle/>
        <a:p>
          <a:endParaRPr lang="en-US"/>
        </a:p>
      </dgm:t>
    </dgm:pt>
    <dgm:pt modelId="{D8BB6F45-726B-4F34-AD2F-D9FEA31FBE4A}" type="sibTrans" cxnId="{04CFBB80-E749-4EC1-85D4-3D9940FF5AF8}">
      <dgm:prSet/>
      <dgm:spPr/>
      <dgm:t>
        <a:bodyPr/>
        <a:lstStyle/>
        <a:p>
          <a:endParaRPr lang="en-US"/>
        </a:p>
      </dgm:t>
    </dgm:pt>
    <dgm:pt modelId="{FA1DD7A1-17AB-4492-B300-B3438EA1506B}" type="pres">
      <dgm:prSet presAssocID="{B1242A68-7783-430C-8F91-DDDE8C658605}" presName="Name0" presStyleCnt="0">
        <dgm:presLayoutVars>
          <dgm:dir/>
          <dgm:animLvl val="lvl"/>
          <dgm:resizeHandles val="exact"/>
        </dgm:presLayoutVars>
      </dgm:prSet>
      <dgm:spPr/>
    </dgm:pt>
    <dgm:pt modelId="{60E570CA-C6D2-4181-AC82-947574EC5E3E}" type="pres">
      <dgm:prSet presAssocID="{0735BD26-E86C-4A80-8D1A-B6068E6B67A9}" presName="parTxOnly" presStyleLbl="node1" presStyleIdx="0" presStyleCnt="6">
        <dgm:presLayoutVars>
          <dgm:chMax val="0"/>
          <dgm:chPref val="0"/>
          <dgm:bulletEnabled val="1"/>
        </dgm:presLayoutVars>
      </dgm:prSet>
      <dgm:spPr/>
    </dgm:pt>
    <dgm:pt modelId="{48E85436-1DCD-4B9E-AA9A-E8A3BDFE8F82}" type="pres">
      <dgm:prSet presAssocID="{45CA0D45-2712-41CD-B883-0AF517D92A36}" presName="parTxOnlySpace" presStyleCnt="0"/>
      <dgm:spPr/>
    </dgm:pt>
    <dgm:pt modelId="{2F0C8AD9-D9D6-40C2-AD55-095D2E8E6CD4}" type="pres">
      <dgm:prSet presAssocID="{159024DB-4126-4E25-A5CD-F4F3DCEDFD79}" presName="parTxOnly" presStyleLbl="node1" presStyleIdx="1" presStyleCnt="6">
        <dgm:presLayoutVars>
          <dgm:chMax val="0"/>
          <dgm:chPref val="0"/>
          <dgm:bulletEnabled val="1"/>
        </dgm:presLayoutVars>
      </dgm:prSet>
      <dgm:spPr/>
    </dgm:pt>
    <dgm:pt modelId="{4715C49F-CE2C-424E-98F1-3F4EA4810DE6}" type="pres">
      <dgm:prSet presAssocID="{95B4D256-81CD-460E-9560-C4EC4B4EF096}" presName="parTxOnlySpace" presStyleCnt="0"/>
      <dgm:spPr/>
    </dgm:pt>
    <dgm:pt modelId="{5CACCCA0-7548-425C-88B9-BA91FD9731A8}" type="pres">
      <dgm:prSet presAssocID="{5CEC2370-01C0-4D8E-A6CA-17592C5BE857}" presName="parTxOnly" presStyleLbl="node1" presStyleIdx="2" presStyleCnt="6" custScaleX="98112">
        <dgm:presLayoutVars>
          <dgm:chMax val="0"/>
          <dgm:chPref val="0"/>
          <dgm:bulletEnabled val="1"/>
        </dgm:presLayoutVars>
      </dgm:prSet>
      <dgm:spPr/>
    </dgm:pt>
    <dgm:pt modelId="{2853EC2A-9A2B-401C-9564-718E7CD4042E}" type="pres">
      <dgm:prSet presAssocID="{047A40A8-11E2-41B9-8FB3-9B4648BD457F}" presName="parTxOnlySpace" presStyleCnt="0"/>
      <dgm:spPr/>
    </dgm:pt>
    <dgm:pt modelId="{92825667-9CF5-4213-850E-E96719AB9FA2}" type="pres">
      <dgm:prSet presAssocID="{E4C090BE-76E1-4153-B8CC-658E3F42B7A1}" presName="parTxOnly" presStyleLbl="node1" presStyleIdx="3" presStyleCnt="6">
        <dgm:presLayoutVars>
          <dgm:chMax val="0"/>
          <dgm:chPref val="0"/>
          <dgm:bulletEnabled val="1"/>
        </dgm:presLayoutVars>
      </dgm:prSet>
      <dgm:spPr/>
    </dgm:pt>
    <dgm:pt modelId="{92BA1B95-6F73-441B-890E-C30050823464}" type="pres">
      <dgm:prSet presAssocID="{F7180354-C403-4948-99E7-EDD36FA8E003}" presName="parTxOnlySpace" presStyleCnt="0"/>
      <dgm:spPr/>
    </dgm:pt>
    <dgm:pt modelId="{A78CF326-D57A-4A46-82F9-36B5A9CAB82B}" type="pres">
      <dgm:prSet presAssocID="{C2750A8D-57CD-4EF2-930A-05620689076C}" presName="parTxOnly" presStyleLbl="node1" presStyleIdx="4" presStyleCnt="6">
        <dgm:presLayoutVars>
          <dgm:chMax val="0"/>
          <dgm:chPref val="0"/>
          <dgm:bulletEnabled val="1"/>
        </dgm:presLayoutVars>
      </dgm:prSet>
      <dgm:spPr/>
    </dgm:pt>
    <dgm:pt modelId="{FFB1EF9F-6C87-4115-884A-FC25C9E26F51}" type="pres">
      <dgm:prSet presAssocID="{9F5F41D6-91BB-4B9E-BB87-1F4B239DB103}" presName="parTxOnlySpace" presStyleCnt="0"/>
      <dgm:spPr/>
    </dgm:pt>
    <dgm:pt modelId="{256E7364-117A-467A-A8F4-7D300546B5A5}" type="pres">
      <dgm:prSet presAssocID="{C262ACC4-A01F-40DE-BAED-6AE3F5B8CA16}" presName="parTxOnly" presStyleLbl="node1" presStyleIdx="5" presStyleCnt="6">
        <dgm:presLayoutVars>
          <dgm:chMax val="0"/>
          <dgm:chPref val="0"/>
          <dgm:bulletEnabled val="1"/>
        </dgm:presLayoutVars>
      </dgm:prSet>
      <dgm:spPr/>
    </dgm:pt>
  </dgm:ptLst>
  <dgm:cxnLst>
    <dgm:cxn modelId="{0DC5EC5C-8DCA-439E-88E1-F36791416E97}" type="presOf" srcId="{159024DB-4126-4E25-A5CD-F4F3DCEDFD79}" destId="{2F0C8AD9-D9D6-40C2-AD55-095D2E8E6CD4}" srcOrd="0" destOrd="0" presId="urn:microsoft.com/office/officeart/2005/8/layout/chevron1"/>
    <dgm:cxn modelId="{4EB0D461-D773-4F94-BAFD-60060932A58E}" type="presOf" srcId="{0735BD26-E86C-4A80-8D1A-B6068E6B67A9}" destId="{60E570CA-C6D2-4181-AC82-947574EC5E3E}" srcOrd="0" destOrd="0" presId="urn:microsoft.com/office/officeart/2005/8/layout/chevron1"/>
    <dgm:cxn modelId="{2030A244-66FF-4972-8F06-4E75F61BEEA6}" type="presOf" srcId="{E4C090BE-76E1-4153-B8CC-658E3F42B7A1}" destId="{92825667-9CF5-4213-850E-E96719AB9FA2}" srcOrd="0" destOrd="0" presId="urn:microsoft.com/office/officeart/2005/8/layout/chevron1"/>
    <dgm:cxn modelId="{314D5F71-9AA9-42B0-A82D-980E3297BAA9}" type="presOf" srcId="{B1242A68-7783-430C-8F91-DDDE8C658605}" destId="{FA1DD7A1-17AB-4492-B300-B3438EA1506B}" srcOrd="0" destOrd="0" presId="urn:microsoft.com/office/officeart/2005/8/layout/chevron1"/>
    <dgm:cxn modelId="{A2BF9071-FC96-4894-BB03-50638F405704}" srcId="{B1242A68-7783-430C-8F91-DDDE8C658605}" destId="{5CEC2370-01C0-4D8E-A6CA-17592C5BE857}" srcOrd="2" destOrd="0" parTransId="{FDE4D52E-F6DD-4918-9CC2-CA678816520E}" sibTransId="{047A40A8-11E2-41B9-8FB3-9B4648BD457F}"/>
    <dgm:cxn modelId="{12433952-58C9-4417-A324-142F3BBBBC64}" type="presOf" srcId="{C262ACC4-A01F-40DE-BAED-6AE3F5B8CA16}" destId="{256E7364-117A-467A-A8F4-7D300546B5A5}" srcOrd="0" destOrd="0" presId="urn:microsoft.com/office/officeart/2005/8/layout/chevron1"/>
    <dgm:cxn modelId="{04CFBB80-E749-4EC1-85D4-3D9940FF5AF8}" srcId="{B1242A68-7783-430C-8F91-DDDE8C658605}" destId="{C262ACC4-A01F-40DE-BAED-6AE3F5B8CA16}" srcOrd="5" destOrd="0" parTransId="{4A48B020-2713-4D12-B85F-4CBF16DC352F}" sibTransId="{D8BB6F45-726B-4F34-AD2F-D9FEA31FBE4A}"/>
    <dgm:cxn modelId="{82EC5AA6-9DFC-4F2B-BD1B-EAA3B732FED9}" type="presOf" srcId="{C2750A8D-57CD-4EF2-930A-05620689076C}" destId="{A78CF326-D57A-4A46-82F9-36B5A9CAB82B}" srcOrd="0" destOrd="0" presId="urn:microsoft.com/office/officeart/2005/8/layout/chevron1"/>
    <dgm:cxn modelId="{3E42D1B0-3A90-4B70-B48C-9BECC9075779}" type="presOf" srcId="{5CEC2370-01C0-4D8E-A6CA-17592C5BE857}" destId="{5CACCCA0-7548-425C-88B9-BA91FD9731A8}" srcOrd="0" destOrd="0" presId="urn:microsoft.com/office/officeart/2005/8/layout/chevron1"/>
    <dgm:cxn modelId="{76ED58B6-FC44-4577-94BF-05F1D3E27AF4}" srcId="{B1242A68-7783-430C-8F91-DDDE8C658605}" destId="{159024DB-4126-4E25-A5CD-F4F3DCEDFD79}" srcOrd="1" destOrd="0" parTransId="{4C82F293-974E-4C0A-A1DA-CECBE84647EF}" sibTransId="{95B4D256-81CD-460E-9560-C4EC4B4EF096}"/>
    <dgm:cxn modelId="{8B3E65C5-AA98-491F-8E2C-A3C9BE8C5A6E}" srcId="{B1242A68-7783-430C-8F91-DDDE8C658605}" destId="{0735BD26-E86C-4A80-8D1A-B6068E6B67A9}" srcOrd="0" destOrd="0" parTransId="{D0B1E9D5-69C5-4C08-AD3F-03EABD617838}" sibTransId="{45CA0D45-2712-41CD-B883-0AF517D92A36}"/>
    <dgm:cxn modelId="{778959E8-0D2A-4503-8FA1-46C0B0B758B3}" srcId="{B1242A68-7783-430C-8F91-DDDE8C658605}" destId="{C2750A8D-57CD-4EF2-930A-05620689076C}" srcOrd="4" destOrd="0" parTransId="{FA60B95B-B6CC-47BC-8873-948F224E27D9}" sibTransId="{9F5F41D6-91BB-4B9E-BB87-1F4B239DB103}"/>
    <dgm:cxn modelId="{5820E4FF-C4D9-43DC-B3A1-9B97F237229D}" srcId="{B1242A68-7783-430C-8F91-DDDE8C658605}" destId="{E4C090BE-76E1-4153-B8CC-658E3F42B7A1}" srcOrd="3" destOrd="0" parTransId="{C40446A3-6C5E-4802-B0D4-567679757409}" sibTransId="{F7180354-C403-4948-99E7-EDD36FA8E003}"/>
    <dgm:cxn modelId="{2B08AD62-8F0F-4320-9BD5-558BF7631A5B}" type="presParOf" srcId="{FA1DD7A1-17AB-4492-B300-B3438EA1506B}" destId="{60E570CA-C6D2-4181-AC82-947574EC5E3E}" srcOrd="0" destOrd="0" presId="urn:microsoft.com/office/officeart/2005/8/layout/chevron1"/>
    <dgm:cxn modelId="{596E2F64-1E45-45CD-97C8-5A47826994F6}" type="presParOf" srcId="{FA1DD7A1-17AB-4492-B300-B3438EA1506B}" destId="{48E85436-1DCD-4B9E-AA9A-E8A3BDFE8F82}" srcOrd="1" destOrd="0" presId="urn:microsoft.com/office/officeart/2005/8/layout/chevron1"/>
    <dgm:cxn modelId="{E707BFEC-4E4C-4CDC-9768-B7A1EDC95A96}" type="presParOf" srcId="{FA1DD7A1-17AB-4492-B300-B3438EA1506B}" destId="{2F0C8AD9-D9D6-40C2-AD55-095D2E8E6CD4}" srcOrd="2" destOrd="0" presId="urn:microsoft.com/office/officeart/2005/8/layout/chevron1"/>
    <dgm:cxn modelId="{A142C186-FE6B-412A-84FF-3248F7D480FA}" type="presParOf" srcId="{FA1DD7A1-17AB-4492-B300-B3438EA1506B}" destId="{4715C49F-CE2C-424E-98F1-3F4EA4810DE6}" srcOrd="3" destOrd="0" presId="urn:microsoft.com/office/officeart/2005/8/layout/chevron1"/>
    <dgm:cxn modelId="{1FA7E10C-826E-4490-8FA5-FA162A5AF59E}" type="presParOf" srcId="{FA1DD7A1-17AB-4492-B300-B3438EA1506B}" destId="{5CACCCA0-7548-425C-88B9-BA91FD9731A8}" srcOrd="4" destOrd="0" presId="urn:microsoft.com/office/officeart/2005/8/layout/chevron1"/>
    <dgm:cxn modelId="{288AC4BF-EA22-476D-8FEA-6EB00AD589C2}" type="presParOf" srcId="{FA1DD7A1-17AB-4492-B300-B3438EA1506B}" destId="{2853EC2A-9A2B-401C-9564-718E7CD4042E}" srcOrd="5" destOrd="0" presId="urn:microsoft.com/office/officeart/2005/8/layout/chevron1"/>
    <dgm:cxn modelId="{79AA5C54-21B7-44E9-A999-BCBE1383EE6A}" type="presParOf" srcId="{FA1DD7A1-17AB-4492-B300-B3438EA1506B}" destId="{92825667-9CF5-4213-850E-E96719AB9FA2}" srcOrd="6" destOrd="0" presId="urn:microsoft.com/office/officeart/2005/8/layout/chevron1"/>
    <dgm:cxn modelId="{BBF24DC3-7609-450F-8C5F-096BCF69DE66}" type="presParOf" srcId="{FA1DD7A1-17AB-4492-B300-B3438EA1506B}" destId="{92BA1B95-6F73-441B-890E-C30050823464}" srcOrd="7" destOrd="0" presId="urn:microsoft.com/office/officeart/2005/8/layout/chevron1"/>
    <dgm:cxn modelId="{65495A6D-387F-4063-BEFE-D193C26DC50E}" type="presParOf" srcId="{FA1DD7A1-17AB-4492-B300-B3438EA1506B}" destId="{A78CF326-D57A-4A46-82F9-36B5A9CAB82B}" srcOrd="8" destOrd="0" presId="urn:microsoft.com/office/officeart/2005/8/layout/chevron1"/>
    <dgm:cxn modelId="{A334CCA2-9178-44B4-AF35-AE6E2B35A5A6}" type="presParOf" srcId="{FA1DD7A1-17AB-4492-B300-B3438EA1506B}" destId="{FFB1EF9F-6C87-4115-884A-FC25C9E26F51}" srcOrd="9" destOrd="0" presId="urn:microsoft.com/office/officeart/2005/8/layout/chevron1"/>
    <dgm:cxn modelId="{967F6DA5-72AE-4D19-9EFA-5B71327E50FD}" type="presParOf" srcId="{FA1DD7A1-17AB-4492-B300-B3438EA1506B}" destId="{256E7364-117A-467A-A8F4-7D300546B5A5}" srcOrd="1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242A68-7783-430C-8F91-DDDE8C658605}" type="doc">
      <dgm:prSet loTypeId="urn:microsoft.com/office/officeart/2005/8/layout/chevron1" loCatId="process" qsTypeId="urn:microsoft.com/office/officeart/2005/8/quickstyle/simple1" qsCatId="simple" csTypeId="urn:microsoft.com/office/officeart/2005/8/colors/accent1_2" csCatId="accent1" phldr="1"/>
      <dgm:spPr/>
    </dgm:pt>
    <dgm:pt modelId="{0735BD26-E86C-4A80-8D1A-B6068E6B67A9}">
      <dgm:prSet phldrT="[Text]"/>
      <dgm:spPr/>
      <dgm:t>
        <a:bodyPr/>
        <a:lstStyle/>
        <a:p>
          <a:r>
            <a:rPr lang="en-US" dirty="0"/>
            <a:t>#1: Sales Order Entry</a:t>
          </a:r>
        </a:p>
      </dgm:t>
    </dgm:pt>
    <dgm:pt modelId="{D0B1E9D5-69C5-4C08-AD3F-03EABD617838}" type="parTrans" cxnId="{8B3E65C5-AA98-491F-8E2C-A3C9BE8C5A6E}">
      <dgm:prSet/>
      <dgm:spPr/>
      <dgm:t>
        <a:bodyPr/>
        <a:lstStyle/>
        <a:p>
          <a:endParaRPr lang="en-US"/>
        </a:p>
      </dgm:t>
    </dgm:pt>
    <dgm:pt modelId="{45CA0D45-2712-41CD-B883-0AF517D92A36}" type="sibTrans" cxnId="{8B3E65C5-AA98-491F-8E2C-A3C9BE8C5A6E}">
      <dgm:prSet/>
      <dgm:spPr/>
      <dgm:t>
        <a:bodyPr/>
        <a:lstStyle/>
        <a:p>
          <a:endParaRPr lang="en-US"/>
        </a:p>
      </dgm:t>
    </dgm:pt>
    <dgm:pt modelId="{159024DB-4126-4E25-A5CD-F4F3DCEDFD79}">
      <dgm:prSet phldrT="[Text]"/>
      <dgm:spPr/>
      <dgm:t>
        <a:bodyPr/>
        <a:lstStyle/>
        <a:p>
          <a:r>
            <a:rPr lang="en-US" dirty="0"/>
            <a:t>#2: Pick Ticket</a:t>
          </a:r>
        </a:p>
      </dgm:t>
    </dgm:pt>
    <dgm:pt modelId="{4C82F293-974E-4C0A-A1DA-CECBE84647EF}" type="parTrans" cxnId="{76ED58B6-FC44-4577-94BF-05F1D3E27AF4}">
      <dgm:prSet/>
      <dgm:spPr/>
      <dgm:t>
        <a:bodyPr/>
        <a:lstStyle/>
        <a:p>
          <a:endParaRPr lang="en-US"/>
        </a:p>
      </dgm:t>
    </dgm:pt>
    <dgm:pt modelId="{95B4D256-81CD-460E-9560-C4EC4B4EF096}" type="sibTrans" cxnId="{76ED58B6-FC44-4577-94BF-05F1D3E27AF4}">
      <dgm:prSet/>
      <dgm:spPr/>
      <dgm:t>
        <a:bodyPr/>
        <a:lstStyle/>
        <a:p>
          <a:endParaRPr lang="en-US"/>
        </a:p>
      </dgm:t>
    </dgm:pt>
    <dgm:pt modelId="{5CEC2370-01C0-4D8E-A6CA-17592C5BE857}">
      <dgm:prSet phldrT="[Text]"/>
      <dgm:spPr/>
      <dgm:t>
        <a:bodyPr/>
        <a:lstStyle/>
        <a:p>
          <a:r>
            <a:rPr lang="en-US" dirty="0"/>
            <a:t>#3: Ship Confirmation (creates invoice)</a:t>
          </a:r>
        </a:p>
      </dgm:t>
    </dgm:pt>
    <dgm:pt modelId="{FDE4D52E-F6DD-4918-9CC2-CA678816520E}" type="parTrans" cxnId="{A2BF9071-FC96-4894-BB03-50638F405704}">
      <dgm:prSet/>
      <dgm:spPr/>
      <dgm:t>
        <a:bodyPr/>
        <a:lstStyle/>
        <a:p>
          <a:endParaRPr lang="en-US"/>
        </a:p>
      </dgm:t>
    </dgm:pt>
    <dgm:pt modelId="{047A40A8-11E2-41B9-8FB3-9B4648BD457F}" type="sibTrans" cxnId="{A2BF9071-FC96-4894-BB03-50638F405704}">
      <dgm:prSet/>
      <dgm:spPr/>
      <dgm:t>
        <a:bodyPr/>
        <a:lstStyle/>
        <a:p>
          <a:endParaRPr lang="en-US"/>
        </a:p>
      </dgm:t>
    </dgm:pt>
    <dgm:pt modelId="{E4C090BE-76E1-4153-B8CC-658E3F42B7A1}">
      <dgm:prSet phldrT="[Text]"/>
      <dgm:spPr/>
      <dgm:t>
        <a:bodyPr/>
        <a:lstStyle/>
        <a:p>
          <a:r>
            <a:rPr lang="en-US" dirty="0"/>
            <a:t>#4: Invoice sent to Customer</a:t>
          </a:r>
        </a:p>
      </dgm:t>
    </dgm:pt>
    <dgm:pt modelId="{C40446A3-6C5E-4802-B0D4-567679757409}" type="parTrans" cxnId="{5820E4FF-C4D9-43DC-B3A1-9B97F237229D}">
      <dgm:prSet/>
      <dgm:spPr/>
      <dgm:t>
        <a:bodyPr/>
        <a:lstStyle/>
        <a:p>
          <a:endParaRPr lang="en-US"/>
        </a:p>
      </dgm:t>
    </dgm:pt>
    <dgm:pt modelId="{F7180354-C403-4948-99E7-EDD36FA8E003}" type="sibTrans" cxnId="{5820E4FF-C4D9-43DC-B3A1-9B97F237229D}">
      <dgm:prSet/>
      <dgm:spPr/>
      <dgm:t>
        <a:bodyPr/>
        <a:lstStyle/>
        <a:p>
          <a:endParaRPr lang="en-US"/>
        </a:p>
      </dgm:t>
    </dgm:pt>
    <dgm:pt modelId="{C2750A8D-57CD-4EF2-930A-05620689076C}">
      <dgm:prSet phldrT="[Text]"/>
      <dgm:spPr/>
      <dgm:t>
        <a:bodyPr/>
        <a:lstStyle/>
        <a:p>
          <a:r>
            <a:rPr lang="en-US" dirty="0"/>
            <a:t>#5: Cash Receipt</a:t>
          </a:r>
        </a:p>
      </dgm:t>
    </dgm:pt>
    <dgm:pt modelId="{FA60B95B-B6CC-47BC-8873-948F224E27D9}" type="parTrans" cxnId="{778959E8-0D2A-4503-8FA1-46C0B0B758B3}">
      <dgm:prSet/>
      <dgm:spPr/>
      <dgm:t>
        <a:bodyPr/>
        <a:lstStyle/>
        <a:p>
          <a:endParaRPr lang="en-US"/>
        </a:p>
      </dgm:t>
    </dgm:pt>
    <dgm:pt modelId="{9F5F41D6-91BB-4B9E-BB87-1F4B239DB103}" type="sibTrans" cxnId="{778959E8-0D2A-4503-8FA1-46C0B0B758B3}">
      <dgm:prSet/>
      <dgm:spPr/>
      <dgm:t>
        <a:bodyPr/>
        <a:lstStyle/>
        <a:p>
          <a:endParaRPr lang="en-US"/>
        </a:p>
      </dgm:t>
    </dgm:pt>
    <dgm:pt modelId="{C262ACC4-A01F-40DE-BAED-6AE3F5B8CA16}">
      <dgm:prSet/>
      <dgm:spPr/>
      <dgm:t>
        <a:bodyPr/>
        <a:lstStyle/>
        <a:p>
          <a:r>
            <a:rPr lang="en-US" dirty="0"/>
            <a:t>#6: Reconcile Cash Detail/Bank Reconciliation</a:t>
          </a:r>
        </a:p>
      </dgm:t>
    </dgm:pt>
    <dgm:pt modelId="{4A48B020-2713-4D12-B85F-4CBF16DC352F}" type="parTrans" cxnId="{04CFBB80-E749-4EC1-85D4-3D9940FF5AF8}">
      <dgm:prSet/>
      <dgm:spPr/>
      <dgm:t>
        <a:bodyPr/>
        <a:lstStyle/>
        <a:p>
          <a:endParaRPr lang="en-US"/>
        </a:p>
      </dgm:t>
    </dgm:pt>
    <dgm:pt modelId="{D8BB6F45-726B-4F34-AD2F-D9FEA31FBE4A}" type="sibTrans" cxnId="{04CFBB80-E749-4EC1-85D4-3D9940FF5AF8}">
      <dgm:prSet/>
      <dgm:spPr/>
      <dgm:t>
        <a:bodyPr/>
        <a:lstStyle/>
        <a:p>
          <a:endParaRPr lang="en-US"/>
        </a:p>
      </dgm:t>
    </dgm:pt>
    <dgm:pt modelId="{FA1DD7A1-17AB-4492-B300-B3438EA1506B}" type="pres">
      <dgm:prSet presAssocID="{B1242A68-7783-430C-8F91-DDDE8C658605}" presName="Name0" presStyleCnt="0">
        <dgm:presLayoutVars>
          <dgm:dir/>
          <dgm:animLvl val="lvl"/>
          <dgm:resizeHandles val="exact"/>
        </dgm:presLayoutVars>
      </dgm:prSet>
      <dgm:spPr/>
    </dgm:pt>
    <dgm:pt modelId="{60E570CA-C6D2-4181-AC82-947574EC5E3E}" type="pres">
      <dgm:prSet presAssocID="{0735BD26-E86C-4A80-8D1A-B6068E6B67A9}" presName="parTxOnly" presStyleLbl="node1" presStyleIdx="0" presStyleCnt="6">
        <dgm:presLayoutVars>
          <dgm:chMax val="0"/>
          <dgm:chPref val="0"/>
          <dgm:bulletEnabled val="1"/>
        </dgm:presLayoutVars>
      </dgm:prSet>
      <dgm:spPr/>
    </dgm:pt>
    <dgm:pt modelId="{48E85436-1DCD-4B9E-AA9A-E8A3BDFE8F82}" type="pres">
      <dgm:prSet presAssocID="{45CA0D45-2712-41CD-B883-0AF517D92A36}" presName="parTxOnlySpace" presStyleCnt="0"/>
      <dgm:spPr/>
    </dgm:pt>
    <dgm:pt modelId="{2F0C8AD9-D9D6-40C2-AD55-095D2E8E6CD4}" type="pres">
      <dgm:prSet presAssocID="{159024DB-4126-4E25-A5CD-F4F3DCEDFD79}" presName="parTxOnly" presStyleLbl="node1" presStyleIdx="1" presStyleCnt="6">
        <dgm:presLayoutVars>
          <dgm:chMax val="0"/>
          <dgm:chPref val="0"/>
          <dgm:bulletEnabled val="1"/>
        </dgm:presLayoutVars>
      </dgm:prSet>
      <dgm:spPr/>
    </dgm:pt>
    <dgm:pt modelId="{4715C49F-CE2C-424E-98F1-3F4EA4810DE6}" type="pres">
      <dgm:prSet presAssocID="{95B4D256-81CD-460E-9560-C4EC4B4EF096}" presName="parTxOnlySpace" presStyleCnt="0"/>
      <dgm:spPr/>
    </dgm:pt>
    <dgm:pt modelId="{5CACCCA0-7548-425C-88B9-BA91FD9731A8}" type="pres">
      <dgm:prSet presAssocID="{5CEC2370-01C0-4D8E-A6CA-17592C5BE857}" presName="parTxOnly" presStyleLbl="node1" presStyleIdx="2" presStyleCnt="6" custScaleX="98112">
        <dgm:presLayoutVars>
          <dgm:chMax val="0"/>
          <dgm:chPref val="0"/>
          <dgm:bulletEnabled val="1"/>
        </dgm:presLayoutVars>
      </dgm:prSet>
      <dgm:spPr/>
    </dgm:pt>
    <dgm:pt modelId="{2853EC2A-9A2B-401C-9564-718E7CD4042E}" type="pres">
      <dgm:prSet presAssocID="{047A40A8-11E2-41B9-8FB3-9B4648BD457F}" presName="parTxOnlySpace" presStyleCnt="0"/>
      <dgm:spPr/>
    </dgm:pt>
    <dgm:pt modelId="{92825667-9CF5-4213-850E-E96719AB9FA2}" type="pres">
      <dgm:prSet presAssocID="{E4C090BE-76E1-4153-B8CC-658E3F42B7A1}" presName="parTxOnly" presStyleLbl="node1" presStyleIdx="3" presStyleCnt="6">
        <dgm:presLayoutVars>
          <dgm:chMax val="0"/>
          <dgm:chPref val="0"/>
          <dgm:bulletEnabled val="1"/>
        </dgm:presLayoutVars>
      </dgm:prSet>
      <dgm:spPr/>
    </dgm:pt>
    <dgm:pt modelId="{92BA1B95-6F73-441B-890E-C30050823464}" type="pres">
      <dgm:prSet presAssocID="{F7180354-C403-4948-99E7-EDD36FA8E003}" presName="parTxOnlySpace" presStyleCnt="0"/>
      <dgm:spPr/>
    </dgm:pt>
    <dgm:pt modelId="{A78CF326-D57A-4A46-82F9-36B5A9CAB82B}" type="pres">
      <dgm:prSet presAssocID="{C2750A8D-57CD-4EF2-930A-05620689076C}" presName="parTxOnly" presStyleLbl="node1" presStyleIdx="4" presStyleCnt="6">
        <dgm:presLayoutVars>
          <dgm:chMax val="0"/>
          <dgm:chPref val="0"/>
          <dgm:bulletEnabled val="1"/>
        </dgm:presLayoutVars>
      </dgm:prSet>
      <dgm:spPr/>
    </dgm:pt>
    <dgm:pt modelId="{FFB1EF9F-6C87-4115-884A-FC25C9E26F51}" type="pres">
      <dgm:prSet presAssocID="{9F5F41D6-91BB-4B9E-BB87-1F4B239DB103}" presName="parTxOnlySpace" presStyleCnt="0"/>
      <dgm:spPr/>
    </dgm:pt>
    <dgm:pt modelId="{256E7364-117A-467A-A8F4-7D300546B5A5}" type="pres">
      <dgm:prSet presAssocID="{C262ACC4-A01F-40DE-BAED-6AE3F5B8CA16}" presName="parTxOnly" presStyleLbl="node1" presStyleIdx="5" presStyleCnt="6">
        <dgm:presLayoutVars>
          <dgm:chMax val="0"/>
          <dgm:chPref val="0"/>
          <dgm:bulletEnabled val="1"/>
        </dgm:presLayoutVars>
      </dgm:prSet>
      <dgm:spPr/>
    </dgm:pt>
  </dgm:ptLst>
  <dgm:cxnLst>
    <dgm:cxn modelId="{0DC5EC5C-8DCA-439E-88E1-F36791416E97}" type="presOf" srcId="{159024DB-4126-4E25-A5CD-F4F3DCEDFD79}" destId="{2F0C8AD9-D9D6-40C2-AD55-095D2E8E6CD4}" srcOrd="0" destOrd="0" presId="urn:microsoft.com/office/officeart/2005/8/layout/chevron1"/>
    <dgm:cxn modelId="{4EB0D461-D773-4F94-BAFD-60060932A58E}" type="presOf" srcId="{0735BD26-E86C-4A80-8D1A-B6068E6B67A9}" destId="{60E570CA-C6D2-4181-AC82-947574EC5E3E}" srcOrd="0" destOrd="0" presId="urn:microsoft.com/office/officeart/2005/8/layout/chevron1"/>
    <dgm:cxn modelId="{2030A244-66FF-4972-8F06-4E75F61BEEA6}" type="presOf" srcId="{E4C090BE-76E1-4153-B8CC-658E3F42B7A1}" destId="{92825667-9CF5-4213-850E-E96719AB9FA2}" srcOrd="0" destOrd="0" presId="urn:microsoft.com/office/officeart/2005/8/layout/chevron1"/>
    <dgm:cxn modelId="{314D5F71-9AA9-42B0-A82D-980E3297BAA9}" type="presOf" srcId="{B1242A68-7783-430C-8F91-DDDE8C658605}" destId="{FA1DD7A1-17AB-4492-B300-B3438EA1506B}" srcOrd="0" destOrd="0" presId="urn:microsoft.com/office/officeart/2005/8/layout/chevron1"/>
    <dgm:cxn modelId="{A2BF9071-FC96-4894-BB03-50638F405704}" srcId="{B1242A68-7783-430C-8F91-DDDE8C658605}" destId="{5CEC2370-01C0-4D8E-A6CA-17592C5BE857}" srcOrd="2" destOrd="0" parTransId="{FDE4D52E-F6DD-4918-9CC2-CA678816520E}" sibTransId="{047A40A8-11E2-41B9-8FB3-9B4648BD457F}"/>
    <dgm:cxn modelId="{12433952-58C9-4417-A324-142F3BBBBC64}" type="presOf" srcId="{C262ACC4-A01F-40DE-BAED-6AE3F5B8CA16}" destId="{256E7364-117A-467A-A8F4-7D300546B5A5}" srcOrd="0" destOrd="0" presId="urn:microsoft.com/office/officeart/2005/8/layout/chevron1"/>
    <dgm:cxn modelId="{04CFBB80-E749-4EC1-85D4-3D9940FF5AF8}" srcId="{B1242A68-7783-430C-8F91-DDDE8C658605}" destId="{C262ACC4-A01F-40DE-BAED-6AE3F5B8CA16}" srcOrd="5" destOrd="0" parTransId="{4A48B020-2713-4D12-B85F-4CBF16DC352F}" sibTransId="{D8BB6F45-726B-4F34-AD2F-D9FEA31FBE4A}"/>
    <dgm:cxn modelId="{82EC5AA6-9DFC-4F2B-BD1B-EAA3B732FED9}" type="presOf" srcId="{C2750A8D-57CD-4EF2-930A-05620689076C}" destId="{A78CF326-D57A-4A46-82F9-36B5A9CAB82B}" srcOrd="0" destOrd="0" presId="urn:microsoft.com/office/officeart/2005/8/layout/chevron1"/>
    <dgm:cxn modelId="{3E42D1B0-3A90-4B70-B48C-9BECC9075779}" type="presOf" srcId="{5CEC2370-01C0-4D8E-A6CA-17592C5BE857}" destId="{5CACCCA0-7548-425C-88B9-BA91FD9731A8}" srcOrd="0" destOrd="0" presId="urn:microsoft.com/office/officeart/2005/8/layout/chevron1"/>
    <dgm:cxn modelId="{76ED58B6-FC44-4577-94BF-05F1D3E27AF4}" srcId="{B1242A68-7783-430C-8F91-DDDE8C658605}" destId="{159024DB-4126-4E25-A5CD-F4F3DCEDFD79}" srcOrd="1" destOrd="0" parTransId="{4C82F293-974E-4C0A-A1DA-CECBE84647EF}" sibTransId="{95B4D256-81CD-460E-9560-C4EC4B4EF096}"/>
    <dgm:cxn modelId="{8B3E65C5-AA98-491F-8E2C-A3C9BE8C5A6E}" srcId="{B1242A68-7783-430C-8F91-DDDE8C658605}" destId="{0735BD26-E86C-4A80-8D1A-B6068E6B67A9}" srcOrd="0" destOrd="0" parTransId="{D0B1E9D5-69C5-4C08-AD3F-03EABD617838}" sibTransId="{45CA0D45-2712-41CD-B883-0AF517D92A36}"/>
    <dgm:cxn modelId="{778959E8-0D2A-4503-8FA1-46C0B0B758B3}" srcId="{B1242A68-7783-430C-8F91-DDDE8C658605}" destId="{C2750A8D-57CD-4EF2-930A-05620689076C}" srcOrd="4" destOrd="0" parTransId="{FA60B95B-B6CC-47BC-8873-948F224E27D9}" sibTransId="{9F5F41D6-91BB-4B9E-BB87-1F4B239DB103}"/>
    <dgm:cxn modelId="{5820E4FF-C4D9-43DC-B3A1-9B97F237229D}" srcId="{B1242A68-7783-430C-8F91-DDDE8C658605}" destId="{E4C090BE-76E1-4153-B8CC-658E3F42B7A1}" srcOrd="3" destOrd="0" parTransId="{C40446A3-6C5E-4802-B0D4-567679757409}" sibTransId="{F7180354-C403-4948-99E7-EDD36FA8E003}"/>
    <dgm:cxn modelId="{2B08AD62-8F0F-4320-9BD5-558BF7631A5B}" type="presParOf" srcId="{FA1DD7A1-17AB-4492-B300-B3438EA1506B}" destId="{60E570CA-C6D2-4181-AC82-947574EC5E3E}" srcOrd="0" destOrd="0" presId="urn:microsoft.com/office/officeart/2005/8/layout/chevron1"/>
    <dgm:cxn modelId="{596E2F64-1E45-45CD-97C8-5A47826994F6}" type="presParOf" srcId="{FA1DD7A1-17AB-4492-B300-B3438EA1506B}" destId="{48E85436-1DCD-4B9E-AA9A-E8A3BDFE8F82}" srcOrd="1" destOrd="0" presId="urn:microsoft.com/office/officeart/2005/8/layout/chevron1"/>
    <dgm:cxn modelId="{E707BFEC-4E4C-4CDC-9768-B7A1EDC95A96}" type="presParOf" srcId="{FA1DD7A1-17AB-4492-B300-B3438EA1506B}" destId="{2F0C8AD9-D9D6-40C2-AD55-095D2E8E6CD4}" srcOrd="2" destOrd="0" presId="urn:microsoft.com/office/officeart/2005/8/layout/chevron1"/>
    <dgm:cxn modelId="{A142C186-FE6B-412A-84FF-3248F7D480FA}" type="presParOf" srcId="{FA1DD7A1-17AB-4492-B300-B3438EA1506B}" destId="{4715C49F-CE2C-424E-98F1-3F4EA4810DE6}" srcOrd="3" destOrd="0" presId="urn:microsoft.com/office/officeart/2005/8/layout/chevron1"/>
    <dgm:cxn modelId="{1FA7E10C-826E-4490-8FA5-FA162A5AF59E}" type="presParOf" srcId="{FA1DD7A1-17AB-4492-B300-B3438EA1506B}" destId="{5CACCCA0-7548-425C-88B9-BA91FD9731A8}" srcOrd="4" destOrd="0" presId="urn:microsoft.com/office/officeart/2005/8/layout/chevron1"/>
    <dgm:cxn modelId="{288AC4BF-EA22-476D-8FEA-6EB00AD589C2}" type="presParOf" srcId="{FA1DD7A1-17AB-4492-B300-B3438EA1506B}" destId="{2853EC2A-9A2B-401C-9564-718E7CD4042E}" srcOrd="5" destOrd="0" presId="urn:microsoft.com/office/officeart/2005/8/layout/chevron1"/>
    <dgm:cxn modelId="{79AA5C54-21B7-44E9-A999-BCBE1383EE6A}" type="presParOf" srcId="{FA1DD7A1-17AB-4492-B300-B3438EA1506B}" destId="{92825667-9CF5-4213-850E-E96719AB9FA2}" srcOrd="6" destOrd="0" presId="urn:microsoft.com/office/officeart/2005/8/layout/chevron1"/>
    <dgm:cxn modelId="{BBF24DC3-7609-450F-8C5F-096BCF69DE66}" type="presParOf" srcId="{FA1DD7A1-17AB-4492-B300-B3438EA1506B}" destId="{92BA1B95-6F73-441B-890E-C30050823464}" srcOrd="7" destOrd="0" presId="urn:microsoft.com/office/officeart/2005/8/layout/chevron1"/>
    <dgm:cxn modelId="{65495A6D-387F-4063-BEFE-D193C26DC50E}" type="presParOf" srcId="{FA1DD7A1-17AB-4492-B300-B3438EA1506B}" destId="{A78CF326-D57A-4A46-82F9-36B5A9CAB82B}" srcOrd="8" destOrd="0" presId="urn:microsoft.com/office/officeart/2005/8/layout/chevron1"/>
    <dgm:cxn modelId="{A334CCA2-9178-44B4-AF35-AE6E2B35A5A6}" type="presParOf" srcId="{FA1DD7A1-17AB-4492-B300-B3438EA1506B}" destId="{FFB1EF9F-6C87-4115-884A-FC25C9E26F51}" srcOrd="9" destOrd="0" presId="urn:microsoft.com/office/officeart/2005/8/layout/chevron1"/>
    <dgm:cxn modelId="{967F6DA5-72AE-4D19-9EFA-5B71327E50FD}" type="presParOf" srcId="{FA1DD7A1-17AB-4492-B300-B3438EA1506B}" destId="{256E7364-117A-467A-A8F4-7D300546B5A5}"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242A68-7783-430C-8F91-DDDE8C658605}" type="doc">
      <dgm:prSet loTypeId="urn:microsoft.com/office/officeart/2005/8/layout/chevron1" loCatId="process" qsTypeId="urn:microsoft.com/office/officeart/2005/8/quickstyle/simple1" qsCatId="simple" csTypeId="urn:microsoft.com/office/officeart/2005/8/colors/accent1_2" csCatId="accent1" phldr="1"/>
      <dgm:spPr/>
    </dgm:pt>
    <dgm:pt modelId="{0735BD26-E86C-4A80-8D1A-B6068E6B67A9}">
      <dgm:prSet phldrT="[Text]"/>
      <dgm:spPr/>
      <dgm:t>
        <a:bodyPr/>
        <a:lstStyle/>
        <a:p>
          <a:r>
            <a:rPr lang="en-US" dirty="0"/>
            <a:t>#1: Sales Order Entry</a:t>
          </a:r>
        </a:p>
      </dgm:t>
    </dgm:pt>
    <dgm:pt modelId="{D0B1E9D5-69C5-4C08-AD3F-03EABD617838}" type="parTrans" cxnId="{8B3E65C5-AA98-491F-8E2C-A3C9BE8C5A6E}">
      <dgm:prSet/>
      <dgm:spPr/>
      <dgm:t>
        <a:bodyPr/>
        <a:lstStyle/>
        <a:p>
          <a:endParaRPr lang="en-US"/>
        </a:p>
      </dgm:t>
    </dgm:pt>
    <dgm:pt modelId="{45CA0D45-2712-41CD-B883-0AF517D92A36}" type="sibTrans" cxnId="{8B3E65C5-AA98-491F-8E2C-A3C9BE8C5A6E}">
      <dgm:prSet/>
      <dgm:spPr/>
      <dgm:t>
        <a:bodyPr/>
        <a:lstStyle/>
        <a:p>
          <a:endParaRPr lang="en-US"/>
        </a:p>
      </dgm:t>
    </dgm:pt>
    <dgm:pt modelId="{159024DB-4126-4E25-A5CD-F4F3DCEDFD79}">
      <dgm:prSet phldrT="[Text]"/>
      <dgm:spPr/>
      <dgm:t>
        <a:bodyPr/>
        <a:lstStyle/>
        <a:p>
          <a:r>
            <a:rPr lang="en-US" dirty="0"/>
            <a:t>#3: Pick Ticket</a:t>
          </a:r>
        </a:p>
      </dgm:t>
    </dgm:pt>
    <dgm:pt modelId="{4C82F293-974E-4C0A-A1DA-CECBE84647EF}" type="parTrans" cxnId="{76ED58B6-FC44-4577-94BF-05F1D3E27AF4}">
      <dgm:prSet/>
      <dgm:spPr/>
      <dgm:t>
        <a:bodyPr/>
        <a:lstStyle/>
        <a:p>
          <a:endParaRPr lang="en-US"/>
        </a:p>
      </dgm:t>
    </dgm:pt>
    <dgm:pt modelId="{95B4D256-81CD-460E-9560-C4EC4B4EF096}" type="sibTrans" cxnId="{76ED58B6-FC44-4577-94BF-05F1D3E27AF4}">
      <dgm:prSet/>
      <dgm:spPr/>
      <dgm:t>
        <a:bodyPr/>
        <a:lstStyle/>
        <a:p>
          <a:endParaRPr lang="en-US"/>
        </a:p>
      </dgm:t>
    </dgm:pt>
    <dgm:pt modelId="{5CEC2370-01C0-4D8E-A6CA-17592C5BE857}">
      <dgm:prSet phldrT="[Text]"/>
      <dgm:spPr/>
      <dgm:t>
        <a:bodyPr/>
        <a:lstStyle/>
        <a:p>
          <a:r>
            <a:rPr lang="en-US" dirty="0"/>
            <a:t>#4: Ship Confirmation (creates invoice)</a:t>
          </a:r>
        </a:p>
      </dgm:t>
    </dgm:pt>
    <dgm:pt modelId="{FDE4D52E-F6DD-4918-9CC2-CA678816520E}" type="parTrans" cxnId="{A2BF9071-FC96-4894-BB03-50638F405704}">
      <dgm:prSet/>
      <dgm:spPr/>
      <dgm:t>
        <a:bodyPr/>
        <a:lstStyle/>
        <a:p>
          <a:endParaRPr lang="en-US"/>
        </a:p>
      </dgm:t>
    </dgm:pt>
    <dgm:pt modelId="{047A40A8-11E2-41B9-8FB3-9B4648BD457F}" type="sibTrans" cxnId="{A2BF9071-FC96-4894-BB03-50638F405704}">
      <dgm:prSet/>
      <dgm:spPr/>
      <dgm:t>
        <a:bodyPr/>
        <a:lstStyle/>
        <a:p>
          <a:endParaRPr lang="en-US"/>
        </a:p>
      </dgm:t>
    </dgm:pt>
    <dgm:pt modelId="{C2750A8D-57CD-4EF2-930A-05620689076C}">
      <dgm:prSet phldrT="[Text]"/>
      <dgm:spPr/>
      <dgm:t>
        <a:bodyPr/>
        <a:lstStyle/>
        <a:p>
          <a:r>
            <a:rPr lang="en-US" dirty="0"/>
            <a:t>#5: Cash Receipt – System Generated</a:t>
          </a:r>
        </a:p>
      </dgm:t>
    </dgm:pt>
    <dgm:pt modelId="{FA60B95B-B6CC-47BC-8873-948F224E27D9}" type="parTrans" cxnId="{778959E8-0D2A-4503-8FA1-46C0B0B758B3}">
      <dgm:prSet/>
      <dgm:spPr/>
      <dgm:t>
        <a:bodyPr/>
        <a:lstStyle/>
        <a:p>
          <a:endParaRPr lang="en-US"/>
        </a:p>
      </dgm:t>
    </dgm:pt>
    <dgm:pt modelId="{9F5F41D6-91BB-4B9E-BB87-1F4B239DB103}" type="sibTrans" cxnId="{778959E8-0D2A-4503-8FA1-46C0B0B758B3}">
      <dgm:prSet/>
      <dgm:spPr/>
      <dgm:t>
        <a:bodyPr/>
        <a:lstStyle/>
        <a:p>
          <a:endParaRPr lang="en-US"/>
        </a:p>
      </dgm:t>
    </dgm:pt>
    <dgm:pt modelId="{C262ACC4-A01F-40DE-BAED-6AE3F5B8CA16}">
      <dgm:prSet/>
      <dgm:spPr/>
      <dgm:t>
        <a:bodyPr/>
        <a:lstStyle/>
        <a:p>
          <a:r>
            <a:rPr lang="en-US" dirty="0"/>
            <a:t>#6: Reconcile Cash Detail/Bank Reconciliation</a:t>
          </a:r>
        </a:p>
      </dgm:t>
    </dgm:pt>
    <dgm:pt modelId="{4A48B020-2713-4D12-B85F-4CBF16DC352F}" type="parTrans" cxnId="{04CFBB80-E749-4EC1-85D4-3D9940FF5AF8}">
      <dgm:prSet/>
      <dgm:spPr/>
      <dgm:t>
        <a:bodyPr/>
        <a:lstStyle/>
        <a:p>
          <a:endParaRPr lang="en-US"/>
        </a:p>
      </dgm:t>
    </dgm:pt>
    <dgm:pt modelId="{D8BB6F45-726B-4F34-AD2F-D9FEA31FBE4A}" type="sibTrans" cxnId="{04CFBB80-E749-4EC1-85D4-3D9940FF5AF8}">
      <dgm:prSet/>
      <dgm:spPr/>
      <dgm:t>
        <a:bodyPr/>
        <a:lstStyle/>
        <a:p>
          <a:endParaRPr lang="en-US"/>
        </a:p>
      </dgm:t>
    </dgm:pt>
    <dgm:pt modelId="{DCCD0B98-7481-4904-8BC2-797BF0B807F1}">
      <dgm:prSet phldrT="[Text]"/>
      <dgm:spPr>
        <a:solidFill>
          <a:schemeClr val="accent5">
            <a:lumMod val="75000"/>
          </a:schemeClr>
        </a:solidFill>
      </dgm:spPr>
      <dgm:t>
        <a:bodyPr/>
        <a:lstStyle/>
        <a:p>
          <a:r>
            <a:rPr lang="en-US" dirty="0"/>
            <a:t>#2: Remit Payment at Time of Order Entry</a:t>
          </a:r>
        </a:p>
      </dgm:t>
    </dgm:pt>
    <dgm:pt modelId="{6D554005-BD56-4760-B02A-730691E21C0F}" type="parTrans" cxnId="{16A36EE1-FD1B-4EF8-B601-B4857C17B404}">
      <dgm:prSet/>
      <dgm:spPr/>
      <dgm:t>
        <a:bodyPr/>
        <a:lstStyle/>
        <a:p>
          <a:endParaRPr lang="en-US"/>
        </a:p>
      </dgm:t>
    </dgm:pt>
    <dgm:pt modelId="{AA50F3E1-10DC-4B61-82C4-F21B7A6A1FD7}" type="sibTrans" cxnId="{16A36EE1-FD1B-4EF8-B601-B4857C17B404}">
      <dgm:prSet/>
      <dgm:spPr/>
      <dgm:t>
        <a:bodyPr/>
        <a:lstStyle/>
        <a:p>
          <a:endParaRPr lang="en-US"/>
        </a:p>
      </dgm:t>
    </dgm:pt>
    <dgm:pt modelId="{FA1DD7A1-17AB-4492-B300-B3438EA1506B}" type="pres">
      <dgm:prSet presAssocID="{B1242A68-7783-430C-8F91-DDDE8C658605}" presName="Name0" presStyleCnt="0">
        <dgm:presLayoutVars>
          <dgm:dir/>
          <dgm:animLvl val="lvl"/>
          <dgm:resizeHandles val="exact"/>
        </dgm:presLayoutVars>
      </dgm:prSet>
      <dgm:spPr/>
    </dgm:pt>
    <dgm:pt modelId="{60E570CA-C6D2-4181-AC82-947574EC5E3E}" type="pres">
      <dgm:prSet presAssocID="{0735BD26-E86C-4A80-8D1A-B6068E6B67A9}" presName="parTxOnly" presStyleLbl="node1" presStyleIdx="0" presStyleCnt="6">
        <dgm:presLayoutVars>
          <dgm:chMax val="0"/>
          <dgm:chPref val="0"/>
          <dgm:bulletEnabled val="1"/>
        </dgm:presLayoutVars>
      </dgm:prSet>
      <dgm:spPr/>
    </dgm:pt>
    <dgm:pt modelId="{48E85436-1DCD-4B9E-AA9A-E8A3BDFE8F82}" type="pres">
      <dgm:prSet presAssocID="{45CA0D45-2712-41CD-B883-0AF517D92A36}" presName="parTxOnlySpace" presStyleCnt="0"/>
      <dgm:spPr/>
    </dgm:pt>
    <dgm:pt modelId="{AFB2CC4A-F053-4C78-93BD-765B7262C7B0}" type="pres">
      <dgm:prSet presAssocID="{DCCD0B98-7481-4904-8BC2-797BF0B807F1}" presName="parTxOnly" presStyleLbl="node1" presStyleIdx="1" presStyleCnt="6">
        <dgm:presLayoutVars>
          <dgm:chMax val="0"/>
          <dgm:chPref val="0"/>
          <dgm:bulletEnabled val="1"/>
        </dgm:presLayoutVars>
      </dgm:prSet>
      <dgm:spPr/>
    </dgm:pt>
    <dgm:pt modelId="{6180F24A-2455-41DB-A8AF-1370E6518D18}" type="pres">
      <dgm:prSet presAssocID="{AA50F3E1-10DC-4B61-82C4-F21B7A6A1FD7}" presName="parTxOnlySpace" presStyleCnt="0"/>
      <dgm:spPr/>
    </dgm:pt>
    <dgm:pt modelId="{2F0C8AD9-D9D6-40C2-AD55-095D2E8E6CD4}" type="pres">
      <dgm:prSet presAssocID="{159024DB-4126-4E25-A5CD-F4F3DCEDFD79}" presName="parTxOnly" presStyleLbl="node1" presStyleIdx="2" presStyleCnt="6">
        <dgm:presLayoutVars>
          <dgm:chMax val="0"/>
          <dgm:chPref val="0"/>
          <dgm:bulletEnabled val="1"/>
        </dgm:presLayoutVars>
      </dgm:prSet>
      <dgm:spPr/>
    </dgm:pt>
    <dgm:pt modelId="{4715C49F-CE2C-424E-98F1-3F4EA4810DE6}" type="pres">
      <dgm:prSet presAssocID="{95B4D256-81CD-460E-9560-C4EC4B4EF096}" presName="parTxOnlySpace" presStyleCnt="0"/>
      <dgm:spPr/>
    </dgm:pt>
    <dgm:pt modelId="{5CACCCA0-7548-425C-88B9-BA91FD9731A8}" type="pres">
      <dgm:prSet presAssocID="{5CEC2370-01C0-4D8E-A6CA-17592C5BE857}" presName="parTxOnly" presStyleLbl="node1" presStyleIdx="3" presStyleCnt="6" custScaleX="98112">
        <dgm:presLayoutVars>
          <dgm:chMax val="0"/>
          <dgm:chPref val="0"/>
          <dgm:bulletEnabled val="1"/>
        </dgm:presLayoutVars>
      </dgm:prSet>
      <dgm:spPr/>
    </dgm:pt>
    <dgm:pt modelId="{2853EC2A-9A2B-401C-9564-718E7CD4042E}" type="pres">
      <dgm:prSet presAssocID="{047A40A8-11E2-41B9-8FB3-9B4648BD457F}" presName="parTxOnlySpace" presStyleCnt="0"/>
      <dgm:spPr/>
    </dgm:pt>
    <dgm:pt modelId="{A78CF326-D57A-4A46-82F9-36B5A9CAB82B}" type="pres">
      <dgm:prSet presAssocID="{C2750A8D-57CD-4EF2-930A-05620689076C}" presName="parTxOnly" presStyleLbl="node1" presStyleIdx="4" presStyleCnt="6">
        <dgm:presLayoutVars>
          <dgm:chMax val="0"/>
          <dgm:chPref val="0"/>
          <dgm:bulletEnabled val="1"/>
        </dgm:presLayoutVars>
      </dgm:prSet>
      <dgm:spPr/>
    </dgm:pt>
    <dgm:pt modelId="{FFB1EF9F-6C87-4115-884A-FC25C9E26F51}" type="pres">
      <dgm:prSet presAssocID="{9F5F41D6-91BB-4B9E-BB87-1F4B239DB103}" presName="parTxOnlySpace" presStyleCnt="0"/>
      <dgm:spPr/>
    </dgm:pt>
    <dgm:pt modelId="{256E7364-117A-467A-A8F4-7D300546B5A5}" type="pres">
      <dgm:prSet presAssocID="{C262ACC4-A01F-40DE-BAED-6AE3F5B8CA16}" presName="parTxOnly" presStyleLbl="node1" presStyleIdx="5" presStyleCnt="6">
        <dgm:presLayoutVars>
          <dgm:chMax val="0"/>
          <dgm:chPref val="0"/>
          <dgm:bulletEnabled val="1"/>
        </dgm:presLayoutVars>
      </dgm:prSet>
      <dgm:spPr/>
    </dgm:pt>
  </dgm:ptLst>
  <dgm:cxnLst>
    <dgm:cxn modelId="{0DC5EC5C-8DCA-439E-88E1-F36791416E97}" type="presOf" srcId="{159024DB-4126-4E25-A5CD-F4F3DCEDFD79}" destId="{2F0C8AD9-D9D6-40C2-AD55-095D2E8E6CD4}" srcOrd="0" destOrd="0" presId="urn:microsoft.com/office/officeart/2005/8/layout/chevron1"/>
    <dgm:cxn modelId="{4EB0D461-D773-4F94-BAFD-60060932A58E}" type="presOf" srcId="{0735BD26-E86C-4A80-8D1A-B6068E6B67A9}" destId="{60E570CA-C6D2-4181-AC82-947574EC5E3E}" srcOrd="0" destOrd="0" presId="urn:microsoft.com/office/officeart/2005/8/layout/chevron1"/>
    <dgm:cxn modelId="{314D5F71-9AA9-42B0-A82D-980E3297BAA9}" type="presOf" srcId="{B1242A68-7783-430C-8F91-DDDE8C658605}" destId="{FA1DD7A1-17AB-4492-B300-B3438EA1506B}" srcOrd="0" destOrd="0" presId="urn:microsoft.com/office/officeart/2005/8/layout/chevron1"/>
    <dgm:cxn modelId="{A2BF9071-FC96-4894-BB03-50638F405704}" srcId="{B1242A68-7783-430C-8F91-DDDE8C658605}" destId="{5CEC2370-01C0-4D8E-A6CA-17592C5BE857}" srcOrd="3" destOrd="0" parTransId="{FDE4D52E-F6DD-4918-9CC2-CA678816520E}" sibTransId="{047A40A8-11E2-41B9-8FB3-9B4648BD457F}"/>
    <dgm:cxn modelId="{12433952-58C9-4417-A324-142F3BBBBC64}" type="presOf" srcId="{C262ACC4-A01F-40DE-BAED-6AE3F5B8CA16}" destId="{256E7364-117A-467A-A8F4-7D300546B5A5}" srcOrd="0" destOrd="0" presId="urn:microsoft.com/office/officeart/2005/8/layout/chevron1"/>
    <dgm:cxn modelId="{04CFBB80-E749-4EC1-85D4-3D9940FF5AF8}" srcId="{B1242A68-7783-430C-8F91-DDDE8C658605}" destId="{C262ACC4-A01F-40DE-BAED-6AE3F5B8CA16}" srcOrd="5" destOrd="0" parTransId="{4A48B020-2713-4D12-B85F-4CBF16DC352F}" sibTransId="{D8BB6F45-726B-4F34-AD2F-D9FEA31FBE4A}"/>
    <dgm:cxn modelId="{82EC5AA6-9DFC-4F2B-BD1B-EAA3B732FED9}" type="presOf" srcId="{C2750A8D-57CD-4EF2-930A-05620689076C}" destId="{A78CF326-D57A-4A46-82F9-36B5A9CAB82B}" srcOrd="0" destOrd="0" presId="urn:microsoft.com/office/officeart/2005/8/layout/chevron1"/>
    <dgm:cxn modelId="{3E42D1B0-3A90-4B70-B48C-9BECC9075779}" type="presOf" srcId="{5CEC2370-01C0-4D8E-A6CA-17592C5BE857}" destId="{5CACCCA0-7548-425C-88B9-BA91FD9731A8}" srcOrd="0" destOrd="0" presId="urn:microsoft.com/office/officeart/2005/8/layout/chevron1"/>
    <dgm:cxn modelId="{76ED58B6-FC44-4577-94BF-05F1D3E27AF4}" srcId="{B1242A68-7783-430C-8F91-DDDE8C658605}" destId="{159024DB-4126-4E25-A5CD-F4F3DCEDFD79}" srcOrd="2" destOrd="0" parTransId="{4C82F293-974E-4C0A-A1DA-CECBE84647EF}" sibTransId="{95B4D256-81CD-460E-9560-C4EC4B4EF096}"/>
    <dgm:cxn modelId="{8B3E65C5-AA98-491F-8E2C-A3C9BE8C5A6E}" srcId="{B1242A68-7783-430C-8F91-DDDE8C658605}" destId="{0735BD26-E86C-4A80-8D1A-B6068E6B67A9}" srcOrd="0" destOrd="0" parTransId="{D0B1E9D5-69C5-4C08-AD3F-03EABD617838}" sibTransId="{45CA0D45-2712-41CD-B883-0AF517D92A36}"/>
    <dgm:cxn modelId="{16A36EE1-FD1B-4EF8-B601-B4857C17B404}" srcId="{B1242A68-7783-430C-8F91-DDDE8C658605}" destId="{DCCD0B98-7481-4904-8BC2-797BF0B807F1}" srcOrd="1" destOrd="0" parTransId="{6D554005-BD56-4760-B02A-730691E21C0F}" sibTransId="{AA50F3E1-10DC-4B61-82C4-F21B7A6A1FD7}"/>
    <dgm:cxn modelId="{778959E8-0D2A-4503-8FA1-46C0B0B758B3}" srcId="{B1242A68-7783-430C-8F91-DDDE8C658605}" destId="{C2750A8D-57CD-4EF2-930A-05620689076C}" srcOrd="4" destOrd="0" parTransId="{FA60B95B-B6CC-47BC-8873-948F224E27D9}" sibTransId="{9F5F41D6-91BB-4B9E-BB87-1F4B239DB103}"/>
    <dgm:cxn modelId="{B330C1F4-7858-4826-B7DF-BC3583B61224}" type="presOf" srcId="{DCCD0B98-7481-4904-8BC2-797BF0B807F1}" destId="{AFB2CC4A-F053-4C78-93BD-765B7262C7B0}" srcOrd="0" destOrd="0" presId="urn:microsoft.com/office/officeart/2005/8/layout/chevron1"/>
    <dgm:cxn modelId="{2B08AD62-8F0F-4320-9BD5-558BF7631A5B}" type="presParOf" srcId="{FA1DD7A1-17AB-4492-B300-B3438EA1506B}" destId="{60E570CA-C6D2-4181-AC82-947574EC5E3E}" srcOrd="0" destOrd="0" presId="urn:microsoft.com/office/officeart/2005/8/layout/chevron1"/>
    <dgm:cxn modelId="{596E2F64-1E45-45CD-97C8-5A47826994F6}" type="presParOf" srcId="{FA1DD7A1-17AB-4492-B300-B3438EA1506B}" destId="{48E85436-1DCD-4B9E-AA9A-E8A3BDFE8F82}" srcOrd="1" destOrd="0" presId="urn:microsoft.com/office/officeart/2005/8/layout/chevron1"/>
    <dgm:cxn modelId="{D5D1C23E-270A-49A1-9320-F60472F4D835}" type="presParOf" srcId="{FA1DD7A1-17AB-4492-B300-B3438EA1506B}" destId="{AFB2CC4A-F053-4C78-93BD-765B7262C7B0}" srcOrd="2" destOrd="0" presId="urn:microsoft.com/office/officeart/2005/8/layout/chevron1"/>
    <dgm:cxn modelId="{2373B123-D54C-46BE-BB47-3E8BF3D1EB00}" type="presParOf" srcId="{FA1DD7A1-17AB-4492-B300-B3438EA1506B}" destId="{6180F24A-2455-41DB-A8AF-1370E6518D18}" srcOrd="3" destOrd="0" presId="urn:microsoft.com/office/officeart/2005/8/layout/chevron1"/>
    <dgm:cxn modelId="{E707BFEC-4E4C-4CDC-9768-B7A1EDC95A96}" type="presParOf" srcId="{FA1DD7A1-17AB-4492-B300-B3438EA1506B}" destId="{2F0C8AD9-D9D6-40C2-AD55-095D2E8E6CD4}" srcOrd="4" destOrd="0" presId="urn:microsoft.com/office/officeart/2005/8/layout/chevron1"/>
    <dgm:cxn modelId="{A142C186-FE6B-412A-84FF-3248F7D480FA}" type="presParOf" srcId="{FA1DD7A1-17AB-4492-B300-B3438EA1506B}" destId="{4715C49F-CE2C-424E-98F1-3F4EA4810DE6}" srcOrd="5" destOrd="0" presId="urn:microsoft.com/office/officeart/2005/8/layout/chevron1"/>
    <dgm:cxn modelId="{1FA7E10C-826E-4490-8FA5-FA162A5AF59E}" type="presParOf" srcId="{FA1DD7A1-17AB-4492-B300-B3438EA1506B}" destId="{5CACCCA0-7548-425C-88B9-BA91FD9731A8}" srcOrd="6" destOrd="0" presId="urn:microsoft.com/office/officeart/2005/8/layout/chevron1"/>
    <dgm:cxn modelId="{288AC4BF-EA22-476D-8FEA-6EB00AD589C2}" type="presParOf" srcId="{FA1DD7A1-17AB-4492-B300-B3438EA1506B}" destId="{2853EC2A-9A2B-401C-9564-718E7CD4042E}" srcOrd="7" destOrd="0" presId="urn:microsoft.com/office/officeart/2005/8/layout/chevron1"/>
    <dgm:cxn modelId="{65495A6D-387F-4063-BEFE-D193C26DC50E}" type="presParOf" srcId="{FA1DD7A1-17AB-4492-B300-B3438EA1506B}" destId="{A78CF326-D57A-4A46-82F9-36B5A9CAB82B}" srcOrd="8" destOrd="0" presId="urn:microsoft.com/office/officeart/2005/8/layout/chevron1"/>
    <dgm:cxn modelId="{A334CCA2-9178-44B4-AF35-AE6E2B35A5A6}" type="presParOf" srcId="{FA1DD7A1-17AB-4492-B300-B3438EA1506B}" destId="{FFB1EF9F-6C87-4115-884A-FC25C9E26F51}" srcOrd="9" destOrd="0" presId="urn:microsoft.com/office/officeart/2005/8/layout/chevron1"/>
    <dgm:cxn modelId="{967F6DA5-72AE-4D19-9EFA-5B71327E50FD}" type="presParOf" srcId="{FA1DD7A1-17AB-4492-B300-B3438EA1506B}" destId="{256E7364-117A-467A-A8F4-7D300546B5A5}"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242A68-7783-430C-8F91-DDDE8C658605}" type="doc">
      <dgm:prSet loTypeId="urn:microsoft.com/office/officeart/2005/8/layout/chevron1" loCatId="process" qsTypeId="urn:microsoft.com/office/officeart/2005/8/quickstyle/simple1" qsCatId="simple" csTypeId="urn:microsoft.com/office/officeart/2005/8/colors/accent1_2" csCatId="accent1" phldr="1"/>
      <dgm:spPr/>
    </dgm:pt>
    <dgm:pt modelId="{0735BD26-E86C-4A80-8D1A-B6068E6B67A9}">
      <dgm:prSet phldrT="[Text]"/>
      <dgm:spPr/>
      <dgm:t>
        <a:bodyPr/>
        <a:lstStyle/>
        <a:p>
          <a:r>
            <a:rPr lang="en-US" dirty="0"/>
            <a:t>#1: RMA Entry</a:t>
          </a:r>
        </a:p>
      </dgm:t>
    </dgm:pt>
    <dgm:pt modelId="{D0B1E9D5-69C5-4C08-AD3F-03EABD617838}" type="parTrans" cxnId="{8B3E65C5-AA98-491F-8E2C-A3C9BE8C5A6E}">
      <dgm:prSet/>
      <dgm:spPr/>
      <dgm:t>
        <a:bodyPr/>
        <a:lstStyle/>
        <a:p>
          <a:endParaRPr lang="en-US"/>
        </a:p>
      </dgm:t>
    </dgm:pt>
    <dgm:pt modelId="{45CA0D45-2712-41CD-B883-0AF517D92A36}" type="sibTrans" cxnId="{8B3E65C5-AA98-491F-8E2C-A3C9BE8C5A6E}">
      <dgm:prSet/>
      <dgm:spPr/>
      <dgm:t>
        <a:bodyPr/>
        <a:lstStyle/>
        <a:p>
          <a:endParaRPr lang="en-US"/>
        </a:p>
      </dgm:t>
    </dgm:pt>
    <dgm:pt modelId="{C2750A8D-57CD-4EF2-930A-05620689076C}">
      <dgm:prSet phldrT="[Text]"/>
      <dgm:spPr/>
      <dgm:t>
        <a:bodyPr/>
        <a:lstStyle/>
        <a:p>
          <a:r>
            <a:rPr lang="en-US" dirty="0"/>
            <a:t>#2: RMA Receipt</a:t>
          </a:r>
        </a:p>
      </dgm:t>
    </dgm:pt>
    <dgm:pt modelId="{FA60B95B-B6CC-47BC-8873-948F224E27D9}" type="parTrans" cxnId="{778959E8-0D2A-4503-8FA1-46C0B0B758B3}">
      <dgm:prSet/>
      <dgm:spPr/>
      <dgm:t>
        <a:bodyPr/>
        <a:lstStyle/>
        <a:p>
          <a:endParaRPr lang="en-US"/>
        </a:p>
      </dgm:t>
    </dgm:pt>
    <dgm:pt modelId="{9F5F41D6-91BB-4B9E-BB87-1F4B239DB103}" type="sibTrans" cxnId="{778959E8-0D2A-4503-8FA1-46C0B0B758B3}">
      <dgm:prSet/>
      <dgm:spPr/>
      <dgm:t>
        <a:bodyPr/>
        <a:lstStyle/>
        <a:p>
          <a:endParaRPr lang="en-US"/>
        </a:p>
      </dgm:t>
    </dgm:pt>
    <dgm:pt modelId="{C262ACC4-A01F-40DE-BAED-6AE3F5B8CA16}">
      <dgm:prSet/>
      <dgm:spPr/>
      <dgm:t>
        <a:bodyPr/>
        <a:lstStyle/>
        <a:p>
          <a:r>
            <a:rPr lang="en-US" dirty="0"/>
            <a:t>#4: Reconcile Cash Detail/Bank Reconciliation</a:t>
          </a:r>
        </a:p>
      </dgm:t>
    </dgm:pt>
    <dgm:pt modelId="{4A48B020-2713-4D12-B85F-4CBF16DC352F}" type="parTrans" cxnId="{04CFBB80-E749-4EC1-85D4-3D9940FF5AF8}">
      <dgm:prSet/>
      <dgm:spPr/>
      <dgm:t>
        <a:bodyPr/>
        <a:lstStyle/>
        <a:p>
          <a:endParaRPr lang="en-US"/>
        </a:p>
      </dgm:t>
    </dgm:pt>
    <dgm:pt modelId="{D8BB6F45-726B-4F34-AD2F-D9FEA31FBE4A}" type="sibTrans" cxnId="{04CFBB80-E749-4EC1-85D4-3D9940FF5AF8}">
      <dgm:prSet/>
      <dgm:spPr/>
      <dgm:t>
        <a:bodyPr/>
        <a:lstStyle/>
        <a:p>
          <a:endParaRPr lang="en-US"/>
        </a:p>
      </dgm:t>
    </dgm:pt>
    <dgm:pt modelId="{D3555D00-940B-4F9D-8690-216329B98F8D}">
      <dgm:prSet phldrT="[Text]"/>
      <dgm:spPr/>
      <dgm:t>
        <a:bodyPr/>
        <a:lstStyle/>
        <a:p>
          <a:r>
            <a:rPr lang="en-US" dirty="0"/>
            <a:t>#3: Cash Receipt</a:t>
          </a:r>
        </a:p>
      </dgm:t>
    </dgm:pt>
    <dgm:pt modelId="{A6987C9D-4821-4707-B89F-452474757D6F}" type="parTrans" cxnId="{5055DEDF-2CE0-4E4F-AE06-C155E182D738}">
      <dgm:prSet/>
      <dgm:spPr/>
      <dgm:t>
        <a:bodyPr/>
        <a:lstStyle/>
        <a:p>
          <a:endParaRPr lang="en-US"/>
        </a:p>
      </dgm:t>
    </dgm:pt>
    <dgm:pt modelId="{CEDDD601-CD0C-4D76-9BEF-025B1744A164}" type="sibTrans" cxnId="{5055DEDF-2CE0-4E4F-AE06-C155E182D738}">
      <dgm:prSet/>
      <dgm:spPr/>
      <dgm:t>
        <a:bodyPr/>
        <a:lstStyle/>
        <a:p>
          <a:endParaRPr lang="en-US"/>
        </a:p>
      </dgm:t>
    </dgm:pt>
    <dgm:pt modelId="{FA1DD7A1-17AB-4492-B300-B3438EA1506B}" type="pres">
      <dgm:prSet presAssocID="{B1242A68-7783-430C-8F91-DDDE8C658605}" presName="Name0" presStyleCnt="0">
        <dgm:presLayoutVars>
          <dgm:dir/>
          <dgm:animLvl val="lvl"/>
          <dgm:resizeHandles val="exact"/>
        </dgm:presLayoutVars>
      </dgm:prSet>
      <dgm:spPr/>
    </dgm:pt>
    <dgm:pt modelId="{60E570CA-C6D2-4181-AC82-947574EC5E3E}" type="pres">
      <dgm:prSet presAssocID="{0735BD26-E86C-4A80-8D1A-B6068E6B67A9}" presName="parTxOnly" presStyleLbl="node1" presStyleIdx="0" presStyleCnt="4">
        <dgm:presLayoutVars>
          <dgm:chMax val="0"/>
          <dgm:chPref val="0"/>
          <dgm:bulletEnabled val="1"/>
        </dgm:presLayoutVars>
      </dgm:prSet>
      <dgm:spPr/>
    </dgm:pt>
    <dgm:pt modelId="{48E85436-1DCD-4B9E-AA9A-E8A3BDFE8F82}" type="pres">
      <dgm:prSet presAssocID="{45CA0D45-2712-41CD-B883-0AF517D92A36}" presName="parTxOnlySpace" presStyleCnt="0"/>
      <dgm:spPr/>
    </dgm:pt>
    <dgm:pt modelId="{A78CF326-D57A-4A46-82F9-36B5A9CAB82B}" type="pres">
      <dgm:prSet presAssocID="{C2750A8D-57CD-4EF2-930A-05620689076C}" presName="parTxOnly" presStyleLbl="node1" presStyleIdx="1" presStyleCnt="4">
        <dgm:presLayoutVars>
          <dgm:chMax val="0"/>
          <dgm:chPref val="0"/>
          <dgm:bulletEnabled val="1"/>
        </dgm:presLayoutVars>
      </dgm:prSet>
      <dgm:spPr/>
    </dgm:pt>
    <dgm:pt modelId="{FFB1EF9F-6C87-4115-884A-FC25C9E26F51}" type="pres">
      <dgm:prSet presAssocID="{9F5F41D6-91BB-4B9E-BB87-1F4B239DB103}" presName="parTxOnlySpace" presStyleCnt="0"/>
      <dgm:spPr/>
    </dgm:pt>
    <dgm:pt modelId="{5B2B3B88-7B40-444B-9F2D-ECA7F6E7F5A7}" type="pres">
      <dgm:prSet presAssocID="{D3555D00-940B-4F9D-8690-216329B98F8D}" presName="parTxOnly" presStyleLbl="node1" presStyleIdx="2" presStyleCnt="4">
        <dgm:presLayoutVars>
          <dgm:chMax val="0"/>
          <dgm:chPref val="0"/>
          <dgm:bulletEnabled val="1"/>
        </dgm:presLayoutVars>
      </dgm:prSet>
      <dgm:spPr/>
    </dgm:pt>
    <dgm:pt modelId="{AC8705C6-9ABD-4BD6-97B1-ADA0F068D0B9}" type="pres">
      <dgm:prSet presAssocID="{CEDDD601-CD0C-4D76-9BEF-025B1744A164}" presName="parTxOnlySpace" presStyleCnt="0"/>
      <dgm:spPr/>
    </dgm:pt>
    <dgm:pt modelId="{256E7364-117A-467A-A8F4-7D300546B5A5}" type="pres">
      <dgm:prSet presAssocID="{C262ACC4-A01F-40DE-BAED-6AE3F5B8CA16}" presName="parTxOnly" presStyleLbl="node1" presStyleIdx="3" presStyleCnt="4">
        <dgm:presLayoutVars>
          <dgm:chMax val="0"/>
          <dgm:chPref val="0"/>
          <dgm:bulletEnabled val="1"/>
        </dgm:presLayoutVars>
      </dgm:prSet>
      <dgm:spPr/>
    </dgm:pt>
  </dgm:ptLst>
  <dgm:cxnLst>
    <dgm:cxn modelId="{4EB0D461-D773-4F94-BAFD-60060932A58E}" type="presOf" srcId="{0735BD26-E86C-4A80-8D1A-B6068E6B67A9}" destId="{60E570CA-C6D2-4181-AC82-947574EC5E3E}" srcOrd="0" destOrd="0" presId="urn:microsoft.com/office/officeart/2005/8/layout/chevron1"/>
    <dgm:cxn modelId="{03E2A66C-7C9D-4CBD-816A-994FF656ED89}" type="presOf" srcId="{D3555D00-940B-4F9D-8690-216329B98F8D}" destId="{5B2B3B88-7B40-444B-9F2D-ECA7F6E7F5A7}" srcOrd="0" destOrd="0" presId="urn:microsoft.com/office/officeart/2005/8/layout/chevron1"/>
    <dgm:cxn modelId="{314D5F71-9AA9-42B0-A82D-980E3297BAA9}" type="presOf" srcId="{B1242A68-7783-430C-8F91-DDDE8C658605}" destId="{FA1DD7A1-17AB-4492-B300-B3438EA1506B}" srcOrd="0" destOrd="0" presId="urn:microsoft.com/office/officeart/2005/8/layout/chevron1"/>
    <dgm:cxn modelId="{12433952-58C9-4417-A324-142F3BBBBC64}" type="presOf" srcId="{C262ACC4-A01F-40DE-BAED-6AE3F5B8CA16}" destId="{256E7364-117A-467A-A8F4-7D300546B5A5}" srcOrd="0" destOrd="0" presId="urn:microsoft.com/office/officeart/2005/8/layout/chevron1"/>
    <dgm:cxn modelId="{04CFBB80-E749-4EC1-85D4-3D9940FF5AF8}" srcId="{B1242A68-7783-430C-8F91-DDDE8C658605}" destId="{C262ACC4-A01F-40DE-BAED-6AE3F5B8CA16}" srcOrd="3" destOrd="0" parTransId="{4A48B020-2713-4D12-B85F-4CBF16DC352F}" sibTransId="{D8BB6F45-726B-4F34-AD2F-D9FEA31FBE4A}"/>
    <dgm:cxn modelId="{82EC5AA6-9DFC-4F2B-BD1B-EAA3B732FED9}" type="presOf" srcId="{C2750A8D-57CD-4EF2-930A-05620689076C}" destId="{A78CF326-D57A-4A46-82F9-36B5A9CAB82B}" srcOrd="0" destOrd="0" presId="urn:microsoft.com/office/officeart/2005/8/layout/chevron1"/>
    <dgm:cxn modelId="{8B3E65C5-AA98-491F-8E2C-A3C9BE8C5A6E}" srcId="{B1242A68-7783-430C-8F91-DDDE8C658605}" destId="{0735BD26-E86C-4A80-8D1A-B6068E6B67A9}" srcOrd="0" destOrd="0" parTransId="{D0B1E9D5-69C5-4C08-AD3F-03EABD617838}" sibTransId="{45CA0D45-2712-41CD-B883-0AF517D92A36}"/>
    <dgm:cxn modelId="{5055DEDF-2CE0-4E4F-AE06-C155E182D738}" srcId="{B1242A68-7783-430C-8F91-DDDE8C658605}" destId="{D3555D00-940B-4F9D-8690-216329B98F8D}" srcOrd="2" destOrd="0" parTransId="{A6987C9D-4821-4707-B89F-452474757D6F}" sibTransId="{CEDDD601-CD0C-4D76-9BEF-025B1744A164}"/>
    <dgm:cxn modelId="{778959E8-0D2A-4503-8FA1-46C0B0B758B3}" srcId="{B1242A68-7783-430C-8F91-DDDE8C658605}" destId="{C2750A8D-57CD-4EF2-930A-05620689076C}" srcOrd="1" destOrd="0" parTransId="{FA60B95B-B6CC-47BC-8873-948F224E27D9}" sibTransId="{9F5F41D6-91BB-4B9E-BB87-1F4B239DB103}"/>
    <dgm:cxn modelId="{2B08AD62-8F0F-4320-9BD5-558BF7631A5B}" type="presParOf" srcId="{FA1DD7A1-17AB-4492-B300-B3438EA1506B}" destId="{60E570CA-C6D2-4181-AC82-947574EC5E3E}" srcOrd="0" destOrd="0" presId="urn:microsoft.com/office/officeart/2005/8/layout/chevron1"/>
    <dgm:cxn modelId="{596E2F64-1E45-45CD-97C8-5A47826994F6}" type="presParOf" srcId="{FA1DD7A1-17AB-4492-B300-B3438EA1506B}" destId="{48E85436-1DCD-4B9E-AA9A-E8A3BDFE8F82}" srcOrd="1" destOrd="0" presId="urn:microsoft.com/office/officeart/2005/8/layout/chevron1"/>
    <dgm:cxn modelId="{65495A6D-387F-4063-BEFE-D193C26DC50E}" type="presParOf" srcId="{FA1DD7A1-17AB-4492-B300-B3438EA1506B}" destId="{A78CF326-D57A-4A46-82F9-36B5A9CAB82B}" srcOrd="2" destOrd="0" presId="urn:microsoft.com/office/officeart/2005/8/layout/chevron1"/>
    <dgm:cxn modelId="{A334CCA2-9178-44B4-AF35-AE6E2B35A5A6}" type="presParOf" srcId="{FA1DD7A1-17AB-4492-B300-B3438EA1506B}" destId="{FFB1EF9F-6C87-4115-884A-FC25C9E26F51}" srcOrd="3" destOrd="0" presId="urn:microsoft.com/office/officeart/2005/8/layout/chevron1"/>
    <dgm:cxn modelId="{269546FC-9DB4-4C3B-BCFB-F2519A8C39AD}" type="presParOf" srcId="{FA1DD7A1-17AB-4492-B300-B3438EA1506B}" destId="{5B2B3B88-7B40-444B-9F2D-ECA7F6E7F5A7}" srcOrd="4" destOrd="0" presId="urn:microsoft.com/office/officeart/2005/8/layout/chevron1"/>
    <dgm:cxn modelId="{8AA5E032-93E7-48B8-8C6C-9F4D3BC00E46}" type="presParOf" srcId="{FA1DD7A1-17AB-4492-B300-B3438EA1506B}" destId="{AC8705C6-9ABD-4BD6-97B1-ADA0F068D0B9}" srcOrd="5" destOrd="0" presId="urn:microsoft.com/office/officeart/2005/8/layout/chevron1"/>
    <dgm:cxn modelId="{967F6DA5-72AE-4D19-9EFA-5B71327E50FD}" type="presParOf" srcId="{FA1DD7A1-17AB-4492-B300-B3438EA1506B}" destId="{256E7364-117A-467A-A8F4-7D300546B5A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242A68-7783-430C-8F91-DDDE8C658605}" type="doc">
      <dgm:prSet loTypeId="urn:microsoft.com/office/officeart/2005/8/layout/chevron1" loCatId="process" qsTypeId="urn:microsoft.com/office/officeart/2005/8/quickstyle/simple1" qsCatId="simple" csTypeId="urn:microsoft.com/office/officeart/2005/8/colors/accent1_2" csCatId="accent1" phldr="1"/>
      <dgm:spPr/>
    </dgm:pt>
    <dgm:pt modelId="{FA1DD7A1-17AB-4492-B300-B3438EA1506B}" type="pres">
      <dgm:prSet presAssocID="{B1242A68-7783-430C-8F91-DDDE8C658605}" presName="Name0" presStyleCnt="0">
        <dgm:presLayoutVars>
          <dgm:dir/>
          <dgm:animLvl val="lvl"/>
          <dgm:resizeHandles val="exact"/>
        </dgm:presLayoutVars>
      </dgm:prSet>
      <dgm:spPr/>
    </dgm:pt>
  </dgm:ptLst>
  <dgm:cxnLst>
    <dgm:cxn modelId="{314D5F71-9AA9-42B0-A82D-980E3297BAA9}" type="presOf" srcId="{B1242A68-7783-430C-8F91-DDDE8C658605}" destId="{FA1DD7A1-17AB-4492-B300-B3438EA1506B}"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242A68-7783-430C-8F91-DDDE8C658605}" type="doc">
      <dgm:prSet loTypeId="urn:microsoft.com/office/officeart/2005/8/layout/chevron1" loCatId="process" qsTypeId="urn:microsoft.com/office/officeart/2005/8/quickstyle/simple1" qsCatId="simple" csTypeId="urn:microsoft.com/office/officeart/2005/8/colors/accent1_2" csCatId="accent1" phldr="1"/>
      <dgm:spPr/>
    </dgm:pt>
    <dgm:pt modelId="{0735BD26-E86C-4A80-8D1A-B6068E6B67A9}">
      <dgm:prSet phldrT="[Text]"/>
      <dgm:spPr/>
      <dgm:t>
        <a:bodyPr/>
        <a:lstStyle/>
        <a:p>
          <a:r>
            <a:rPr lang="en-US" dirty="0"/>
            <a:t>#1: Purchase Order Entry</a:t>
          </a:r>
        </a:p>
      </dgm:t>
    </dgm:pt>
    <dgm:pt modelId="{D0B1E9D5-69C5-4C08-AD3F-03EABD617838}" type="parTrans" cxnId="{8B3E65C5-AA98-491F-8E2C-A3C9BE8C5A6E}">
      <dgm:prSet/>
      <dgm:spPr/>
      <dgm:t>
        <a:bodyPr/>
        <a:lstStyle/>
        <a:p>
          <a:endParaRPr lang="en-US"/>
        </a:p>
      </dgm:t>
    </dgm:pt>
    <dgm:pt modelId="{45CA0D45-2712-41CD-B883-0AF517D92A36}" type="sibTrans" cxnId="{8B3E65C5-AA98-491F-8E2C-A3C9BE8C5A6E}">
      <dgm:prSet/>
      <dgm:spPr/>
      <dgm:t>
        <a:bodyPr/>
        <a:lstStyle/>
        <a:p>
          <a:endParaRPr lang="en-US"/>
        </a:p>
      </dgm:t>
    </dgm:pt>
    <dgm:pt modelId="{159024DB-4126-4E25-A5CD-F4F3DCEDFD79}">
      <dgm:prSet phldrT="[Text]"/>
      <dgm:spPr/>
      <dgm:t>
        <a:bodyPr/>
        <a:lstStyle/>
        <a:p>
          <a:r>
            <a:rPr lang="en-US" dirty="0"/>
            <a:t>#2: Purchase Order Receipt</a:t>
          </a:r>
        </a:p>
      </dgm:t>
    </dgm:pt>
    <dgm:pt modelId="{4C82F293-974E-4C0A-A1DA-CECBE84647EF}" type="parTrans" cxnId="{76ED58B6-FC44-4577-94BF-05F1D3E27AF4}">
      <dgm:prSet/>
      <dgm:spPr/>
      <dgm:t>
        <a:bodyPr/>
        <a:lstStyle/>
        <a:p>
          <a:endParaRPr lang="en-US"/>
        </a:p>
      </dgm:t>
    </dgm:pt>
    <dgm:pt modelId="{95B4D256-81CD-460E-9560-C4EC4B4EF096}" type="sibTrans" cxnId="{76ED58B6-FC44-4577-94BF-05F1D3E27AF4}">
      <dgm:prSet/>
      <dgm:spPr/>
      <dgm:t>
        <a:bodyPr/>
        <a:lstStyle/>
        <a:p>
          <a:endParaRPr lang="en-US"/>
        </a:p>
      </dgm:t>
    </dgm:pt>
    <dgm:pt modelId="{5CEC2370-01C0-4D8E-A6CA-17592C5BE857}">
      <dgm:prSet phldrT="[Text]"/>
      <dgm:spPr/>
      <dgm:t>
        <a:bodyPr/>
        <a:lstStyle/>
        <a:p>
          <a:r>
            <a:rPr lang="en-US" dirty="0"/>
            <a:t>#3: Convert PO to Voucher</a:t>
          </a:r>
        </a:p>
      </dgm:t>
    </dgm:pt>
    <dgm:pt modelId="{FDE4D52E-F6DD-4918-9CC2-CA678816520E}" type="parTrans" cxnId="{A2BF9071-FC96-4894-BB03-50638F405704}">
      <dgm:prSet/>
      <dgm:spPr/>
      <dgm:t>
        <a:bodyPr/>
        <a:lstStyle/>
        <a:p>
          <a:endParaRPr lang="en-US"/>
        </a:p>
      </dgm:t>
    </dgm:pt>
    <dgm:pt modelId="{047A40A8-11E2-41B9-8FB3-9B4648BD457F}" type="sibTrans" cxnId="{A2BF9071-FC96-4894-BB03-50638F405704}">
      <dgm:prSet/>
      <dgm:spPr/>
      <dgm:t>
        <a:bodyPr/>
        <a:lstStyle/>
        <a:p>
          <a:endParaRPr lang="en-US"/>
        </a:p>
      </dgm:t>
    </dgm:pt>
    <dgm:pt modelId="{E4C090BE-76E1-4153-B8CC-658E3F42B7A1}">
      <dgm:prSet phldrT="[Text]"/>
      <dgm:spPr/>
      <dgm:t>
        <a:bodyPr/>
        <a:lstStyle/>
        <a:p>
          <a:r>
            <a:rPr lang="en-US" dirty="0"/>
            <a:t>#4: Check Issued</a:t>
          </a:r>
        </a:p>
      </dgm:t>
    </dgm:pt>
    <dgm:pt modelId="{C40446A3-6C5E-4802-B0D4-567679757409}" type="parTrans" cxnId="{5820E4FF-C4D9-43DC-B3A1-9B97F237229D}">
      <dgm:prSet/>
      <dgm:spPr/>
      <dgm:t>
        <a:bodyPr/>
        <a:lstStyle/>
        <a:p>
          <a:endParaRPr lang="en-US"/>
        </a:p>
      </dgm:t>
    </dgm:pt>
    <dgm:pt modelId="{F7180354-C403-4948-99E7-EDD36FA8E003}" type="sibTrans" cxnId="{5820E4FF-C4D9-43DC-B3A1-9B97F237229D}">
      <dgm:prSet/>
      <dgm:spPr/>
      <dgm:t>
        <a:bodyPr/>
        <a:lstStyle/>
        <a:p>
          <a:endParaRPr lang="en-US"/>
        </a:p>
      </dgm:t>
    </dgm:pt>
    <dgm:pt modelId="{C262ACC4-A01F-40DE-BAED-6AE3F5B8CA16}">
      <dgm:prSet/>
      <dgm:spPr/>
      <dgm:t>
        <a:bodyPr/>
        <a:lstStyle/>
        <a:p>
          <a:r>
            <a:rPr lang="en-US" dirty="0"/>
            <a:t>#5: Reconcile Disbursements /Bank Reconciliation</a:t>
          </a:r>
        </a:p>
      </dgm:t>
    </dgm:pt>
    <dgm:pt modelId="{4A48B020-2713-4D12-B85F-4CBF16DC352F}" type="parTrans" cxnId="{04CFBB80-E749-4EC1-85D4-3D9940FF5AF8}">
      <dgm:prSet/>
      <dgm:spPr/>
      <dgm:t>
        <a:bodyPr/>
        <a:lstStyle/>
        <a:p>
          <a:endParaRPr lang="en-US"/>
        </a:p>
      </dgm:t>
    </dgm:pt>
    <dgm:pt modelId="{D8BB6F45-726B-4F34-AD2F-D9FEA31FBE4A}" type="sibTrans" cxnId="{04CFBB80-E749-4EC1-85D4-3D9940FF5AF8}">
      <dgm:prSet/>
      <dgm:spPr/>
      <dgm:t>
        <a:bodyPr/>
        <a:lstStyle/>
        <a:p>
          <a:endParaRPr lang="en-US"/>
        </a:p>
      </dgm:t>
    </dgm:pt>
    <dgm:pt modelId="{FA1DD7A1-17AB-4492-B300-B3438EA1506B}" type="pres">
      <dgm:prSet presAssocID="{B1242A68-7783-430C-8F91-DDDE8C658605}" presName="Name0" presStyleCnt="0">
        <dgm:presLayoutVars>
          <dgm:dir/>
          <dgm:animLvl val="lvl"/>
          <dgm:resizeHandles val="exact"/>
        </dgm:presLayoutVars>
      </dgm:prSet>
      <dgm:spPr/>
    </dgm:pt>
    <dgm:pt modelId="{60E570CA-C6D2-4181-AC82-947574EC5E3E}" type="pres">
      <dgm:prSet presAssocID="{0735BD26-E86C-4A80-8D1A-B6068E6B67A9}" presName="parTxOnly" presStyleLbl="node1" presStyleIdx="0" presStyleCnt="5">
        <dgm:presLayoutVars>
          <dgm:chMax val="0"/>
          <dgm:chPref val="0"/>
          <dgm:bulletEnabled val="1"/>
        </dgm:presLayoutVars>
      </dgm:prSet>
      <dgm:spPr/>
    </dgm:pt>
    <dgm:pt modelId="{48E85436-1DCD-4B9E-AA9A-E8A3BDFE8F82}" type="pres">
      <dgm:prSet presAssocID="{45CA0D45-2712-41CD-B883-0AF517D92A36}" presName="parTxOnlySpace" presStyleCnt="0"/>
      <dgm:spPr/>
    </dgm:pt>
    <dgm:pt modelId="{2F0C8AD9-D9D6-40C2-AD55-095D2E8E6CD4}" type="pres">
      <dgm:prSet presAssocID="{159024DB-4126-4E25-A5CD-F4F3DCEDFD79}" presName="parTxOnly" presStyleLbl="node1" presStyleIdx="1" presStyleCnt="5">
        <dgm:presLayoutVars>
          <dgm:chMax val="0"/>
          <dgm:chPref val="0"/>
          <dgm:bulletEnabled val="1"/>
        </dgm:presLayoutVars>
      </dgm:prSet>
      <dgm:spPr/>
    </dgm:pt>
    <dgm:pt modelId="{4715C49F-CE2C-424E-98F1-3F4EA4810DE6}" type="pres">
      <dgm:prSet presAssocID="{95B4D256-81CD-460E-9560-C4EC4B4EF096}" presName="parTxOnlySpace" presStyleCnt="0"/>
      <dgm:spPr/>
    </dgm:pt>
    <dgm:pt modelId="{5CACCCA0-7548-425C-88B9-BA91FD9731A8}" type="pres">
      <dgm:prSet presAssocID="{5CEC2370-01C0-4D8E-A6CA-17592C5BE857}" presName="parTxOnly" presStyleLbl="node1" presStyleIdx="2" presStyleCnt="5" custScaleX="98112">
        <dgm:presLayoutVars>
          <dgm:chMax val="0"/>
          <dgm:chPref val="0"/>
          <dgm:bulletEnabled val="1"/>
        </dgm:presLayoutVars>
      </dgm:prSet>
      <dgm:spPr/>
    </dgm:pt>
    <dgm:pt modelId="{2853EC2A-9A2B-401C-9564-718E7CD4042E}" type="pres">
      <dgm:prSet presAssocID="{047A40A8-11E2-41B9-8FB3-9B4648BD457F}" presName="parTxOnlySpace" presStyleCnt="0"/>
      <dgm:spPr/>
    </dgm:pt>
    <dgm:pt modelId="{92825667-9CF5-4213-850E-E96719AB9FA2}" type="pres">
      <dgm:prSet presAssocID="{E4C090BE-76E1-4153-B8CC-658E3F42B7A1}" presName="parTxOnly" presStyleLbl="node1" presStyleIdx="3" presStyleCnt="5">
        <dgm:presLayoutVars>
          <dgm:chMax val="0"/>
          <dgm:chPref val="0"/>
          <dgm:bulletEnabled val="1"/>
        </dgm:presLayoutVars>
      </dgm:prSet>
      <dgm:spPr/>
    </dgm:pt>
    <dgm:pt modelId="{92BA1B95-6F73-441B-890E-C30050823464}" type="pres">
      <dgm:prSet presAssocID="{F7180354-C403-4948-99E7-EDD36FA8E003}" presName="parTxOnlySpace" presStyleCnt="0"/>
      <dgm:spPr/>
    </dgm:pt>
    <dgm:pt modelId="{256E7364-117A-467A-A8F4-7D300546B5A5}" type="pres">
      <dgm:prSet presAssocID="{C262ACC4-A01F-40DE-BAED-6AE3F5B8CA16}" presName="parTxOnly" presStyleLbl="node1" presStyleIdx="4" presStyleCnt="5">
        <dgm:presLayoutVars>
          <dgm:chMax val="0"/>
          <dgm:chPref val="0"/>
          <dgm:bulletEnabled val="1"/>
        </dgm:presLayoutVars>
      </dgm:prSet>
      <dgm:spPr/>
    </dgm:pt>
  </dgm:ptLst>
  <dgm:cxnLst>
    <dgm:cxn modelId="{0DC5EC5C-8DCA-439E-88E1-F36791416E97}" type="presOf" srcId="{159024DB-4126-4E25-A5CD-F4F3DCEDFD79}" destId="{2F0C8AD9-D9D6-40C2-AD55-095D2E8E6CD4}" srcOrd="0" destOrd="0" presId="urn:microsoft.com/office/officeart/2005/8/layout/chevron1"/>
    <dgm:cxn modelId="{4EB0D461-D773-4F94-BAFD-60060932A58E}" type="presOf" srcId="{0735BD26-E86C-4A80-8D1A-B6068E6B67A9}" destId="{60E570CA-C6D2-4181-AC82-947574EC5E3E}" srcOrd="0" destOrd="0" presId="urn:microsoft.com/office/officeart/2005/8/layout/chevron1"/>
    <dgm:cxn modelId="{2030A244-66FF-4972-8F06-4E75F61BEEA6}" type="presOf" srcId="{E4C090BE-76E1-4153-B8CC-658E3F42B7A1}" destId="{92825667-9CF5-4213-850E-E96719AB9FA2}" srcOrd="0" destOrd="0" presId="urn:microsoft.com/office/officeart/2005/8/layout/chevron1"/>
    <dgm:cxn modelId="{314D5F71-9AA9-42B0-A82D-980E3297BAA9}" type="presOf" srcId="{B1242A68-7783-430C-8F91-DDDE8C658605}" destId="{FA1DD7A1-17AB-4492-B300-B3438EA1506B}" srcOrd="0" destOrd="0" presId="urn:microsoft.com/office/officeart/2005/8/layout/chevron1"/>
    <dgm:cxn modelId="{A2BF9071-FC96-4894-BB03-50638F405704}" srcId="{B1242A68-7783-430C-8F91-DDDE8C658605}" destId="{5CEC2370-01C0-4D8E-A6CA-17592C5BE857}" srcOrd="2" destOrd="0" parTransId="{FDE4D52E-F6DD-4918-9CC2-CA678816520E}" sibTransId="{047A40A8-11E2-41B9-8FB3-9B4648BD457F}"/>
    <dgm:cxn modelId="{12433952-58C9-4417-A324-142F3BBBBC64}" type="presOf" srcId="{C262ACC4-A01F-40DE-BAED-6AE3F5B8CA16}" destId="{256E7364-117A-467A-A8F4-7D300546B5A5}" srcOrd="0" destOrd="0" presId="urn:microsoft.com/office/officeart/2005/8/layout/chevron1"/>
    <dgm:cxn modelId="{04CFBB80-E749-4EC1-85D4-3D9940FF5AF8}" srcId="{B1242A68-7783-430C-8F91-DDDE8C658605}" destId="{C262ACC4-A01F-40DE-BAED-6AE3F5B8CA16}" srcOrd="4" destOrd="0" parTransId="{4A48B020-2713-4D12-B85F-4CBF16DC352F}" sibTransId="{D8BB6F45-726B-4F34-AD2F-D9FEA31FBE4A}"/>
    <dgm:cxn modelId="{3E42D1B0-3A90-4B70-B48C-9BECC9075779}" type="presOf" srcId="{5CEC2370-01C0-4D8E-A6CA-17592C5BE857}" destId="{5CACCCA0-7548-425C-88B9-BA91FD9731A8}" srcOrd="0" destOrd="0" presId="urn:microsoft.com/office/officeart/2005/8/layout/chevron1"/>
    <dgm:cxn modelId="{76ED58B6-FC44-4577-94BF-05F1D3E27AF4}" srcId="{B1242A68-7783-430C-8F91-DDDE8C658605}" destId="{159024DB-4126-4E25-A5CD-F4F3DCEDFD79}" srcOrd="1" destOrd="0" parTransId="{4C82F293-974E-4C0A-A1DA-CECBE84647EF}" sibTransId="{95B4D256-81CD-460E-9560-C4EC4B4EF096}"/>
    <dgm:cxn modelId="{8B3E65C5-AA98-491F-8E2C-A3C9BE8C5A6E}" srcId="{B1242A68-7783-430C-8F91-DDDE8C658605}" destId="{0735BD26-E86C-4A80-8D1A-B6068E6B67A9}" srcOrd="0" destOrd="0" parTransId="{D0B1E9D5-69C5-4C08-AD3F-03EABD617838}" sibTransId="{45CA0D45-2712-41CD-B883-0AF517D92A36}"/>
    <dgm:cxn modelId="{5820E4FF-C4D9-43DC-B3A1-9B97F237229D}" srcId="{B1242A68-7783-430C-8F91-DDDE8C658605}" destId="{E4C090BE-76E1-4153-B8CC-658E3F42B7A1}" srcOrd="3" destOrd="0" parTransId="{C40446A3-6C5E-4802-B0D4-567679757409}" sibTransId="{F7180354-C403-4948-99E7-EDD36FA8E003}"/>
    <dgm:cxn modelId="{2B08AD62-8F0F-4320-9BD5-558BF7631A5B}" type="presParOf" srcId="{FA1DD7A1-17AB-4492-B300-B3438EA1506B}" destId="{60E570CA-C6D2-4181-AC82-947574EC5E3E}" srcOrd="0" destOrd="0" presId="urn:microsoft.com/office/officeart/2005/8/layout/chevron1"/>
    <dgm:cxn modelId="{596E2F64-1E45-45CD-97C8-5A47826994F6}" type="presParOf" srcId="{FA1DD7A1-17AB-4492-B300-B3438EA1506B}" destId="{48E85436-1DCD-4B9E-AA9A-E8A3BDFE8F82}" srcOrd="1" destOrd="0" presId="urn:microsoft.com/office/officeart/2005/8/layout/chevron1"/>
    <dgm:cxn modelId="{E707BFEC-4E4C-4CDC-9768-B7A1EDC95A96}" type="presParOf" srcId="{FA1DD7A1-17AB-4492-B300-B3438EA1506B}" destId="{2F0C8AD9-D9D6-40C2-AD55-095D2E8E6CD4}" srcOrd="2" destOrd="0" presId="urn:microsoft.com/office/officeart/2005/8/layout/chevron1"/>
    <dgm:cxn modelId="{A142C186-FE6B-412A-84FF-3248F7D480FA}" type="presParOf" srcId="{FA1DD7A1-17AB-4492-B300-B3438EA1506B}" destId="{4715C49F-CE2C-424E-98F1-3F4EA4810DE6}" srcOrd="3" destOrd="0" presId="urn:microsoft.com/office/officeart/2005/8/layout/chevron1"/>
    <dgm:cxn modelId="{1FA7E10C-826E-4490-8FA5-FA162A5AF59E}" type="presParOf" srcId="{FA1DD7A1-17AB-4492-B300-B3438EA1506B}" destId="{5CACCCA0-7548-425C-88B9-BA91FD9731A8}" srcOrd="4" destOrd="0" presId="urn:microsoft.com/office/officeart/2005/8/layout/chevron1"/>
    <dgm:cxn modelId="{288AC4BF-EA22-476D-8FEA-6EB00AD589C2}" type="presParOf" srcId="{FA1DD7A1-17AB-4492-B300-B3438EA1506B}" destId="{2853EC2A-9A2B-401C-9564-718E7CD4042E}" srcOrd="5" destOrd="0" presId="urn:microsoft.com/office/officeart/2005/8/layout/chevron1"/>
    <dgm:cxn modelId="{79AA5C54-21B7-44E9-A999-BCBE1383EE6A}" type="presParOf" srcId="{FA1DD7A1-17AB-4492-B300-B3438EA1506B}" destId="{92825667-9CF5-4213-850E-E96719AB9FA2}" srcOrd="6" destOrd="0" presId="urn:microsoft.com/office/officeart/2005/8/layout/chevron1"/>
    <dgm:cxn modelId="{BBF24DC3-7609-450F-8C5F-096BCF69DE66}" type="presParOf" srcId="{FA1DD7A1-17AB-4492-B300-B3438EA1506B}" destId="{92BA1B95-6F73-441B-890E-C30050823464}" srcOrd="7" destOrd="0" presId="urn:microsoft.com/office/officeart/2005/8/layout/chevron1"/>
    <dgm:cxn modelId="{967F6DA5-72AE-4D19-9EFA-5B71327E50FD}" type="presParOf" srcId="{FA1DD7A1-17AB-4492-B300-B3438EA1506B}" destId="{256E7364-117A-467A-A8F4-7D300546B5A5}"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242A68-7783-430C-8F91-DDDE8C658605}" type="doc">
      <dgm:prSet loTypeId="urn:microsoft.com/office/officeart/2005/8/layout/chevron1" loCatId="process" qsTypeId="urn:microsoft.com/office/officeart/2005/8/quickstyle/simple1" qsCatId="simple" csTypeId="urn:microsoft.com/office/officeart/2005/8/colors/accent1_2" csCatId="accent1" phldr="1"/>
      <dgm:spPr/>
    </dgm:pt>
    <dgm:pt modelId="{0735BD26-E86C-4A80-8D1A-B6068E6B67A9}">
      <dgm:prSet phldrT="[Text]"/>
      <dgm:spPr/>
      <dgm:t>
        <a:bodyPr/>
        <a:lstStyle/>
        <a:p>
          <a:r>
            <a:rPr lang="en-US" dirty="0"/>
            <a:t>#1: Purchase Order Entry</a:t>
          </a:r>
        </a:p>
      </dgm:t>
    </dgm:pt>
    <dgm:pt modelId="{D0B1E9D5-69C5-4C08-AD3F-03EABD617838}" type="parTrans" cxnId="{8B3E65C5-AA98-491F-8E2C-A3C9BE8C5A6E}">
      <dgm:prSet/>
      <dgm:spPr/>
      <dgm:t>
        <a:bodyPr/>
        <a:lstStyle/>
        <a:p>
          <a:endParaRPr lang="en-US"/>
        </a:p>
      </dgm:t>
    </dgm:pt>
    <dgm:pt modelId="{45CA0D45-2712-41CD-B883-0AF517D92A36}" type="sibTrans" cxnId="{8B3E65C5-AA98-491F-8E2C-A3C9BE8C5A6E}">
      <dgm:prSet/>
      <dgm:spPr/>
      <dgm:t>
        <a:bodyPr/>
        <a:lstStyle/>
        <a:p>
          <a:endParaRPr lang="en-US"/>
        </a:p>
      </dgm:t>
    </dgm:pt>
    <dgm:pt modelId="{159024DB-4126-4E25-A5CD-F4F3DCEDFD79}">
      <dgm:prSet phldrT="[Text]"/>
      <dgm:spPr/>
      <dgm:t>
        <a:bodyPr/>
        <a:lstStyle/>
        <a:p>
          <a:r>
            <a:rPr lang="en-US" dirty="0"/>
            <a:t>#2: Purchase Order Receipt</a:t>
          </a:r>
        </a:p>
      </dgm:t>
    </dgm:pt>
    <dgm:pt modelId="{4C82F293-974E-4C0A-A1DA-CECBE84647EF}" type="parTrans" cxnId="{76ED58B6-FC44-4577-94BF-05F1D3E27AF4}">
      <dgm:prSet/>
      <dgm:spPr/>
      <dgm:t>
        <a:bodyPr/>
        <a:lstStyle/>
        <a:p>
          <a:endParaRPr lang="en-US"/>
        </a:p>
      </dgm:t>
    </dgm:pt>
    <dgm:pt modelId="{95B4D256-81CD-460E-9560-C4EC4B4EF096}" type="sibTrans" cxnId="{76ED58B6-FC44-4577-94BF-05F1D3E27AF4}">
      <dgm:prSet/>
      <dgm:spPr/>
      <dgm:t>
        <a:bodyPr/>
        <a:lstStyle/>
        <a:p>
          <a:endParaRPr lang="en-US"/>
        </a:p>
      </dgm:t>
    </dgm:pt>
    <dgm:pt modelId="{5CEC2370-01C0-4D8E-A6CA-17592C5BE857}">
      <dgm:prSet phldrT="[Text]"/>
      <dgm:spPr/>
      <dgm:t>
        <a:bodyPr/>
        <a:lstStyle/>
        <a:p>
          <a:r>
            <a:rPr lang="en-US" dirty="0"/>
            <a:t>#3: Convert PO to Voucher</a:t>
          </a:r>
        </a:p>
      </dgm:t>
    </dgm:pt>
    <dgm:pt modelId="{FDE4D52E-F6DD-4918-9CC2-CA678816520E}" type="parTrans" cxnId="{A2BF9071-FC96-4894-BB03-50638F405704}">
      <dgm:prSet/>
      <dgm:spPr/>
      <dgm:t>
        <a:bodyPr/>
        <a:lstStyle/>
        <a:p>
          <a:endParaRPr lang="en-US"/>
        </a:p>
      </dgm:t>
    </dgm:pt>
    <dgm:pt modelId="{047A40A8-11E2-41B9-8FB3-9B4648BD457F}" type="sibTrans" cxnId="{A2BF9071-FC96-4894-BB03-50638F405704}">
      <dgm:prSet/>
      <dgm:spPr/>
      <dgm:t>
        <a:bodyPr/>
        <a:lstStyle/>
        <a:p>
          <a:endParaRPr lang="en-US"/>
        </a:p>
      </dgm:t>
    </dgm:pt>
    <dgm:pt modelId="{E4C090BE-76E1-4153-B8CC-658E3F42B7A1}">
      <dgm:prSet phldrT="[Text]"/>
      <dgm:spPr/>
      <dgm:t>
        <a:bodyPr/>
        <a:lstStyle/>
        <a:p>
          <a:r>
            <a:rPr lang="en-US" dirty="0"/>
            <a:t>#4: Check Issued</a:t>
          </a:r>
        </a:p>
      </dgm:t>
    </dgm:pt>
    <dgm:pt modelId="{C40446A3-6C5E-4802-B0D4-567679757409}" type="parTrans" cxnId="{5820E4FF-C4D9-43DC-B3A1-9B97F237229D}">
      <dgm:prSet/>
      <dgm:spPr/>
      <dgm:t>
        <a:bodyPr/>
        <a:lstStyle/>
        <a:p>
          <a:endParaRPr lang="en-US"/>
        </a:p>
      </dgm:t>
    </dgm:pt>
    <dgm:pt modelId="{F7180354-C403-4948-99E7-EDD36FA8E003}" type="sibTrans" cxnId="{5820E4FF-C4D9-43DC-B3A1-9B97F237229D}">
      <dgm:prSet/>
      <dgm:spPr/>
      <dgm:t>
        <a:bodyPr/>
        <a:lstStyle/>
        <a:p>
          <a:endParaRPr lang="en-US"/>
        </a:p>
      </dgm:t>
    </dgm:pt>
    <dgm:pt modelId="{C262ACC4-A01F-40DE-BAED-6AE3F5B8CA16}">
      <dgm:prSet/>
      <dgm:spPr/>
      <dgm:t>
        <a:bodyPr/>
        <a:lstStyle/>
        <a:p>
          <a:r>
            <a:rPr lang="en-US" dirty="0"/>
            <a:t>#5: Reconcile Disbursements /Bank Reconciliation</a:t>
          </a:r>
        </a:p>
      </dgm:t>
    </dgm:pt>
    <dgm:pt modelId="{4A48B020-2713-4D12-B85F-4CBF16DC352F}" type="parTrans" cxnId="{04CFBB80-E749-4EC1-85D4-3D9940FF5AF8}">
      <dgm:prSet/>
      <dgm:spPr/>
      <dgm:t>
        <a:bodyPr/>
        <a:lstStyle/>
        <a:p>
          <a:endParaRPr lang="en-US"/>
        </a:p>
      </dgm:t>
    </dgm:pt>
    <dgm:pt modelId="{D8BB6F45-726B-4F34-AD2F-D9FEA31FBE4A}" type="sibTrans" cxnId="{04CFBB80-E749-4EC1-85D4-3D9940FF5AF8}">
      <dgm:prSet/>
      <dgm:spPr/>
      <dgm:t>
        <a:bodyPr/>
        <a:lstStyle/>
        <a:p>
          <a:endParaRPr lang="en-US"/>
        </a:p>
      </dgm:t>
    </dgm:pt>
    <dgm:pt modelId="{FA1DD7A1-17AB-4492-B300-B3438EA1506B}" type="pres">
      <dgm:prSet presAssocID="{B1242A68-7783-430C-8F91-DDDE8C658605}" presName="Name0" presStyleCnt="0">
        <dgm:presLayoutVars>
          <dgm:dir/>
          <dgm:animLvl val="lvl"/>
          <dgm:resizeHandles val="exact"/>
        </dgm:presLayoutVars>
      </dgm:prSet>
      <dgm:spPr/>
    </dgm:pt>
    <dgm:pt modelId="{60E570CA-C6D2-4181-AC82-947574EC5E3E}" type="pres">
      <dgm:prSet presAssocID="{0735BD26-E86C-4A80-8D1A-B6068E6B67A9}" presName="parTxOnly" presStyleLbl="node1" presStyleIdx="0" presStyleCnt="5">
        <dgm:presLayoutVars>
          <dgm:chMax val="0"/>
          <dgm:chPref val="0"/>
          <dgm:bulletEnabled val="1"/>
        </dgm:presLayoutVars>
      </dgm:prSet>
      <dgm:spPr/>
    </dgm:pt>
    <dgm:pt modelId="{48E85436-1DCD-4B9E-AA9A-E8A3BDFE8F82}" type="pres">
      <dgm:prSet presAssocID="{45CA0D45-2712-41CD-B883-0AF517D92A36}" presName="parTxOnlySpace" presStyleCnt="0"/>
      <dgm:spPr/>
    </dgm:pt>
    <dgm:pt modelId="{2F0C8AD9-D9D6-40C2-AD55-095D2E8E6CD4}" type="pres">
      <dgm:prSet presAssocID="{159024DB-4126-4E25-A5CD-F4F3DCEDFD79}" presName="parTxOnly" presStyleLbl="node1" presStyleIdx="1" presStyleCnt="5">
        <dgm:presLayoutVars>
          <dgm:chMax val="0"/>
          <dgm:chPref val="0"/>
          <dgm:bulletEnabled val="1"/>
        </dgm:presLayoutVars>
      </dgm:prSet>
      <dgm:spPr/>
    </dgm:pt>
    <dgm:pt modelId="{4715C49F-CE2C-424E-98F1-3F4EA4810DE6}" type="pres">
      <dgm:prSet presAssocID="{95B4D256-81CD-460E-9560-C4EC4B4EF096}" presName="parTxOnlySpace" presStyleCnt="0"/>
      <dgm:spPr/>
    </dgm:pt>
    <dgm:pt modelId="{5CACCCA0-7548-425C-88B9-BA91FD9731A8}" type="pres">
      <dgm:prSet presAssocID="{5CEC2370-01C0-4D8E-A6CA-17592C5BE857}" presName="parTxOnly" presStyleLbl="node1" presStyleIdx="2" presStyleCnt="5" custScaleX="98112">
        <dgm:presLayoutVars>
          <dgm:chMax val="0"/>
          <dgm:chPref val="0"/>
          <dgm:bulletEnabled val="1"/>
        </dgm:presLayoutVars>
      </dgm:prSet>
      <dgm:spPr/>
    </dgm:pt>
    <dgm:pt modelId="{2853EC2A-9A2B-401C-9564-718E7CD4042E}" type="pres">
      <dgm:prSet presAssocID="{047A40A8-11E2-41B9-8FB3-9B4648BD457F}" presName="parTxOnlySpace" presStyleCnt="0"/>
      <dgm:spPr/>
    </dgm:pt>
    <dgm:pt modelId="{92825667-9CF5-4213-850E-E96719AB9FA2}" type="pres">
      <dgm:prSet presAssocID="{E4C090BE-76E1-4153-B8CC-658E3F42B7A1}" presName="parTxOnly" presStyleLbl="node1" presStyleIdx="3" presStyleCnt="5">
        <dgm:presLayoutVars>
          <dgm:chMax val="0"/>
          <dgm:chPref val="0"/>
          <dgm:bulletEnabled val="1"/>
        </dgm:presLayoutVars>
      </dgm:prSet>
      <dgm:spPr/>
    </dgm:pt>
    <dgm:pt modelId="{92BA1B95-6F73-441B-890E-C30050823464}" type="pres">
      <dgm:prSet presAssocID="{F7180354-C403-4948-99E7-EDD36FA8E003}" presName="parTxOnlySpace" presStyleCnt="0"/>
      <dgm:spPr/>
    </dgm:pt>
    <dgm:pt modelId="{256E7364-117A-467A-A8F4-7D300546B5A5}" type="pres">
      <dgm:prSet presAssocID="{C262ACC4-A01F-40DE-BAED-6AE3F5B8CA16}" presName="parTxOnly" presStyleLbl="node1" presStyleIdx="4" presStyleCnt="5">
        <dgm:presLayoutVars>
          <dgm:chMax val="0"/>
          <dgm:chPref val="0"/>
          <dgm:bulletEnabled val="1"/>
        </dgm:presLayoutVars>
      </dgm:prSet>
      <dgm:spPr/>
    </dgm:pt>
  </dgm:ptLst>
  <dgm:cxnLst>
    <dgm:cxn modelId="{0DC5EC5C-8DCA-439E-88E1-F36791416E97}" type="presOf" srcId="{159024DB-4126-4E25-A5CD-F4F3DCEDFD79}" destId="{2F0C8AD9-D9D6-40C2-AD55-095D2E8E6CD4}" srcOrd="0" destOrd="0" presId="urn:microsoft.com/office/officeart/2005/8/layout/chevron1"/>
    <dgm:cxn modelId="{4EB0D461-D773-4F94-BAFD-60060932A58E}" type="presOf" srcId="{0735BD26-E86C-4A80-8D1A-B6068E6B67A9}" destId="{60E570CA-C6D2-4181-AC82-947574EC5E3E}" srcOrd="0" destOrd="0" presId="urn:microsoft.com/office/officeart/2005/8/layout/chevron1"/>
    <dgm:cxn modelId="{2030A244-66FF-4972-8F06-4E75F61BEEA6}" type="presOf" srcId="{E4C090BE-76E1-4153-B8CC-658E3F42B7A1}" destId="{92825667-9CF5-4213-850E-E96719AB9FA2}" srcOrd="0" destOrd="0" presId="urn:microsoft.com/office/officeart/2005/8/layout/chevron1"/>
    <dgm:cxn modelId="{314D5F71-9AA9-42B0-A82D-980E3297BAA9}" type="presOf" srcId="{B1242A68-7783-430C-8F91-DDDE8C658605}" destId="{FA1DD7A1-17AB-4492-B300-B3438EA1506B}" srcOrd="0" destOrd="0" presId="urn:microsoft.com/office/officeart/2005/8/layout/chevron1"/>
    <dgm:cxn modelId="{A2BF9071-FC96-4894-BB03-50638F405704}" srcId="{B1242A68-7783-430C-8F91-DDDE8C658605}" destId="{5CEC2370-01C0-4D8E-A6CA-17592C5BE857}" srcOrd="2" destOrd="0" parTransId="{FDE4D52E-F6DD-4918-9CC2-CA678816520E}" sibTransId="{047A40A8-11E2-41B9-8FB3-9B4648BD457F}"/>
    <dgm:cxn modelId="{12433952-58C9-4417-A324-142F3BBBBC64}" type="presOf" srcId="{C262ACC4-A01F-40DE-BAED-6AE3F5B8CA16}" destId="{256E7364-117A-467A-A8F4-7D300546B5A5}" srcOrd="0" destOrd="0" presId="urn:microsoft.com/office/officeart/2005/8/layout/chevron1"/>
    <dgm:cxn modelId="{04CFBB80-E749-4EC1-85D4-3D9940FF5AF8}" srcId="{B1242A68-7783-430C-8F91-DDDE8C658605}" destId="{C262ACC4-A01F-40DE-BAED-6AE3F5B8CA16}" srcOrd="4" destOrd="0" parTransId="{4A48B020-2713-4D12-B85F-4CBF16DC352F}" sibTransId="{D8BB6F45-726B-4F34-AD2F-D9FEA31FBE4A}"/>
    <dgm:cxn modelId="{3E42D1B0-3A90-4B70-B48C-9BECC9075779}" type="presOf" srcId="{5CEC2370-01C0-4D8E-A6CA-17592C5BE857}" destId="{5CACCCA0-7548-425C-88B9-BA91FD9731A8}" srcOrd="0" destOrd="0" presId="urn:microsoft.com/office/officeart/2005/8/layout/chevron1"/>
    <dgm:cxn modelId="{76ED58B6-FC44-4577-94BF-05F1D3E27AF4}" srcId="{B1242A68-7783-430C-8F91-DDDE8C658605}" destId="{159024DB-4126-4E25-A5CD-F4F3DCEDFD79}" srcOrd="1" destOrd="0" parTransId="{4C82F293-974E-4C0A-A1DA-CECBE84647EF}" sibTransId="{95B4D256-81CD-460E-9560-C4EC4B4EF096}"/>
    <dgm:cxn modelId="{8B3E65C5-AA98-491F-8E2C-A3C9BE8C5A6E}" srcId="{B1242A68-7783-430C-8F91-DDDE8C658605}" destId="{0735BD26-E86C-4A80-8D1A-B6068E6B67A9}" srcOrd="0" destOrd="0" parTransId="{D0B1E9D5-69C5-4C08-AD3F-03EABD617838}" sibTransId="{45CA0D45-2712-41CD-B883-0AF517D92A36}"/>
    <dgm:cxn modelId="{5820E4FF-C4D9-43DC-B3A1-9B97F237229D}" srcId="{B1242A68-7783-430C-8F91-DDDE8C658605}" destId="{E4C090BE-76E1-4153-B8CC-658E3F42B7A1}" srcOrd="3" destOrd="0" parTransId="{C40446A3-6C5E-4802-B0D4-567679757409}" sibTransId="{F7180354-C403-4948-99E7-EDD36FA8E003}"/>
    <dgm:cxn modelId="{2B08AD62-8F0F-4320-9BD5-558BF7631A5B}" type="presParOf" srcId="{FA1DD7A1-17AB-4492-B300-B3438EA1506B}" destId="{60E570CA-C6D2-4181-AC82-947574EC5E3E}" srcOrd="0" destOrd="0" presId="urn:microsoft.com/office/officeart/2005/8/layout/chevron1"/>
    <dgm:cxn modelId="{596E2F64-1E45-45CD-97C8-5A47826994F6}" type="presParOf" srcId="{FA1DD7A1-17AB-4492-B300-B3438EA1506B}" destId="{48E85436-1DCD-4B9E-AA9A-E8A3BDFE8F82}" srcOrd="1" destOrd="0" presId="urn:microsoft.com/office/officeart/2005/8/layout/chevron1"/>
    <dgm:cxn modelId="{E707BFEC-4E4C-4CDC-9768-B7A1EDC95A96}" type="presParOf" srcId="{FA1DD7A1-17AB-4492-B300-B3438EA1506B}" destId="{2F0C8AD9-D9D6-40C2-AD55-095D2E8E6CD4}" srcOrd="2" destOrd="0" presId="urn:microsoft.com/office/officeart/2005/8/layout/chevron1"/>
    <dgm:cxn modelId="{A142C186-FE6B-412A-84FF-3248F7D480FA}" type="presParOf" srcId="{FA1DD7A1-17AB-4492-B300-B3438EA1506B}" destId="{4715C49F-CE2C-424E-98F1-3F4EA4810DE6}" srcOrd="3" destOrd="0" presId="urn:microsoft.com/office/officeart/2005/8/layout/chevron1"/>
    <dgm:cxn modelId="{1FA7E10C-826E-4490-8FA5-FA162A5AF59E}" type="presParOf" srcId="{FA1DD7A1-17AB-4492-B300-B3438EA1506B}" destId="{5CACCCA0-7548-425C-88B9-BA91FD9731A8}" srcOrd="4" destOrd="0" presId="urn:microsoft.com/office/officeart/2005/8/layout/chevron1"/>
    <dgm:cxn modelId="{288AC4BF-EA22-476D-8FEA-6EB00AD589C2}" type="presParOf" srcId="{FA1DD7A1-17AB-4492-B300-B3438EA1506B}" destId="{2853EC2A-9A2B-401C-9564-718E7CD4042E}" srcOrd="5" destOrd="0" presId="urn:microsoft.com/office/officeart/2005/8/layout/chevron1"/>
    <dgm:cxn modelId="{79AA5C54-21B7-44E9-A999-BCBE1383EE6A}" type="presParOf" srcId="{FA1DD7A1-17AB-4492-B300-B3438EA1506B}" destId="{92825667-9CF5-4213-850E-E96719AB9FA2}" srcOrd="6" destOrd="0" presId="urn:microsoft.com/office/officeart/2005/8/layout/chevron1"/>
    <dgm:cxn modelId="{BBF24DC3-7609-450F-8C5F-096BCF69DE66}" type="presParOf" srcId="{FA1DD7A1-17AB-4492-B300-B3438EA1506B}" destId="{92BA1B95-6F73-441B-890E-C30050823464}" srcOrd="7" destOrd="0" presId="urn:microsoft.com/office/officeart/2005/8/layout/chevron1"/>
    <dgm:cxn modelId="{967F6DA5-72AE-4D19-9EFA-5B71327E50FD}" type="presParOf" srcId="{FA1DD7A1-17AB-4492-B300-B3438EA1506B}" destId="{256E7364-117A-467A-A8F4-7D300546B5A5}"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242A68-7783-430C-8F91-DDDE8C658605}" type="doc">
      <dgm:prSet loTypeId="urn:microsoft.com/office/officeart/2005/8/layout/chevron1" loCatId="process" qsTypeId="urn:microsoft.com/office/officeart/2005/8/quickstyle/simple1" qsCatId="simple" csTypeId="urn:microsoft.com/office/officeart/2005/8/colors/accent1_2" csCatId="accent1" phldr="1"/>
      <dgm:spPr/>
    </dgm:pt>
    <dgm:pt modelId="{0735BD26-E86C-4A80-8D1A-B6068E6B67A9}">
      <dgm:prSet phldrT="[Text]"/>
      <dgm:spPr/>
      <dgm:t>
        <a:bodyPr/>
        <a:lstStyle/>
        <a:p>
          <a:r>
            <a:rPr lang="en-US" dirty="0"/>
            <a:t>#1: Purchase Order Entry</a:t>
          </a:r>
        </a:p>
      </dgm:t>
    </dgm:pt>
    <dgm:pt modelId="{D0B1E9D5-69C5-4C08-AD3F-03EABD617838}" type="parTrans" cxnId="{8B3E65C5-AA98-491F-8E2C-A3C9BE8C5A6E}">
      <dgm:prSet/>
      <dgm:spPr/>
      <dgm:t>
        <a:bodyPr/>
        <a:lstStyle/>
        <a:p>
          <a:endParaRPr lang="en-US"/>
        </a:p>
      </dgm:t>
    </dgm:pt>
    <dgm:pt modelId="{45CA0D45-2712-41CD-B883-0AF517D92A36}" type="sibTrans" cxnId="{8B3E65C5-AA98-491F-8E2C-A3C9BE8C5A6E}">
      <dgm:prSet/>
      <dgm:spPr/>
      <dgm:t>
        <a:bodyPr/>
        <a:lstStyle/>
        <a:p>
          <a:endParaRPr lang="en-US"/>
        </a:p>
      </dgm:t>
    </dgm:pt>
    <dgm:pt modelId="{159024DB-4126-4E25-A5CD-F4F3DCEDFD79}">
      <dgm:prSet phldrT="[Text]"/>
      <dgm:spPr/>
      <dgm:t>
        <a:bodyPr/>
        <a:lstStyle/>
        <a:p>
          <a:r>
            <a:rPr lang="en-US" dirty="0"/>
            <a:t>#3: Purchase Order Receipt</a:t>
          </a:r>
        </a:p>
      </dgm:t>
    </dgm:pt>
    <dgm:pt modelId="{4C82F293-974E-4C0A-A1DA-CECBE84647EF}" type="parTrans" cxnId="{76ED58B6-FC44-4577-94BF-05F1D3E27AF4}">
      <dgm:prSet/>
      <dgm:spPr/>
      <dgm:t>
        <a:bodyPr/>
        <a:lstStyle/>
        <a:p>
          <a:endParaRPr lang="en-US"/>
        </a:p>
      </dgm:t>
    </dgm:pt>
    <dgm:pt modelId="{95B4D256-81CD-460E-9560-C4EC4B4EF096}" type="sibTrans" cxnId="{76ED58B6-FC44-4577-94BF-05F1D3E27AF4}">
      <dgm:prSet/>
      <dgm:spPr/>
      <dgm:t>
        <a:bodyPr/>
        <a:lstStyle/>
        <a:p>
          <a:endParaRPr lang="en-US"/>
        </a:p>
      </dgm:t>
    </dgm:pt>
    <dgm:pt modelId="{5CEC2370-01C0-4D8E-A6CA-17592C5BE857}">
      <dgm:prSet phldrT="[Text]"/>
      <dgm:spPr/>
      <dgm:t>
        <a:bodyPr/>
        <a:lstStyle/>
        <a:p>
          <a:r>
            <a:rPr lang="en-US" dirty="0"/>
            <a:t>#4: Convert PO to Voucher</a:t>
          </a:r>
        </a:p>
      </dgm:t>
    </dgm:pt>
    <dgm:pt modelId="{FDE4D52E-F6DD-4918-9CC2-CA678816520E}" type="parTrans" cxnId="{A2BF9071-FC96-4894-BB03-50638F405704}">
      <dgm:prSet/>
      <dgm:spPr/>
      <dgm:t>
        <a:bodyPr/>
        <a:lstStyle/>
        <a:p>
          <a:endParaRPr lang="en-US"/>
        </a:p>
      </dgm:t>
    </dgm:pt>
    <dgm:pt modelId="{047A40A8-11E2-41B9-8FB3-9B4648BD457F}" type="sibTrans" cxnId="{A2BF9071-FC96-4894-BB03-50638F405704}">
      <dgm:prSet/>
      <dgm:spPr/>
      <dgm:t>
        <a:bodyPr/>
        <a:lstStyle/>
        <a:p>
          <a:endParaRPr lang="en-US"/>
        </a:p>
      </dgm:t>
    </dgm:pt>
    <dgm:pt modelId="{E4C090BE-76E1-4153-B8CC-658E3F42B7A1}">
      <dgm:prSet phldrT="[Text]"/>
      <dgm:spPr/>
      <dgm:t>
        <a:bodyPr/>
        <a:lstStyle/>
        <a:p>
          <a:r>
            <a:rPr lang="en-US" dirty="0"/>
            <a:t>#6: Check Issued</a:t>
          </a:r>
        </a:p>
      </dgm:t>
    </dgm:pt>
    <dgm:pt modelId="{C40446A3-6C5E-4802-B0D4-567679757409}" type="parTrans" cxnId="{5820E4FF-C4D9-43DC-B3A1-9B97F237229D}">
      <dgm:prSet/>
      <dgm:spPr/>
      <dgm:t>
        <a:bodyPr/>
        <a:lstStyle/>
        <a:p>
          <a:endParaRPr lang="en-US"/>
        </a:p>
      </dgm:t>
    </dgm:pt>
    <dgm:pt modelId="{F7180354-C403-4948-99E7-EDD36FA8E003}" type="sibTrans" cxnId="{5820E4FF-C4D9-43DC-B3A1-9B97F237229D}">
      <dgm:prSet/>
      <dgm:spPr/>
      <dgm:t>
        <a:bodyPr/>
        <a:lstStyle/>
        <a:p>
          <a:endParaRPr lang="en-US"/>
        </a:p>
      </dgm:t>
    </dgm:pt>
    <dgm:pt modelId="{C262ACC4-A01F-40DE-BAED-6AE3F5B8CA16}">
      <dgm:prSet/>
      <dgm:spPr/>
      <dgm:t>
        <a:bodyPr/>
        <a:lstStyle/>
        <a:p>
          <a:r>
            <a:rPr lang="en-US" dirty="0"/>
            <a:t>#7: Reconcile Disbursements /Bank Reconciliation</a:t>
          </a:r>
        </a:p>
      </dgm:t>
    </dgm:pt>
    <dgm:pt modelId="{4A48B020-2713-4D12-B85F-4CBF16DC352F}" type="parTrans" cxnId="{04CFBB80-E749-4EC1-85D4-3D9940FF5AF8}">
      <dgm:prSet/>
      <dgm:spPr/>
      <dgm:t>
        <a:bodyPr/>
        <a:lstStyle/>
        <a:p>
          <a:endParaRPr lang="en-US"/>
        </a:p>
      </dgm:t>
    </dgm:pt>
    <dgm:pt modelId="{D8BB6F45-726B-4F34-AD2F-D9FEA31FBE4A}" type="sibTrans" cxnId="{04CFBB80-E749-4EC1-85D4-3D9940FF5AF8}">
      <dgm:prSet/>
      <dgm:spPr/>
      <dgm:t>
        <a:bodyPr/>
        <a:lstStyle/>
        <a:p>
          <a:endParaRPr lang="en-US"/>
        </a:p>
      </dgm:t>
    </dgm:pt>
    <dgm:pt modelId="{A607B3FE-BE97-4609-91C0-D787EA513942}">
      <dgm:prSet phldrT="[Text]"/>
      <dgm:spPr/>
      <dgm:t>
        <a:bodyPr/>
        <a:lstStyle/>
        <a:p>
          <a:r>
            <a:rPr lang="en-US" dirty="0"/>
            <a:t>#2: Enter Landed Cost on PO</a:t>
          </a:r>
        </a:p>
      </dgm:t>
    </dgm:pt>
    <dgm:pt modelId="{D5A68111-43D3-4C18-91B3-68EF797AD0A0}" type="parTrans" cxnId="{C5B52657-2CE2-4F44-AC65-652ACB47061C}">
      <dgm:prSet/>
      <dgm:spPr/>
      <dgm:t>
        <a:bodyPr/>
        <a:lstStyle/>
        <a:p>
          <a:endParaRPr lang="en-US"/>
        </a:p>
      </dgm:t>
    </dgm:pt>
    <dgm:pt modelId="{1E1D8A1D-6B3B-456C-80C1-371577DDE36A}" type="sibTrans" cxnId="{C5B52657-2CE2-4F44-AC65-652ACB47061C}">
      <dgm:prSet/>
      <dgm:spPr/>
      <dgm:t>
        <a:bodyPr/>
        <a:lstStyle/>
        <a:p>
          <a:endParaRPr lang="en-US"/>
        </a:p>
      </dgm:t>
    </dgm:pt>
    <dgm:pt modelId="{5DCE72B7-6510-4C00-AF5D-46FD18D88AF6}">
      <dgm:prSet phldrT="[Text]"/>
      <dgm:spPr/>
      <dgm:t>
        <a:bodyPr/>
        <a:lstStyle/>
        <a:p>
          <a:r>
            <a:rPr lang="en-US" dirty="0"/>
            <a:t>#5: Convert Landed Cost to Voucher</a:t>
          </a:r>
        </a:p>
      </dgm:t>
    </dgm:pt>
    <dgm:pt modelId="{25DF6260-8B93-4374-AB3E-E9579704819E}" type="parTrans" cxnId="{A39E6865-8209-487B-AF0D-6A0A9727D2EB}">
      <dgm:prSet/>
      <dgm:spPr/>
      <dgm:t>
        <a:bodyPr/>
        <a:lstStyle/>
        <a:p>
          <a:endParaRPr lang="en-US"/>
        </a:p>
      </dgm:t>
    </dgm:pt>
    <dgm:pt modelId="{B333BC8E-8F6D-4448-B805-07CFCA6171A8}" type="sibTrans" cxnId="{A39E6865-8209-487B-AF0D-6A0A9727D2EB}">
      <dgm:prSet/>
      <dgm:spPr/>
      <dgm:t>
        <a:bodyPr/>
        <a:lstStyle/>
        <a:p>
          <a:endParaRPr lang="en-US"/>
        </a:p>
      </dgm:t>
    </dgm:pt>
    <dgm:pt modelId="{FA1DD7A1-17AB-4492-B300-B3438EA1506B}" type="pres">
      <dgm:prSet presAssocID="{B1242A68-7783-430C-8F91-DDDE8C658605}" presName="Name0" presStyleCnt="0">
        <dgm:presLayoutVars>
          <dgm:dir/>
          <dgm:animLvl val="lvl"/>
          <dgm:resizeHandles val="exact"/>
        </dgm:presLayoutVars>
      </dgm:prSet>
      <dgm:spPr/>
    </dgm:pt>
    <dgm:pt modelId="{60E570CA-C6D2-4181-AC82-947574EC5E3E}" type="pres">
      <dgm:prSet presAssocID="{0735BD26-E86C-4A80-8D1A-B6068E6B67A9}" presName="parTxOnly" presStyleLbl="node1" presStyleIdx="0" presStyleCnt="7">
        <dgm:presLayoutVars>
          <dgm:chMax val="0"/>
          <dgm:chPref val="0"/>
          <dgm:bulletEnabled val="1"/>
        </dgm:presLayoutVars>
      </dgm:prSet>
      <dgm:spPr/>
    </dgm:pt>
    <dgm:pt modelId="{48E85436-1DCD-4B9E-AA9A-E8A3BDFE8F82}" type="pres">
      <dgm:prSet presAssocID="{45CA0D45-2712-41CD-B883-0AF517D92A36}" presName="parTxOnlySpace" presStyleCnt="0"/>
      <dgm:spPr/>
    </dgm:pt>
    <dgm:pt modelId="{BFD6C617-F85F-44FF-AEFB-CE36E2E82D01}" type="pres">
      <dgm:prSet presAssocID="{A607B3FE-BE97-4609-91C0-D787EA513942}" presName="parTxOnly" presStyleLbl="node1" presStyleIdx="1" presStyleCnt="7">
        <dgm:presLayoutVars>
          <dgm:chMax val="0"/>
          <dgm:chPref val="0"/>
          <dgm:bulletEnabled val="1"/>
        </dgm:presLayoutVars>
      </dgm:prSet>
      <dgm:spPr/>
    </dgm:pt>
    <dgm:pt modelId="{11288448-124E-48A8-A18D-F5149B497923}" type="pres">
      <dgm:prSet presAssocID="{1E1D8A1D-6B3B-456C-80C1-371577DDE36A}" presName="parTxOnlySpace" presStyleCnt="0"/>
      <dgm:spPr/>
    </dgm:pt>
    <dgm:pt modelId="{2F0C8AD9-D9D6-40C2-AD55-095D2E8E6CD4}" type="pres">
      <dgm:prSet presAssocID="{159024DB-4126-4E25-A5CD-F4F3DCEDFD79}" presName="parTxOnly" presStyleLbl="node1" presStyleIdx="2" presStyleCnt="7">
        <dgm:presLayoutVars>
          <dgm:chMax val="0"/>
          <dgm:chPref val="0"/>
          <dgm:bulletEnabled val="1"/>
        </dgm:presLayoutVars>
      </dgm:prSet>
      <dgm:spPr/>
    </dgm:pt>
    <dgm:pt modelId="{4715C49F-CE2C-424E-98F1-3F4EA4810DE6}" type="pres">
      <dgm:prSet presAssocID="{95B4D256-81CD-460E-9560-C4EC4B4EF096}" presName="parTxOnlySpace" presStyleCnt="0"/>
      <dgm:spPr/>
    </dgm:pt>
    <dgm:pt modelId="{5CACCCA0-7548-425C-88B9-BA91FD9731A8}" type="pres">
      <dgm:prSet presAssocID="{5CEC2370-01C0-4D8E-A6CA-17592C5BE857}" presName="parTxOnly" presStyleLbl="node1" presStyleIdx="3" presStyleCnt="7" custScaleX="98112">
        <dgm:presLayoutVars>
          <dgm:chMax val="0"/>
          <dgm:chPref val="0"/>
          <dgm:bulletEnabled val="1"/>
        </dgm:presLayoutVars>
      </dgm:prSet>
      <dgm:spPr/>
    </dgm:pt>
    <dgm:pt modelId="{2853EC2A-9A2B-401C-9564-718E7CD4042E}" type="pres">
      <dgm:prSet presAssocID="{047A40A8-11E2-41B9-8FB3-9B4648BD457F}" presName="parTxOnlySpace" presStyleCnt="0"/>
      <dgm:spPr/>
    </dgm:pt>
    <dgm:pt modelId="{5D85D133-D4CD-4C85-B189-CC760AB06F33}" type="pres">
      <dgm:prSet presAssocID="{5DCE72B7-6510-4C00-AF5D-46FD18D88AF6}" presName="parTxOnly" presStyleLbl="node1" presStyleIdx="4" presStyleCnt="7">
        <dgm:presLayoutVars>
          <dgm:chMax val="0"/>
          <dgm:chPref val="0"/>
          <dgm:bulletEnabled val="1"/>
        </dgm:presLayoutVars>
      </dgm:prSet>
      <dgm:spPr/>
    </dgm:pt>
    <dgm:pt modelId="{BB0BC83B-3929-4C53-9D7B-7C0D3ADAE308}" type="pres">
      <dgm:prSet presAssocID="{B333BC8E-8F6D-4448-B805-07CFCA6171A8}" presName="parTxOnlySpace" presStyleCnt="0"/>
      <dgm:spPr/>
    </dgm:pt>
    <dgm:pt modelId="{92825667-9CF5-4213-850E-E96719AB9FA2}" type="pres">
      <dgm:prSet presAssocID="{E4C090BE-76E1-4153-B8CC-658E3F42B7A1}" presName="parTxOnly" presStyleLbl="node1" presStyleIdx="5" presStyleCnt="7">
        <dgm:presLayoutVars>
          <dgm:chMax val="0"/>
          <dgm:chPref val="0"/>
          <dgm:bulletEnabled val="1"/>
        </dgm:presLayoutVars>
      </dgm:prSet>
      <dgm:spPr/>
    </dgm:pt>
    <dgm:pt modelId="{92BA1B95-6F73-441B-890E-C30050823464}" type="pres">
      <dgm:prSet presAssocID="{F7180354-C403-4948-99E7-EDD36FA8E003}" presName="parTxOnlySpace" presStyleCnt="0"/>
      <dgm:spPr/>
    </dgm:pt>
    <dgm:pt modelId="{256E7364-117A-467A-A8F4-7D300546B5A5}" type="pres">
      <dgm:prSet presAssocID="{C262ACC4-A01F-40DE-BAED-6AE3F5B8CA16}" presName="parTxOnly" presStyleLbl="node1" presStyleIdx="6" presStyleCnt="7">
        <dgm:presLayoutVars>
          <dgm:chMax val="0"/>
          <dgm:chPref val="0"/>
          <dgm:bulletEnabled val="1"/>
        </dgm:presLayoutVars>
      </dgm:prSet>
      <dgm:spPr/>
    </dgm:pt>
  </dgm:ptLst>
  <dgm:cxnLst>
    <dgm:cxn modelId="{0DC5EC5C-8DCA-439E-88E1-F36791416E97}" type="presOf" srcId="{159024DB-4126-4E25-A5CD-F4F3DCEDFD79}" destId="{2F0C8AD9-D9D6-40C2-AD55-095D2E8E6CD4}" srcOrd="0" destOrd="0" presId="urn:microsoft.com/office/officeart/2005/8/layout/chevron1"/>
    <dgm:cxn modelId="{4EB0D461-D773-4F94-BAFD-60060932A58E}" type="presOf" srcId="{0735BD26-E86C-4A80-8D1A-B6068E6B67A9}" destId="{60E570CA-C6D2-4181-AC82-947574EC5E3E}" srcOrd="0" destOrd="0" presId="urn:microsoft.com/office/officeart/2005/8/layout/chevron1"/>
    <dgm:cxn modelId="{2030A244-66FF-4972-8F06-4E75F61BEEA6}" type="presOf" srcId="{E4C090BE-76E1-4153-B8CC-658E3F42B7A1}" destId="{92825667-9CF5-4213-850E-E96719AB9FA2}" srcOrd="0" destOrd="0" presId="urn:microsoft.com/office/officeart/2005/8/layout/chevron1"/>
    <dgm:cxn modelId="{A39E6865-8209-487B-AF0D-6A0A9727D2EB}" srcId="{B1242A68-7783-430C-8F91-DDDE8C658605}" destId="{5DCE72B7-6510-4C00-AF5D-46FD18D88AF6}" srcOrd="4" destOrd="0" parTransId="{25DF6260-8B93-4374-AB3E-E9579704819E}" sibTransId="{B333BC8E-8F6D-4448-B805-07CFCA6171A8}"/>
    <dgm:cxn modelId="{314D5F71-9AA9-42B0-A82D-980E3297BAA9}" type="presOf" srcId="{B1242A68-7783-430C-8F91-DDDE8C658605}" destId="{FA1DD7A1-17AB-4492-B300-B3438EA1506B}" srcOrd="0" destOrd="0" presId="urn:microsoft.com/office/officeart/2005/8/layout/chevron1"/>
    <dgm:cxn modelId="{A2BF9071-FC96-4894-BB03-50638F405704}" srcId="{B1242A68-7783-430C-8F91-DDDE8C658605}" destId="{5CEC2370-01C0-4D8E-A6CA-17592C5BE857}" srcOrd="3" destOrd="0" parTransId="{FDE4D52E-F6DD-4918-9CC2-CA678816520E}" sibTransId="{047A40A8-11E2-41B9-8FB3-9B4648BD457F}"/>
    <dgm:cxn modelId="{12433952-58C9-4417-A324-142F3BBBBC64}" type="presOf" srcId="{C262ACC4-A01F-40DE-BAED-6AE3F5B8CA16}" destId="{256E7364-117A-467A-A8F4-7D300546B5A5}" srcOrd="0" destOrd="0" presId="urn:microsoft.com/office/officeart/2005/8/layout/chevron1"/>
    <dgm:cxn modelId="{C5B52657-2CE2-4F44-AC65-652ACB47061C}" srcId="{B1242A68-7783-430C-8F91-DDDE8C658605}" destId="{A607B3FE-BE97-4609-91C0-D787EA513942}" srcOrd="1" destOrd="0" parTransId="{D5A68111-43D3-4C18-91B3-68EF797AD0A0}" sibTransId="{1E1D8A1D-6B3B-456C-80C1-371577DDE36A}"/>
    <dgm:cxn modelId="{04CFBB80-E749-4EC1-85D4-3D9940FF5AF8}" srcId="{B1242A68-7783-430C-8F91-DDDE8C658605}" destId="{C262ACC4-A01F-40DE-BAED-6AE3F5B8CA16}" srcOrd="6" destOrd="0" parTransId="{4A48B020-2713-4D12-B85F-4CBF16DC352F}" sibTransId="{D8BB6F45-726B-4F34-AD2F-D9FEA31FBE4A}"/>
    <dgm:cxn modelId="{2334B08D-9381-4FEF-8214-BFC2CBE24934}" type="presOf" srcId="{A607B3FE-BE97-4609-91C0-D787EA513942}" destId="{BFD6C617-F85F-44FF-AEFB-CE36E2E82D01}" srcOrd="0" destOrd="0" presId="urn:microsoft.com/office/officeart/2005/8/layout/chevron1"/>
    <dgm:cxn modelId="{3E42D1B0-3A90-4B70-B48C-9BECC9075779}" type="presOf" srcId="{5CEC2370-01C0-4D8E-A6CA-17592C5BE857}" destId="{5CACCCA0-7548-425C-88B9-BA91FD9731A8}" srcOrd="0" destOrd="0" presId="urn:microsoft.com/office/officeart/2005/8/layout/chevron1"/>
    <dgm:cxn modelId="{76ED58B6-FC44-4577-94BF-05F1D3E27AF4}" srcId="{B1242A68-7783-430C-8F91-DDDE8C658605}" destId="{159024DB-4126-4E25-A5CD-F4F3DCEDFD79}" srcOrd="2" destOrd="0" parTransId="{4C82F293-974E-4C0A-A1DA-CECBE84647EF}" sibTransId="{95B4D256-81CD-460E-9560-C4EC4B4EF096}"/>
    <dgm:cxn modelId="{8B3E65C5-AA98-491F-8E2C-A3C9BE8C5A6E}" srcId="{B1242A68-7783-430C-8F91-DDDE8C658605}" destId="{0735BD26-E86C-4A80-8D1A-B6068E6B67A9}" srcOrd="0" destOrd="0" parTransId="{D0B1E9D5-69C5-4C08-AD3F-03EABD617838}" sibTransId="{45CA0D45-2712-41CD-B883-0AF517D92A36}"/>
    <dgm:cxn modelId="{7377CCDD-4C57-4529-B2A6-2162AD9A2BE6}" type="presOf" srcId="{5DCE72B7-6510-4C00-AF5D-46FD18D88AF6}" destId="{5D85D133-D4CD-4C85-B189-CC760AB06F33}" srcOrd="0" destOrd="0" presId="urn:microsoft.com/office/officeart/2005/8/layout/chevron1"/>
    <dgm:cxn modelId="{5820E4FF-C4D9-43DC-B3A1-9B97F237229D}" srcId="{B1242A68-7783-430C-8F91-DDDE8C658605}" destId="{E4C090BE-76E1-4153-B8CC-658E3F42B7A1}" srcOrd="5" destOrd="0" parTransId="{C40446A3-6C5E-4802-B0D4-567679757409}" sibTransId="{F7180354-C403-4948-99E7-EDD36FA8E003}"/>
    <dgm:cxn modelId="{2B08AD62-8F0F-4320-9BD5-558BF7631A5B}" type="presParOf" srcId="{FA1DD7A1-17AB-4492-B300-B3438EA1506B}" destId="{60E570CA-C6D2-4181-AC82-947574EC5E3E}" srcOrd="0" destOrd="0" presId="urn:microsoft.com/office/officeart/2005/8/layout/chevron1"/>
    <dgm:cxn modelId="{596E2F64-1E45-45CD-97C8-5A47826994F6}" type="presParOf" srcId="{FA1DD7A1-17AB-4492-B300-B3438EA1506B}" destId="{48E85436-1DCD-4B9E-AA9A-E8A3BDFE8F82}" srcOrd="1" destOrd="0" presId="urn:microsoft.com/office/officeart/2005/8/layout/chevron1"/>
    <dgm:cxn modelId="{80E86432-2752-46E2-A10D-2DBF6BC4BE37}" type="presParOf" srcId="{FA1DD7A1-17AB-4492-B300-B3438EA1506B}" destId="{BFD6C617-F85F-44FF-AEFB-CE36E2E82D01}" srcOrd="2" destOrd="0" presId="urn:microsoft.com/office/officeart/2005/8/layout/chevron1"/>
    <dgm:cxn modelId="{5984FBB9-21D8-4595-942C-B2E6C282A6EF}" type="presParOf" srcId="{FA1DD7A1-17AB-4492-B300-B3438EA1506B}" destId="{11288448-124E-48A8-A18D-F5149B497923}" srcOrd="3" destOrd="0" presId="urn:microsoft.com/office/officeart/2005/8/layout/chevron1"/>
    <dgm:cxn modelId="{E707BFEC-4E4C-4CDC-9768-B7A1EDC95A96}" type="presParOf" srcId="{FA1DD7A1-17AB-4492-B300-B3438EA1506B}" destId="{2F0C8AD9-D9D6-40C2-AD55-095D2E8E6CD4}" srcOrd="4" destOrd="0" presId="urn:microsoft.com/office/officeart/2005/8/layout/chevron1"/>
    <dgm:cxn modelId="{A142C186-FE6B-412A-84FF-3248F7D480FA}" type="presParOf" srcId="{FA1DD7A1-17AB-4492-B300-B3438EA1506B}" destId="{4715C49F-CE2C-424E-98F1-3F4EA4810DE6}" srcOrd="5" destOrd="0" presId="urn:microsoft.com/office/officeart/2005/8/layout/chevron1"/>
    <dgm:cxn modelId="{1FA7E10C-826E-4490-8FA5-FA162A5AF59E}" type="presParOf" srcId="{FA1DD7A1-17AB-4492-B300-B3438EA1506B}" destId="{5CACCCA0-7548-425C-88B9-BA91FD9731A8}" srcOrd="6" destOrd="0" presId="urn:microsoft.com/office/officeart/2005/8/layout/chevron1"/>
    <dgm:cxn modelId="{288AC4BF-EA22-476D-8FEA-6EB00AD589C2}" type="presParOf" srcId="{FA1DD7A1-17AB-4492-B300-B3438EA1506B}" destId="{2853EC2A-9A2B-401C-9564-718E7CD4042E}" srcOrd="7" destOrd="0" presId="urn:microsoft.com/office/officeart/2005/8/layout/chevron1"/>
    <dgm:cxn modelId="{355DBB23-2EAA-40F5-B84F-2C6BA55056F2}" type="presParOf" srcId="{FA1DD7A1-17AB-4492-B300-B3438EA1506B}" destId="{5D85D133-D4CD-4C85-B189-CC760AB06F33}" srcOrd="8" destOrd="0" presId="urn:microsoft.com/office/officeart/2005/8/layout/chevron1"/>
    <dgm:cxn modelId="{C42CF30D-FE8A-4943-AAAB-4D8B4DC84153}" type="presParOf" srcId="{FA1DD7A1-17AB-4492-B300-B3438EA1506B}" destId="{BB0BC83B-3929-4C53-9D7B-7C0D3ADAE308}" srcOrd="9" destOrd="0" presId="urn:microsoft.com/office/officeart/2005/8/layout/chevron1"/>
    <dgm:cxn modelId="{79AA5C54-21B7-44E9-A999-BCBE1383EE6A}" type="presParOf" srcId="{FA1DD7A1-17AB-4492-B300-B3438EA1506B}" destId="{92825667-9CF5-4213-850E-E96719AB9FA2}" srcOrd="10" destOrd="0" presId="urn:microsoft.com/office/officeart/2005/8/layout/chevron1"/>
    <dgm:cxn modelId="{BBF24DC3-7609-450F-8C5F-096BCF69DE66}" type="presParOf" srcId="{FA1DD7A1-17AB-4492-B300-B3438EA1506B}" destId="{92BA1B95-6F73-441B-890E-C30050823464}" srcOrd="11" destOrd="0" presId="urn:microsoft.com/office/officeart/2005/8/layout/chevron1"/>
    <dgm:cxn modelId="{967F6DA5-72AE-4D19-9EFA-5B71327E50FD}" type="presParOf" srcId="{FA1DD7A1-17AB-4492-B300-B3438EA1506B}" destId="{256E7364-117A-467A-A8F4-7D300546B5A5}"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570CA-C6D2-4181-AC82-947574EC5E3E}">
      <dsp:nvSpPr>
        <dsp:cNvPr id="0" name=""/>
        <dsp:cNvSpPr/>
      </dsp:nvSpPr>
      <dsp:spPr>
        <a:xfrm>
          <a:off x="2339" y="179513"/>
          <a:ext cx="2180144" cy="87205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#1: Sales Order Entry</a:t>
          </a:r>
        </a:p>
      </dsp:txBody>
      <dsp:txXfrm>
        <a:off x="438368" y="179513"/>
        <a:ext cx="1308087" cy="872057"/>
      </dsp:txXfrm>
    </dsp:sp>
    <dsp:sp modelId="{2F0C8AD9-D9D6-40C2-AD55-095D2E8E6CD4}">
      <dsp:nvSpPr>
        <dsp:cNvPr id="0" name=""/>
        <dsp:cNvSpPr/>
      </dsp:nvSpPr>
      <dsp:spPr>
        <a:xfrm>
          <a:off x="1964469" y="179513"/>
          <a:ext cx="2180144" cy="87205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#2: Pick Ticket</a:t>
          </a:r>
        </a:p>
      </dsp:txBody>
      <dsp:txXfrm>
        <a:off x="2400498" y="179513"/>
        <a:ext cx="1308087" cy="872057"/>
      </dsp:txXfrm>
    </dsp:sp>
    <dsp:sp modelId="{5CACCCA0-7548-425C-88B9-BA91FD9731A8}">
      <dsp:nvSpPr>
        <dsp:cNvPr id="0" name=""/>
        <dsp:cNvSpPr/>
      </dsp:nvSpPr>
      <dsp:spPr>
        <a:xfrm>
          <a:off x="3926599" y="179513"/>
          <a:ext cx="2138983" cy="87205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#3: Ship Confirmation (creates invoice)</a:t>
          </a:r>
        </a:p>
      </dsp:txBody>
      <dsp:txXfrm>
        <a:off x="4362628" y="179513"/>
        <a:ext cx="1266926" cy="872057"/>
      </dsp:txXfrm>
    </dsp:sp>
    <dsp:sp modelId="{92825667-9CF5-4213-850E-E96719AB9FA2}">
      <dsp:nvSpPr>
        <dsp:cNvPr id="0" name=""/>
        <dsp:cNvSpPr/>
      </dsp:nvSpPr>
      <dsp:spPr>
        <a:xfrm>
          <a:off x="5847568" y="179513"/>
          <a:ext cx="2180144" cy="87205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#4: Invoice sent to Customer</a:t>
          </a:r>
        </a:p>
      </dsp:txBody>
      <dsp:txXfrm>
        <a:off x="6283597" y="179513"/>
        <a:ext cx="1308087" cy="872057"/>
      </dsp:txXfrm>
    </dsp:sp>
    <dsp:sp modelId="{A78CF326-D57A-4A46-82F9-36B5A9CAB82B}">
      <dsp:nvSpPr>
        <dsp:cNvPr id="0" name=""/>
        <dsp:cNvSpPr/>
      </dsp:nvSpPr>
      <dsp:spPr>
        <a:xfrm>
          <a:off x="7809698" y="179513"/>
          <a:ext cx="2180144" cy="87205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#5: Cash Receipt</a:t>
          </a:r>
        </a:p>
      </dsp:txBody>
      <dsp:txXfrm>
        <a:off x="8245727" y="179513"/>
        <a:ext cx="1308087" cy="872057"/>
      </dsp:txXfrm>
    </dsp:sp>
    <dsp:sp modelId="{256E7364-117A-467A-A8F4-7D300546B5A5}">
      <dsp:nvSpPr>
        <dsp:cNvPr id="0" name=""/>
        <dsp:cNvSpPr/>
      </dsp:nvSpPr>
      <dsp:spPr>
        <a:xfrm>
          <a:off x="9771827" y="179513"/>
          <a:ext cx="2180144" cy="87205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#6: Reconcile Cash Detail/Bank Reconciliation</a:t>
          </a:r>
        </a:p>
      </dsp:txBody>
      <dsp:txXfrm>
        <a:off x="10207856" y="179513"/>
        <a:ext cx="1308087" cy="872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570CA-C6D2-4181-AC82-947574EC5E3E}">
      <dsp:nvSpPr>
        <dsp:cNvPr id="0" name=""/>
        <dsp:cNvSpPr/>
      </dsp:nvSpPr>
      <dsp:spPr>
        <a:xfrm>
          <a:off x="2339" y="179513"/>
          <a:ext cx="2180144" cy="87205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#1: Sales Order Entry</a:t>
          </a:r>
        </a:p>
      </dsp:txBody>
      <dsp:txXfrm>
        <a:off x="438368" y="179513"/>
        <a:ext cx="1308087" cy="872057"/>
      </dsp:txXfrm>
    </dsp:sp>
    <dsp:sp modelId="{2F0C8AD9-D9D6-40C2-AD55-095D2E8E6CD4}">
      <dsp:nvSpPr>
        <dsp:cNvPr id="0" name=""/>
        <dsp:cNvSpPr/>
      </dsp:nvSpPr>
      <dsp:spPr>
        <a:xfrm>
          <a:off x="1964469" y="179513"/>
          <a:ext cx="2180144" cy="87205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#2: Pick Ticket</a:t>
          </a:r>
        </a:p>
      </dsp:txBody>
      <dsp:txXfrm>
        <a:off x="2400498" y="179513"/>
        <a:ext cx="1308087" cy="872057"/>
      </dsp:txXfrm>
    </dsp:sp>
    <dsp:sp modelId="{5CACCCA0-7548-425C-88B9-BA91FD9731A8}">
      <dsp:nvSpPr>
        <dsp:cNvPr id="0" name=""/>
        <dsp:cNvSpPr/>
      </dsp:nvSpPr>
      <dsp:spPr>
        <a:xfrm>
          <a:off x="3926599" y="179513"/>
          <a:ext cx="2138983" cy="87205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#3: Ship Confirmation (creates invoice)</a:t>
          </a:r>
        </a:p>
      </dsp:txBody>
      <dsp:txXfrm>
        <a:off x="4362628" y="179513"/>
        <a:ext cx="1266926" cy="872057"/>
      </dsp:txXfrm>
    </dsp:sp>
    <dsp:sp modelId="{92825667-9CF5-4213-850E-E96719AB9FA2}">
      <dsp:nvSpPr>
        <dsp:cNvPr id="0" name=""/>
        <dsp:cNvSpPr/>
      </dsp:nvSpPr>
      <dsp:spPr>
        <a:xfrm>
          <a:off x="5847568" y="179513"/>
          <a:ext cx="2180144" cy="87205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#4: Invoice sent to Customer</a:t>
          </a:r>
        </a:p>
      </dsp:txBody>
      <dsp:txXfrm>
        <a:off x="6283597" y="179513"/>
        <a:ext cx="1308087" cy="872057"/>
      </dsp:txXfrm>
    </dsp:sp>
    <dsp:sp modelId="{A78CF326-D57A-4A46-82F9-36B5A9CAB82B}">
      <dsp:nvSpPr>
        <dsp:cNvPr id="0" name=""/>
        <dsp:cNvSpPr/>
      </dsp:nvSpPr>
      <dsp:spPr>
        <a:xfrm>
          <a:off x="7809698" y="179513"/>
          <a:ext cx="2180144" cy="87205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#5: Cash Receipt</a:t>
          </a:r>
        </a:p>
      </dsp:txBody>
      <dsp:txXfrm>
        <a:off x="8245727" y="179513"/>
        <a:ext cx="1308087" cy="872057"/>
      </dsp:txXfrm>
    </dsp:sp>
    <dsp:sp modelId="{256E7364-117A-467A-A8F4-7D300546B5A5}">
      <dsp:nvSpPr>
        <dsp:cNvPr id="0" name=""/>
        <dsp:cNvSpPr/>
      </dsp:nvSpPr>
      <dsp:spPr>
        <a:xfrm>
          <a:off x="9771827" y="179513"/>
          <a:ext cx="2180144" cy="87205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#6: Reconcile Cash Detail/Bank Reconciliation</a:t>
          </a:r>
        </a:p>
      </dsp:txBody>
      <dsp:txXfrm>
        <a:off x="10207856" y="179513"/>
        <a:ext cx="1308087" cy="8720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570CA-C6D2-4181-AC82-947574EC5E3E}">
      <dsp:nvSpPr>
        <dsp:cNvPr id="0" name=""/>
        <dsp:cNvSpPr/>
      </dsp:nvSpPr>
      <dsp:spPr>
        <a:xfrm>
          <a:off x="2339" y="179513"/>
          <a:ext cx="2180144" cy="87205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#1: Sales Order Entry</a:t>
          </a:r>
        </a:p>
      </dsp:txBody>
      <dsp:txXfrm>
        <a:off x="438368" y="179513"/>
        <a:ext cx="1308087" cy="872057"/>
      </dsp:txXfrm>
    </dsp:sp>
    <dsp:sp modelId="{AFB2CC4A-F053-4C78-93BD-765B7262C7B0}">
      <dsp:nvSpPr>
        <dsp:cNvPr id="0" name=""/>
        <dsp:cNvSpPr/>
      </dsp:nvSpPr>
      <dsp:spPr>
        <a:xfrm>
          <a:off x="1964469" y="179513"/>
          <a:ext cx="2180144" cy="872057"/>
        </a:xfrm>
        <a:prstGeom prst="chevron">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#2: Remit Payment at Time of Order Entry</a:t>
          </a:r>
        </a:p>
      </dsp:txBody>
      <dsp:txXfrm>
        <a:off x="2400498" y="179513"/>
        <a:ext cx="1308087" cy="872057"/>
      </dsp:txXfrm>
    </dsp:sp>
    <dsp:sp modelId="{2F0C8AD9-D9D6-40C2-AD55-095D2E8E6CD4}">
      <dsp:nvSpPr>
        <dsp:cNvPr id="0" name=""/>
        <dsp:cNvSpPr/>
      </dsp:nvSpPr>
      <dsp:spPr>
        <a:xfrm>
          <a:off x="3926599" y="179513"/>
          <a:ext cx="2180144" cy="87205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#3: Pick Ticket</a:t>
          </a:r>
        </a:p>
      </dsp:txBody>
      <dsp:txXfrm>
        <a:off x="4362628" y="179513"/>
        <a:ext cx="1308087" cy="872057"/>
      </dsp:txXfrm>
    </dsp:sp>
    <dsp:sp modelId="{5CACCCA0-7548-425C-88B9-BA91FD9731A8}">
      <dsp:nvSpPr>
        <dsp:cNvPr id="0" name=""/>
        <dsp:cNvSpPr/>
      </dsp:nvSpPr>
      <dsp:spPr>
        <a:xfrm>
          <a:off x="5888729" y="179513"/>
          <a:ext cx="2138983" cy="87205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#4: Ship Confirmation (creates invoice)</a:t>
          </a:r>
        </a:p>
      </dsp:txBody>
      <dsp:txXfrm>
        <a:off x="6324758" y="179513"/>
        <a:ext cx="1266926" cy="872057"/>
      </dsp:txXfrm>
    </dsp:sp>
    <dsp:sp modelId="{A78CF326-D57A-4A46-82F9-36B5A9CAB82B}">
      <dsp:nvSpPr>
        <dsp:cNvPr id="0" name=""/>
        <dsp:cNvSpPr/>
      </dsp:nvSpPr>
      <dsp:spPr>
        <a:xfrm>
          <a:off x="7809698" y="179513"/>
          <a:ext cx="2180144" cy="87205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#5: Cash Receipt – System Generated</a:t>
          </a:r>
        </a:p>
      </dsp:txBody>
      <dsp:txXfrm>
        <a:off x="8245727" y="179513"/>
        <a:ext cx="1308087" cy="872057"/>
      </dsp:txXfrm>
    </dsp:sp>
    <dsp:sp modelId="{256E7364-117A-467A-A8F4-7D300546B5A5}">
      <dsp:nvSpPr>
        <dsp:cNvPr id="0" name=""/>
        <dsp:cNvSpPr/>
      </dsp:nvSpPr>
      <dsp:spPr>
        <a:xfrm>
          <a:off x="9771827" y="179513"/>
          <a:ext cx="2180144" cy="87205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#6: Reconcile Cash Detail/Bank Reconciliation</a:t>
          </a:r>
        </a:p>
      </dsp:txBody>
      <dsp:txXfrm>
        <a:off x="10207856" y="179513"/>
        <a:ext cx="1308087" cy="8720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570CA-C6D2-4181-AC82-947574EC5E3E}">
      <dsp:nvSpPr>
        <dsp:cNvPr id="0" name=""/>
        <dsp:cNvSpPr/>
      </dsp:nvSpPr>
      <dsp:spPr>
        <a:xfrm>
          <a:off x="5545" y="0"/>
          <a:ext cx="3227897" cy="123108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#1: RMA Entry</a:t>
          </a:r>
        </a:p>
      </dsp:txBody>
      <dsp:txXfrm>
        <a:off x="621087" y="0"/>
        <a:ext cx="1996813" cy="1231084"/>
      </dsp:txXfrm>
    </dsp:sp>
    <dsp:sp modelId="{A78CF326-D57A-4A46-82F9-36B5A9CAB82B}">
      <dsp:nvSpPr>
        <dsp:cNvPr id="0" name=""/>
        <dsp:cNvSpPr/>
      </dsp:nvSpPr>
      <dsp:spPr>
        <a:xfrm>
          <a:off x="2910653" y="0"/>
          <a:ext cx="3227897" cy="123108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#2: RMA Receipt</a:t>
          </a:r>
        </a:p>
      </dsp:txBody>
      <dsp:txXfrm>
        <a:off x="3526195" y="0"/>
        <a:ext cx="1996813" cy="1231084"/>
      </dsp:txXfrm>
    </dsp:sp>
    <dsp:sp modelId="{5B2B3B88-7B40-444B-9F2D-ECA7F6E7F5A7}">
      <dsp:nvSpPr>
        <dsp:cNvPr id="0" name=""/>
        <dsp:cNvSpPr/>
      </dsp:nvSpPr>
      <dsp:spPr>
        <a:xfrm>
          <a:off x="5815761" y="0"/>
          <a:ext cx="3227897" cy="123108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#3: Cash Receipt</a:t>
          </a:r>
        </a:p>
      </dsp:txBody>
      <dsp:txXfrm>
        <a:off x="6431303" y="0"/>
        <a:ext cx="1996813" cy="1231084"/>
      </dsp:txXfrm>
    </dsp:sp>
    <dsp:sp modelId="{256E7364-117A-467A-A8F4-7D300546B5A5}">
      <dsp:nvSpPr>
        <dsp:cNvPr id="0" name=""/>
        <dsp:cNvSpPr/>
      </dsp:nvSpPr>
      <dsp:spPr>
        <a:xfrm>
          <a:off x="8720869" y="0"/>
          <a:ext cx="3227897" cy="123108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#4: Reconcile Cash Detail/Bank Reconciliation</a:t>
          </a:r>
        </a:p>
      </dsp:txBody>
      <dsp:txXfrm>
        <a:off x="9336411" y="0"/>
        <a:ext cx="1996813" cy="12310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570CA-C6D2-4181-AC82-947574EC5E3E}">
      <dsp:nvSpPr>
        <dsp:cNvPr id="0" name=""/>
        <dsp:cNvSpPr/>
      </dsp:nvSpPr>
      <dsp:spPr>
        <a:xfrm>
          <a:off x="698" y="93708"/>
          <a:ext cx="2609168" cy="104366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#1: Purchase Order Entry</a:t>
          </a:r>
        </a:p>
      </dsp:txBody>
      <dsp:txXfrm>
        <a:off x="522532" y="93708"/>
        <a:ext cx="1565501" cy="1043667"/>
      </dsp:txXfrm>
    </dsp:sp>
    <dsp:sp modelId="{2F0C8AD9-D9D6-40C2-AD55-095D2E8E6CD4}">
      <dsp:nvSpPr>
        <dsp:cNvPr id="0" name=""/>
        <dsp:cNvSpPr/>
      </dsp:nvSpPr>
      <dsp:spPr>
        <a:xfrm>
          <a:off x="2348950" y="93708"/>
          <a:ext cx="2609168" cy="104366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#2: Purchase Order Receipt</a:t>
          </a:r>
        </a:p>
      </dsp:txBody>
      <dsp:txXfrm>
        <a:off x="2870784" y="93708"/>
        <a:ext cx="1565501" cy="1043667"/>
      </dsp:txXfrm>
    </dsp:sp>
    <dsp:sp modelId="{5CACCCA0-7548-425C-88B9-BA91FD9731A8}">
      <dsp:nvSpPr>
        <dsp:cNvPr id="0" name=""/>
        <dsp:cNvSpPr/>
      </dsp:nvSpPr>
      <dsp:spPr>
        <a:xfrm>
          <a:off x="4697202" y="93708"/>
          <a:ext cx="2559907" cy="104366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#3: Convert PO to Voucher</a:t>
          </a:r>
        </a:p>
      </dsp:txBody>
      <dsp:txXfrm>
        <a:off x="5219036" y="93708"/>
        <a:ext cx="1516240" cy="1043667"/>
      </dsp:txXfrm>
    </dsp:sp>
    <dsp:sp modelId="{92825667-9CF5-4213-850E-E96719AB9FA2}">
      <dsp:nvSpPr>
        <dsp:cNvPr id="0" name=""/>
        <dsp:cNvSpPr/>
      </dsp:nvSpPr>
      <dsp:spPr>
        <a:xfrm>
          <a:off x="6996192" y="93708"/>
          <a:ext cx="2609168" cy="104366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#4: Check Issued</a:t>
          </a:r>
        </a:p>
      </dsp:txBody>
      <dsp:txXfrm>
        <a:off x="7518026" y="93708"/>
        <a:ext cx="1565501" cy="1043667"/>
      </dsp:txXfrm>
    </dsp:sp>
    <dsp:sp modelId="{256E7364-117A-467A-A8F4-7D300546B5A5}">
      <dsp:nvSpPr>
        <dsp:cNvPr id="0" name=""/>
        <dsp:cNvSpPr/>
      </dsp:nvSpPr>
      <dsp:spPr>
        <a:xfrm>
          <a:off x="9344444" y="93708"/>
          <a:ext cx="2609168" cy="104366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#5: Reconcile Disbursements /Bank Reconciliation</a:t>
          </a:r>
        </a:p>
      </dsp:txBody>
      <dsp:txXfrm>
        <a:off x="9866278" y="93708"/>
        <a:ext cx="1565501" cy="10436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570CA-C6D2-4181-AC82-947574EC5E3E}">
      <dsp:nvSpPr>
        <dsp:cNvPr id="0" name=""/>
        <dsp:cNvSpPr/>
      </dsp:nvSpPr>
      <dsp:spPr>
        <a:xfrm>
          <a:off x="698" y="93708"/>
          <a:ext cx="2609168" cy="104366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#1: Purchase Order Entry</a:t>
          </a:r>
        </a:p>
      </dsp:txBody>
      <dsp:txXfrm>
        <a:off x="522532" y="93708"/>
        <a:ext cx="1565501" cy="1043667"/>
      </dsp:txXfrm>
    </dsp:sp>
    <dsp:sp modelId="{2F0C8AD9-D9D6-40C2-AD55-095D2E8E6CD4}">
      <dsp:nvSpPr>
        <dsp:cNvPr id="0" name=""/>
        <dsp:cNvSpPr/>
      </dsp:nvSpPr>
      <dsp:spPr>
        <a:xfrm>
          <a:off x="2348950" y="93708"/>
          <a:ext cx="2609168" cy="104366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#2: Purchase Order Receipt</a:t>
          </a:r>
        </a:p>
      </dsp:txBody>
      <dsp:txXfrm>
        <a:off x="2870784" y="93708"/>
        <a:ext cx="1565501" cy="1043667"/>
      </dsp:txXfrm>
    </dsp:sp>
    <dsp:sp modelId="{5CACCCA0-7548-425C-88B9-BA91FD9731A8}">
      <dsp:nvSpPr>
        <dsp:cNvPr id="0" name=""/>
        <dsp:cNvSpPr/>
      </dsp:nvSpPr>
      <dsp:spPr>
        <a:xfrm>
          <a:off x="4697202" y="93708"/>
          <a:ext cx="2559907" cy="104366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#3: Convert PO to Voucher</a:t>
          </a:r>
        </a:p>
      </dsp:txBody>
      <dsp:txXfrm>
        <a:off x="5219036" y="93708"/>
        <a:ext cx="1516240" cy="1043667"/>
      </dsp:txXfrm>
    </dsp:sp>
    <dsp:sp modelId="{92825667-9CF5-4213-850E-E96719AB9FA2}">
      <dsp:nvSpPr>
        <dsp:cNvPr id="0" name=""/>
        <dsp:cNvSpPr/>
      </dsp:nvSpPr>
      <dsp:spPr>
        <a:xfrm>
          <a:off x="6996192" y="93708"/>
          <a:ext cx="2609168" cy="104366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#4: Check Issued</a:t>
          </a:r>
        </a:p>
      </dsp:txBody>
      <dsp:txXfrm>
        <a:off x="7518026" y="93708"/>
        <a:ext cx="1565501" cy="1043667"/>
      </dsp:txXfrm>
    </dsp:sp>
    <dsp:sp modelId="{256E7364-117A-467A-A8F4-7D300546B5A5}">
      <dsp:nvSpPr>
        <dsp:cNvPr id="0" name=""/>
        <dsp:cNvSpPr/>
      </dsp:nvSpPr>
      <dsp:spPr>
        <a:xfrm>
          <a:off x="9344444" y="93708"/>
          <a:ext cx="2609168" cy="104366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#5: Reconcile Disbursements /Bank Reconciliation</a:t>
          </a:r>
        </a:p>
      </dsp:txBody>
      <dsp:txXfrm>
        <a:off x="9866278" y="93708"/>
        <a:ext cx="1565501" cy="10436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570CA-C6D2-4181-AC82-947574EC5E3E}">
      <dsp:nvSpPr>
        <dsp:cNvPr id="0" name=""/>
        <dsp:cNvSpPr/>
      </dsp:nvSpPr>
      <dsp:spPr>
        <a:xfrm>
          <a:off x="8320" y="241386"/>
          <a:ext cx="1870779" cy="74831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#1: Purchase Order Entry</a:t>
          </a:r>
        </a:p>
      </dsp:txBody>
      <dsp:txXfrm>
        <a:off x="382476" y="241386"/>
        <a:ext cx="1122468" cy="748311"/>
      </dsp:txXfrm>
    </dsp:sp>
    <dsp:sp modelId="{BFD6C617-F85F-44FF-AEFB-CE36E2E82D01}">
      <dsp:nvSpPr>
        <dsp:cNvPr id="0" name=""/>
        <dsp:cNvSpPr/>
      </dsp:nvSpPr>
      <dsp:spPr>
        <a:xfrm>
          <a:off x="1692022" y="241386"/>
          <a:ext cx="1870779" cy="74831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#2: Enter Landed Cost on PO</a:t>
          </a:r>
        </a:p>
      </dsp:txBody>
      <dsp:txXfrm>
        <a:off x="2066178" y="241386"/>
        <a:ext cx="1122468" cy="748311"/>
      </dsp:txXfrm>
    </dsp:sp>
    <dsp:sp modelId="{2F0C8AD9-D9D6-40C2-AD55-095D2E8E6CD4}">
      <dsp:nvSpPr>
        <dsp:cNvPr id="0" name=""/>
        <dsp:cNvSpPr/>
      </dsp:nvSpPr>
      <dsp:spPr>
        <a:xfrm>
          <a:off x="3375724" y="241386"/>
          <a:ext cx="1870779" cy="74831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#3: Purchase Order Receipt</a:t>
          </a:r>
        </a:p>
      </dsp:txBody>
      <dsp:txXfrm>
        <a:off x="3749880" y="241386"/>
        <a:ext cx="1122468" cy="748311"/>
      </dsp:txXfrm>
    </dsp:sp>
    <dsp:sp modelId="{5CACCCA0-7548-425C-88B9-BA91FD9731A8}">
      <dsp:nvSpPr>
        <dsp:cNvPr id="0" name=""/>
        <dsp:cNvSpPr/>
      </dsp:nvSpPr>
      <dsp:spPr>
        <a:xfrm>
          <a:off x="5059426" y="241386"/>
          <a:ext cx="1835459" cy="74831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#4: Convert PO to Voucher</a:t>
          </a:r>
        </a:p>
      </dsp:txBody>
      <dsp:txXfrm>
        <a:off x="5433582" y="241386"/>
        <a:ext cx="1087148" cy="748311"/>
      </dsp:txXfrm>
    </dsp:sp>
    <dsp:sp modelId="{5D85D133-D4CD-4C85-B189-CC760AB06F33}">
      <dsp:nvSpPr>
        <dsp:cNvPr id="0" name=""/>
        <dsp:cNvSpPr/>
      </dsp:nvSpPr>
      <dsp:spPr>
        <a:xfrm>
          <a:off x="6707807" y="241386"/>
          <a:ext cx="1870779" cy="74831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#5: Convert Landed Cost to Voucher</a:t>
          </a:r>
        </a:p>
      </dsp:txBody>
      <dsp:txXfrm>
        <a:off x="7081963" y="241386"/>
        <a:ext cx="1122468" cy="748311"/>
      </dsp:txXfrm>
    </dsp:sp>
    <dsp:sp modelId="{92825667-9CF5-4213-850E-E96719AB9FA2}">
      <dsp:nvSpPr>
        <dsp:cNvPr id="0" name=""/>
        <dsp:cNvSpPr/>
      </dsp:nvSpPr>
      <dsp:spPr>
        <a:xfrm>
          <a:off x="8391509" y="241386"/>
          <a:ext cx="1870779" cy="74831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#6: Check Issued</a:t>
          </a:r>
        </a:p>
      </dsp:txBody>
      <dsp:txXfrm>
        <a:off x="8765665" y="241386"/>
        <a:ext cx="1122468" cy="748311"/>
      </dsp:txXfrm>
    </dsp:sp>
    <dsp:sp modelId="{256E7364-117A-467A-A8F4-7D300546B5A5}">
      <dsp:nvSpPr>
        <dsp:cNvPr id="0" name=""/>
        <dsp:cNvSpPr/>
      </dsp:nvSpPr>
      <dsp:spPr>
        <a:xfrm>
          <a:off x="10075211" y="241386"/>
          <a:ext cx="1870779" cy="74831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#7: Reconcile Disbursements /Bank Reconciliation</a:t>
          </a:r>
        </a:p>
      </dsp:txBody>
      <dsp:txXfrm>
        <a:off x="10449367" y="241386"/>
        <a:ext cx="1122468" cy="7483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5A6C6-2F75-458E-B972-A4367572F51A}" type="datetimeFigureOut">
              <a:rPr lang="en-CA" smtClean="0"/>
              <a:t>2018-08-22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5DAEC-D7B5-4FEB-96D9-89A6AA456ACF}" type="slidenum">
              <a:rPr lang="en-CA" smtClean="0"/>
              <a:t>‹#›</a:t>
            </a:fld>
            <a:endParaRPr lang="en-CA"/>
          </a:p>
        </p:txBody>
      </p:sp>
    </p:spTree>
    <p:extLst>
      <p:ext uri="{BB962C8B-B14F-4D97-AF65-F5344CB8AC3E}">
        <p14:creationId xmlns:p14="http://schemas.microsoft.com/office/powerpoint/2010/main" val="386719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2</a:t>
            </a:fld>
            <a:endParaRPr lang="en-US"/>
          </a:p>
        </p:txBody>
      </p:sp>
    </p:spTree>
    <p:extLst>
      <p:ext uri="{BB962C8B-B14F-4D97-AF65-F5344CB8AC3E}">
        <p14:creationId xmlns:p14="http://schemas.microsoft.com/office/powerpoint/2010/main" val="412187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4067786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5</a:t>
            </a:fld>
            <a:endParaRPr lang="en-US"/>
          </a:p>
        </p:txBody>
      </p:sp>
    </p:spTree>
    <p:extLst>
      <p:ext uri="{BB962C8B-B14F-4D97-AF65-F5344CB8AC3E}">
        <p14:creationId xmlns:p14="http://schemas.microsoft.com/office/powerpoint/2010/main" val="3281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6</a:t>
            </a:fld>
            <a:endParaRPr lang="en-US"/>
          </a:p>
        </p:txBody>
      </p:sp>
    </p:spTree>
    <p:extLst>
      <p:ext uri="{BB962C8B-B14F-4D97-AF65-F5344CB8AC3E}">
        <p14:creationId xmlns:p14="http://schemas.microsoft.com/office/powerpoint/2010/main" val="275794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01514" y="1975337"/>
            <a:ext cx="8148907" cy="3818071"/>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574692" y="2738435"/>
            <a:ext cx="8143095" cy="1584228"/>
          </a:xfrm>
        </p:spPr>
        <p:txBody>
          <a:bodyPr bIns="0" anchor="b">
            <a:normAutofit/>
          </a:bodyPr>
          <a:lstStyle>
            <a:lvl1pPr algn="ctr">
              <a:lnSpc>
                <a:spcPct val="80000"/>
              </a:lnSpc>
              <a:defRPr sz="5400" spc="-150">
                <a:solidFill>
                  <a:srgbClr val="FFFEFF"/>
                </a:solidFill>
              </a:defRPr>
            </a:lvl1pPr>
          </a:lstStyle>
          <a:p>
            <a:r>
              <a:rPr lang="en-US" dirty="0"/>
              <a:t>Click to edit Master title style</a:t>
            </a:r>
          </a:p>
        </p:txBody>
      </p:sp>
      <p:sp>
        <p:nvSpPr>
          <p:cNvPr id="3" name="Subtitle 2"/>
          <p:cNvSpPr>
            <a:spLocks noGrp="1"/>
          </p:cNvSpPr>
          <p:nvPr>
            <p:ph type="subTitle" idx="1"/>
          </p:nvPr>
        </p:nvSpPr>
        <p:spPr>
          <a:xfrm>
            <a:off x="1733043" y="4518152"/>
            <a:ext cx="7775814" cy="723918"/>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1581327" y="1989375"/>
            <a:ext cx="8120412" cy="560779"/>
          </a:xfrm>
        </p:spPr>
        <p:txBody>
          <a:bodyPr/>
          <a:lstStyle>
            <a:lvl1pPr algn="ctr">
              <a:defRPr sz="3200" b="1">
                <a:solidFill>
                  <a:schemeClr val="bg1"/>
                </a:solidFill>
                <a:latin typeface="Arial" panose="020B0604020202020204" pitchFamily="34" charset="0"/>
                <a:cs typeface="Arial" panose="020B0604020202020204" pitchFamily="34" charset="0"/>
              </a:defRPr>
            </a:lvl1pPr>
          </a:lstStyle>
          <a:p>
            <a:r>
              <a:rPr lang="en-US" dirty="0"/>
              <a:t>CONNECT 2018 – August 19-21</a:t>
            </a:r>
          </a:p>
        </p:txBody>
      </p:sp>
      <p:sp>
        <p:nvSpPr>
          <p:cNvPr id="6" name="Slide Number Placeholder 5"/>
          <p:cNvSpPr>
            <a:spLocks noGrp="1"/>
          </p:cNvSpPr>
          <p:nvPr>
            <p:ph type="sldNum" sz="quarter" idx="12"/>
          </p:nvPr>
        </p:nvSpPr>
        <p:spPr>
          <a:xfrm>
            <a:off x="10646301" y="6173483"/>
            <a:ext cx="914400" cy="320040"/>
          </a:xfrm>
        </p:spPr>
        <p:txBody>
          <a:bodyPr/>
          <a:lstStyle/>
          <a:p>
            <a:fld id="{D57F1E4F-1CFF-5643-939E-217C01CDF565}" type="slidenum">
              <a:rPr lang="en-US" smtClean="0"/>
              <a:pPr/>
              <a:t>‹#›</a:t>
            </a:fld>
            <a:endParaRPr lang="en-US" dirty="0"/>
          </a:p>
        </p:txBody>
      </p:sp>
      <p:pic>
        <p:nvPicPr>
          <p:cNvPr id="31" name="Picture 30" descr="uglogo_Prophet21_H.png">
            <a:extLst>
              <a:ext uri="{FF2B5EF4-FFF2-40B4-BE49-F238E27FC236}">
                <a16:creationId xmlns:a16="http://schemas.microsoft.com/office/drawing/2014/main" id="{34CFD61D-F664-40CC-853D-E2E251CDEF27}"/>
              </a:ext>
            </a:extLst>
          </p:cNvPr>
          <p:cNvPicPr>
            <a:picLocks noChangeAspect="1"/>
          </p:cNvPicPr>
          <p:nvPr userDrawn="1"/>
        </p:nvPicPr>
        <p:blipFill>
          <a:blip r:embed="rId2" cstate="print"/>
          <a:stretch>
            <a:fillRect/>
          </a:stretch>
        </p:blipFill>
        <p:spPr>
          <a:xfrm>
            <a:off x="8986256" y="303647"/>
            <a:ext cx="2902994" cy="872211"/>
          </a:xfrm>
          <a:prstGeom prst="rect">
            <a:avLst/>
          </a:prstGeom>
        </p:spPr>
      </p:pic>
      <p:pic>
        <p:nvPicPr>
          <p:cNvPr id="8" name="Picture 7">
            <a:extLst>
              <a:ext uri="{FF2B5EF4-FFF2-40B4-BE49-F238E27FC236}">
                <a16:creationId xmlns:a16="http://schemas.microsoft.com/office/drawing/2014/main" id="{430556AA-9900-4E85-9A0A-C10532705852}"/>
              </a:ext>
            </a:extLst>
          </p:cNvPr>
          <p:cNvPicPr>
            <a:picLocks noChangeAspect="1"/>
          </p:cNvPicPr>
          <p:nvPr userDrawn="1"/>
        </p:nvPicPr>
        <p:blipFill>
          <a:blip r:embed="rId3"/>
          <a:stretch>
            <a:fillRect/>
          </a:stretch>
        </p:blipFill>
        <p:spPr>
          <a:xfrm>
            <a:off x="301357" y="342772"/>
            <a:ext cx="2840722" cy="1382106"/>
          </a:xfrm>
          <a:prstGeom prst="rect">
            <a:avLst/>
          </a:prstGeom>
        </p:spPr>
      </p:pic>
    </p:spTree>
    <p:extLst>
      <p:ext uri="{BB962C8B-B14F-4D97-AF65-F5344CB8AC3E}">
        <p14:creationId xmlns:p14="http://schemas.microsoft.com/office/powerpoint/2010/main" val="423166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33" name="Picture 32">
            <a:extLst>
              <a:ext uri="{FF2B5EF4-FFF2-40B4-BE49-F238E27FC236}">
                <a16:creationId xmlns:a16="http://schemas.microsoft.com/office/drawing/2014/main" id="{9A2D9472-5F47-4729-B1F8-6064245B3F2E}"/>
              </a:ext>
            </a:extLst>
          </p:cNvPr>
          <p:cNvPicPr>
            <a:picLocks noChangeAspect="1"/>
          </p:cNvPicPr>
          <p:nvPr userDrawn="1"/>
        </p:nvPicPr>
        <p:blipFill>
          <a:blip r:embed="rId2"/>
          <a:stretch>
            <a:fillRect/>
          </a:stretch>
        </p:blipFill>
        <p:spPr>
          <a:xfrm>
            <a:off x="226353" y="225020"/>
            <a:ext cx="2211011" cy="723565"/>
          </a:xfrm>
          <a:prstGeom prst="rect">
            <a:avLst/>
          </a:prstGeom>
        </p:spPr>
      </p:pic>
      <p:sp>
        <p:nvSpPr>
          <p:cNvPr id="34" name="Footer Placeholder 4">
            <a:extLst>
              <a:ext uri="{FF2B5EF4-FFF2-40B4-BE49-F238E27FC236}">
                <a16:creationId xmlns:a16="http://schemas.microsoft.com/office/drawing/2014/main" id="{D14F647A-3DA1-4E7F-9623-E16890D3D242}"/>
              </a:ext>
            </a:extLst>
          </p:cNvPr>
          <p:cNvSpPr>
            <a:spLocks noGrp="1"/>
          </p:cNvSpPr>
          <p:nvPr>
            <p:ph type="ftr" sz="quarter" idx="11"/>
          </p:nvPr>
        </p:nvSpPr>
        <p:spPr>
          <a:xfrm>
            <a:off x="365126" y="6247388"/>
            <a:ext cx="9915525" cy="320040"/>
          </a:xfrm>
        </p:spPr>
        <p:txBody>
          <a:bodyPr/>
          <a:lstStyle>
            <a:lvl1pPr>
              <a:defRPr sz="1200" b="1"/>
            </a:lvl1pPr>
          </a:lstStyle>
          <a:p>
            <a:pPr algn="l"/>
            <a:r>
              <a:rPr lang="en-US" dirty="0"/>
              <a:t>CONNECT 2018 – Aug 19-21</a:t>
            </a:r>
          </a:p>
        </p:txBody>
      </p:sp>
    </p:spTree>
    <p:extLst>
      <p:ext uri="{BB962C8B-B14F-4D97-AF65-F5344CB8AC3E}">
        <p14:creationId xmlns:p14="http://schemas.microsoft.com/office/powerpoint/2010/main" val="251541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660332" y="2631254"/>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786417" y="3268700"/>
            <a:ext cx="3501195" cy="2456442"/>
          </a:xfrm>
        </p:spPr>
        <p:txBody>
          <a:bodyPr vert="eaVert"/>
          <a:lstStyle>
            <a:lvl1pPr algn="l">
              <a:lnSpc>
                <a:spcPct val="80000"/>
              </a:lnSpc>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3" name="Picture 32">
            <a:extLst>
              <a:ext uri="{FF2B5EF4-FFF2-40B4-BE49-F238E27FC236}">
                <a16:creationId xmlns:a16="http://schemas.microsoft.com/office/drawing/2014/main" id="{495F73E4-97D5-4FD5-8577-A760B7904E22}"/>
              </a:ext>
            </a:extLst>
          </p:cNvPr>
          <p:cNvPicPr>
            <a:picLocks noChangeAspect="1"/>
          </p:cNvPicPr>
          <p:nvPr userDrawn="1"/>
        </p:nvPicPr>
        <p:blipFill>
          <a:blip r:embed="rId2"/>
          <a:stretch>
            <a:fillRect/>
          </a:stretch>
        </p:blipFill>
        <p:spPr>
          <a:xfrm rot="5400000">
            <a:off x="10492603" y="845505"/>
            <a:ext cx="2211011" cy="723565"/>
          </a:xfrm>
          <a:prstGeom prst="rect">
            <a:avLst/>
          </a:prstGeom>
        </p:spPr>
      </p:pic>
      <p:sp>
        <p:nvSpPr>
          <p:cNvPr id="32" name="Footer Placeholder 4">
            <a:extLst>
              <a:ext uri="{FF2B5EF4-FFF2-40B4-BE49-F238E27FC236}">
                <a16:creationId xmlns:a16="http://schemas.microsoft.com/office/drawing/2014/main" id="{73531B39-C4C2-4D8E-8E9B-8B83FBB118F7}"/>
              </a:ext>
            </a:extLst>
          </p:cNvPr>
          <p:cNvSpPr>
            <a:spLocks noGrp="1"/>
          </p:cNvSpPr>
          <p:nvPr>
            <p:ph type="ftr" sz="quarter" idx="11"/>
          </p:nvPr>
        </p:nvSpPr>
        <p:spPr>
          <a:xfrm>
            <a:off x="365126" y="6247388"/>
            <a:ext cx="9915525" cy="320040"/>
          </a:xfrm>
        </p:spPr>
        <p:txBody>
          <a:bodyPr/>
          <a:lstStyle>
            <a:lvl1pPr>
              <a:defRPr sz="1200" b="1"/>
            </a:lvl1pPr>
          </a:lstStyle>
          <a:p>
            <a:pPr algn="l"/>
            <a:r>
              <a:rPr lang="en-US" dirty="0"/>
              <a:t>CONNECT 2018 – Aug 19-21</a:t>
            </a:r>
          </a:p>
        </p:txBody>
      </p:sp>
    </p:spTree>
    <p:extLst>
      <p:ext uri="{BB962C8B-B14F-4D97-AF65-F5344CB8AC3E}">
        <p14:creationId xmlns:p14="http://schemas.microsoft.com/office/powerpoint/2010/main" val="412854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65126" y="6247388"/>
            <a:ext cx="9915525" cy="320040"/>
          </a:xfrm>
        </p:spPr>
        <p:txBody>
          <a:bodyPr/>
          <a:lstStyle>
            <a:lvl1pPr>
              <a:defRPr sz="1200" b="1"/>
            </a:lvl1pPr>
          </a:lstStyle>
          <a:p>
            <a:pPr algn="l"/>
            <a:r>
              <a:rPr lang="en-US" dirty="0"/>
              <a:t>CONNECT 2018 – Aug 19-21</a:t>
            </a:r>
          </a:p>
        </p:txBody>
      </p:sp>
      <p:sp>
        <p:nvSpPr>
          <p:cNvPr id="6" name="Slide Number Placeholder 5"/>
          <p:cNvSpPr>
            <a:spLocks noGrp="1"/>
          </p:cNvSpPr>
          <p:nvPr>
            <p:ph type="sldNum" sz="quarter" idx="12"/>
          </p:nvPr>
        </p:nvSpPr>
        <p:spPr>
          <a:xfrm>
            <a:off x="10459085" y="6247388"/>
            <a:ext cx="914400" cy="320040"/>
          </a:xfrm>
        </p:spPr>
        <p:txBody>
          <a:body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4DFAE200-46FC-481C-A86E-A790227EDFCF}"/>
              </a:ext>
            </a:extLst>
          </p:cNvPr>
          <p:cNvPicPr>
            <a:picLocks noChangeAspect="1"/>
          </p:cNvPicPr>
          <p:nvPr userDrawn="1"/>
        </p:nvPicPr>
        <p:blipFill>
          <a:blip r:embed="rId2"/>
          <a:stretch>
            <a:fillRect/>
          </a:stretch>
        </p:blipFill>
        <p:spPr>
          <a:xfrm>
            <a:off x="226353" y="225020"/>
            <a:ext cx="2211011" cy="723565"/>
          </a:xfrm>
          <a:prstGeom prst="rect">
            <a:avLst/>
          </a:prstGeom>
        </p:spPr>
      </p:pic>
    </p:spTree>
    <p:extLst>
      <p:ext uri="{BB962C8B-B14F-4D97-AF65-F5344CB8AC3E}">
        <p14:creationId xmlns:p14="http://schemas.microsoft.com/office/powerpoint/2010/main" val="20277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1471138" y="244420"/>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585162" y="127897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2358" y="2172249"/>
            <a:ext cx="5490224" cy="1689390"/>
          </a:xfrm>
        </p:spPr>
        <p:txBody>
          <a:bodyPr bIns="0" anchor="b">
            <a:normAutofit/>
          </a:bodyPr>
          <a:lstStyle>
            <a:lvl1pPr algn="ctr">
              <a:defRPr sz="4400">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698108" y="390641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a:xfrm>
            <a:off x="10583275" y="6231310"/>
            <a:ext cx="914400" cy="320040"/>
          </a:xfrm>
        </p:spPr>
        <p:txBody>
          <a:bodyPr/>
          <a:lstStyle/>
          <a:p>
            <a:fld id="{D57F1E4F-1CFF-5643-939E-217C01CDF565}" type="slidenum">
              <a:rPr lang="en-US" smtClean="0"/>
              <a:pPr/>
              <a:t>‹#›</a:t>
            </a:fld>
            <a:endParaRPr lang="en-US" dirty="0"/>
          </a:p>
        </p:txBody>
      </p:sp>
      <p:pic>
        <p:nvPicPr>
          <p:cNvPr id="31" name="Picture 30">
            <a:extLst>
              <a:ext uri="{FF2B5EF4-FFF2-40B4-BE49-F238E27FC236}">
                <a16:creationId xmlns:a16="http://schemas.microsoft.com/office/drawing/2014/main" id="{A980F5E0-2F18-4AFB-B760-BCDFE0A3F1D8}"/>
              </a:ext>
            </a:extLst>
          </p:cNvPr>
          <p:cNvPicPr>
            <a:picLocks noChangeAspect="1"/>
          </p:cNvPicPr>
          <p:nvPr userDrawn="1"/>
        </p:nvPicPr>
        <p:blipFill>
          <a:blip r:embed="rId2"/>
          <a:stretch>
            <a:fillRect/>
          </a:stretch>
        </p:blipFill>
        <p:spPr>
          <a:xfrm>
            <a:off x="226353" y="225020"/>
            <a:ext cx="2211011" cy="723565"/>
          </a:xfrm>
          <a:prstGeom prst="rect">
            <a:avLst/>
          </a:prstGeom>
        </p:spPr>
      </p:pic>
      <p:sp>
        <p:nvSpPr>
          <p:cNvPr id="33" name="Footer Placeholder 4">
            <a:extLst>
              <a:ext uri="{FF2B5EF4-FFF2-40B4-BE49-F238E27FC236}">
                <a16:creationId xmlns:a16="http://schemas.microsoft.com/office/drawing/2014/main" id="{BFED1806-8426-47E7-8AC9-F8C15213E513}"/>
              </a:ext>
            </a:extLst>
          </p:cNvPr>
          <p:cNvSpPr>
            <a:spLocks noGrp="1"/>
          </p:cNvSpPr>
          <p:nvPr>
            <p:ph type="ftr" sz="quarter" idx="11"/>
          </p:nvPr>
        </p:nvSpPr>
        <p:spPr>
          <a:xfrm>
            <a:off x="365126" y="6247388"/>
            <a:ext cx="9915525" cy="320040"/>
          </a:xfrm>
        </p:spPr>
        <p:txBody>
          <a:bodyPr/>
          <a:lstStyle>
            <a:lvl1pPr>
              <a:defRPr sz="1200" b="1"/>
            </a:lvl1pPr>
          </a:lstStyle>
          <a:p>
            <a:pPr algn="l"/>
            <a:r>
              <a:rPr lang="en-US" dirty="0"/>
              <a:t>CONNECT 2018 – Aug 19-21</a:t>
            </a:r>
          </a:p>
        </p:txBody>
      </p:sp>
    </p:spTree>
    <p:extLst>
      <p:ext uri="{BB962C8B-B14F-4D97-AF65-F5344CB8AC3E}">
        <p14:creationId xmlns:p14="http://schemas.microsoft.com/office/powerpoint/2010/main" val="288389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userDrawn="1"/>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userDrawn="1"/>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userDrawn="1"/>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dirty="0"/>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0469880" y="320040"/>
            <a:ext cx="914400" cy="320040"/>
          </a:xfrm>
        </p:spPr>
        <p:txBody>
          <a:bodyPr/>
          <a:lstStyle>
            <a:lvl1pPr>
              <a:defRPr>
                <a:solidFill>
                  <a:schemeClr val="tx1"/>
                </a:solidFill>
              </a:defRPr>
            </a:lvl1p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673DEB6-02C9-4CCC-9F3B-C7B68A21E275}"/>
              </a:ext>
            </a:extLst>
          </p:cNvPr>
          <p:cNvPicPr>
            <a:picLocks noChangeAspect="1"/>
          </p:cNvPicPr>
          <p:nvPr userDrawn="1"/>
        </p:nvPicPr>
        <p:blipFill>
          <a:blip r:embed="rId2"/>
          <a:stretch>
            <a:fillRect/>
          </a:stretch>
        </p:blipFill>
        <p:spPr>
          <a:xfrm>
            <a:off x="226353" y="225020"/>
            <a:ext cx="2211011" cy="723565"/>
          </a:xfrm>
          <a:prstGeom prst="rect">
            <a:avLst/>
          </a:prstGeom>
        </p:spPr>
      </p:pic>
      <p:sp>
        <p:nvSpPr>
          <p:cNvPr id="35" name="Footer Placeholder 4">
            <a:extLst>
              <a:ext uri="{FF2B5EF4-FFF2-40B4-BE49-F238E27FC236}">
                <a16:creationId xmlns:a16="http://schemas.microsoft.com/office/drawing/2014/main" id="{BB8D8F6C-B245-4137-ACA6-14DF7811693F}"/>
              </a:ext>
            </a:extLst>
          </p:cNvPr>
          <p:cNvSpPr txBox="1">
            <a:spLocks/>
          </p:cNvSpPr>
          <p:nvPr userDrawn="1"/>
        </p:nvSpPr>
        <p:spPr>
          <a:xfrm>
            <a:off x="365126" y="6247388"/>
            <a:ext cx="9915525" cy="320040"/>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CONNECT 2018 – Aug 19-21</a:t>
            </a:r>
            <a:endParaRPr lang="en-US" dirty="0"/>
          </a:p>
        </p:txBody>
      </p:sp>
    </p:spTree>
    <p:extLst>
      <p:ext uri="{BB962C8B-B14F-4D97-AF65-F5344CB8AC3E}">
        <p14:creationId xmlns:p14="http://schemas.microsoft.com/office/powerpoint/2010/main" val="18833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lvl1pPr>
              <a:defRPr>
                <a:solidFill>
                  <a:schemeClr val="tx1"/>
                </a:solidFill>
              </a:defRPr>
            </a:lvl1pPr>
          </a:lstStyle>
          <a:p>
            <a:fld id="{D57F1E4F-1CFF-5643-939E-217C01CDF565}" type="slidenum">
              <a:rPr lang="en-US" smtClean="0"/>
              <a:pPr/>
              <a:t>‹#›</a:t>
            </a:fld>
            <a:endParaRPr lang="en-US" dirty="0"/>
          </a:p>
        </p:txBody>
      </p:sp>
      <p:pic>
        <p:nvPicPr>
          <p:cNvPr id="36" name="Picture 35">
            <a:extLst>
              <a:ext uri="{FF2B5EF4-FFF2-40B4-BE49-F238E27FC236}">
                <a16:creationId xmlns:a16="http://schemas.microsoft.com/office/drawing/2014/main" id="{AE0CC2FA-77C3-4B49-B8ED-8EDD27BB2E37}"/>
              </a:ext>
            </a:extLst>
          </p:cNvPr>
          <p:cNvPicPr>
            <a:picLocks noChangeAspect="1"/>
          </p:cNvPicPr>
          <p:nvPr userDrawn="1"/>
        </p:nvPicPr>
        <p:blipFill>
          <a:blip r:embed="rId2"/>
          <a:stretch>
            <a:fillRect/>
          </a:stretch>
        </p:blipFill>
        <p:spPr>
          <a:xfrm>
            <a:off x="226353" y="225020"/>
            <a:ext cx="2211011" cy="723565"/>
          </a:xfrm>
          <a:prstGeom prst="rect">
            <a:avLst/>
          </a:prstGeom>
        </p:spPr>
      </p:pic>
      <p:sp>
        <p:nvSpPr>
          <p:cNvPr id="37" name="Footer Placeholder 4">
            <a:extLst>
              <a:ext uri="{FF2B5EF4-FFF2-40B4-BE49-F238E27FC236}">
                <a16:creationId xmlns:a16="http://schemas.microsoft.com/office/drawing/2014/main" id="{6634F59F-0E2A-4DD6-948E-51467416904B}"/>
              </a:ext>
            </a:extLst>
          </p:cNvPr>
          <p:cNvSpPr>
            <a:spLocks noGrp="1"/>
          </p:cNvSpPr>
          <p:nvPr>
            <p:ph type="ftr" sz="quarter" idx="11"/>
          </p:nvPr>
        </p:nvSpPr>
        <p:spPr>
          <a:xfrm>
            <a:off x="365126" y="6247388"/>
            <a:ext cx="9915525" cy="320040"/>
          </a:xfrm>
        </p:spPr>
        <p:txBody>
          <a:bodyPr/>
          <a:lstStyle>
            <a:lvl1pPr>
              <a:defRPr sz="1200" b="1"/>
            </a:lvl1pPr>
          </a:lstStyle>
          <a:p>
            <a:pPr algn="l"/>
            <a:r>
              <a:rPr lang="en-US" dirty="0"/>
              <a:t>CONNECT 2018 – Aug 19-21</a:t>
            </a:r>
          </a:p>
        </p:txBody>
      </p:sp>
    </p:spTree>
    <p:extLst>
      <p:ext uri="{BB962C8B-B14F-4D97-AF65-F5344CB8AC3E}">
        <p14:creationId xmlns:p14="http://schemas.microsoft.com/office/powerpoint/2010/main" val="97346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pic>
        <p:nvPicPr>
          <p:cNvPr id="32" name="Picture 31">
            <a:extLst>
              <a:ext uri="{FF2B5EF4-FFF2-40B4-BE49-F238E27FC236}">
                <a16:creationId xmlns:a16="http://schemas.microsoft.com/office/drawing/2014/main" id="{4FAF327A-8A68-4DF3-ADAB-6A871514ACBB}"/>
              </a:ext>
            </a:extLst>
          </p:cNvPr>
          <p:cNvPicPr>
            <a:picLocks noChangeAspect="1"/>
          </p:cNvPicPr>
          <p:nvPr userDrawn="1"/>
        </p:nvPicPr>
        <p:blipFill>
          <a:blip r:embed="rId2"/>
          <a:stretch>
            <a:fillRect/>
          </a:stretch>
        </p:blipFill>
        <p:spPr>
          <a:xfrm>
            <a:off x="226353" y="225020"/>
            <a:ext cx="2211011" cy="723565"/>
          </a:xfrm>
          <a:prstGeom prst="rect">
            <a:avLst/>
          </a:prstGeom>
        </p:spPr>
      </p:pic>
      <p:sp>
        <p:nvSpPr>
          <p:cNvPr id="33" name="Footer Placeholder 4">
            <a:extLst>
              <a:ext uri="{FF2B5EF4-FFF2-40B4-BE49-F238E27FC236}">
                <a16:creationId xmlns:a16="http://schemas.microsoft.com/office/drawing/2014/main" id="{4364E85C-B102-4228-BA93-7EB09792AEE8}"/>
              </a:ext>
            </a:extLst>
          </p:cNvPr>
          <p:cNvSpPr txBox="1">
            <a:spLocks/>
          </p:cNvSpPr>
          <p:nvPr userDrawn="1"/>
        </p:nvSpPr>
        <p:spPr>
          <a:xfrm>
            <a:off x="365126" y="6247388"/>
            <a:ext cx="9915525" cy="320040"/>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CONNECT 2018 – Aug 19-21</a:t>
            </a:r>
            <a:endParaRPr lang="en-US" dirty="0"/>
          </a:p>
        </p:txBody>
      </p:sp>
    </p:spTree>
    <p:extLst>
      <p:ext uri="{BB962C8B-B14F-4D97-AF65-F5344CB8AC3E}">
        <p14:creationId xmlns:p14="http://schemas.microsoft.com/office/powerpoint/2010/main" val="161362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69880" y="320040"/>
            <a:ext cx="914400" cy="320040"/>
          </a:xfrm>
        </p:spPr>
        <p:txBody>
          <a:bodyPr/>
          <a:lstStyle>
            <a:lvl1pPr>
              <a:defRPr>
                <a:solidFill>
                  <a:schemeClr val="tx1"/>
                </a:solidFill>
              </a:defRPr>
            </a:lvl1pPr>
          </a:lstStyle>
          <a:p>
            <a:fld id="{D57F1E4F-1CFF-5643-939E-217C01CDF565}" type="slidenum">
              <a:rPr lang="en-US" smtClean="0"/>
              <a:pPr/>
              <a:t>‹#›</a:t>
            </a:fld>
            <a:endParaRPr lang="en-US" dirty="0"/>
          </a:p>
        </p:txBody>
      </p:sp>
      <p:pic>
        <p:nvPicPr>
          <p:cNvPr id="5" name="Picture 4">
            <a:extLst>
              <a:ext uri="{FF2B5EF4-FFF2-40B4-BE49-F238E27FC236}">
                <a16:creationId xmlns:a16="http://schemas.microsoft.com/office/drawing/2014/main" id="{62030C2D-8A86-4608-82FB-A857D19672AF}"/>
              </a:ext>
            </a:extLst>
          </p:cNvPr>
          <p:cNvPicPr>
            <a:picLocks noChangeAspect="1"/>
          </p:cNvPicPr>
          <p:nvPr userDrawn="1"/>
        </p:nvPicPr>
        <p:blipFill>
          <a:blip r:embed="rId2"/>
          <a:stretch>
            <a:fillRect/>
          </a:stretch>
        </p:blipFill>
        <p:spPr>
          <a:xfrm>
            <a:off x="226353" y="225020"/>
            <a:ext cx="2211011" cy="723565"/>
          </a:xfrm>
          <a:prstGeom prst="rect">
            <a:avLst/>
          </a:prstGeom>
        </p:spPr>
      </p:pic>
      <p:sp>
        <p:nvSpPr>
          <p:cNvPr id="6" name="Footer Placeholder 4">
            <a:extLst>
              <a:ext uri="{FF2B5EF4-FFF2-40B4-BE49-F238E27FC236}">
                <a16:creationId xmlns:a16="http://schemas.microsoft.com/office/drawing/2014/main" id="{F7BAAD38-6B6C-46AA-B9E3-0A4FA952AB46}"/>
              </a:ext>
            </a:extLst>
          </p:cNvPr>
          <p:cNvSpPr>
            <a:spLocks noGrp="1"/>
          </p:cNvSpPr>
          <p:nvPr>
            <p:ph type="ftr" sz="quarter" idx="11"/>
          </p:nvPr>
        </p:nvSpPr>
        <p:spPr>
          <a:xfrm>
            <a:off x="365126" y="6247388"/>
            <a:ext cx="9915525" cy="320040"/>
          </a:xfrm>
        </p:spPr>
        <p:txBody>
          <a:bodyPr/>
          <a:lstStyle>
            <a:lvl1pPr>
              <a:defRPr sz="1200" b="1"/>
            </a:lvl1pPr>
          </a:lstStyle>
          <a:p>
            <a:pPr algn="l"/>
            <a:r>
              <a:rPr lang="en-US" dirty="0"/>
              <a:t>CONNECT 2018 – Aug 19-21</a:t>
            </a:r>
          </a:p>
        </p:txBody>
      </p:sp>
    </p:spTree>
    <p:extLst>
      <p:ext uri="{BB962C8B-B14F-4D97-AF65-F5344CB8AC3E}">
        <p14:creationId xmlns:p14="http://schemas.microsoft.com/office/powerpoint/2010/main" val="971466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2623102" y="138112"/>
            <a:ext cx="3501197" cy="1223298"/>
          </a:xfrm>
        </p:spPr>
        <p:txBody>
          <a:bodyPr bIns="0" anchor="b">
            <a:noAutofit/>
          </a:bodyPr>
          <a:lstStyle>
            <a:lvl1pPr algn="ctr">
              <a:defRPr sz="3200">
                <a:solidFill>
                  <a:srgbClr val="FFFEFF"/>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55087230-BE58-4AB3-8E3D-1FE8C0FC91BB}"/>
              </a:ext>
            </a:extLst>
          </p:cNvPr>
          <p:cNvPicPr>
            <a:picLocks noChangeAspect="1"/>
          </p:cNvPicPr>
          <p:nvPr userDrawn="1"/>
        </p:nvPicPr>
        <p:blipFill>
          <a:blip r:embed="rId2"/>
          <a:stretch>
            <a:fillRect/>
          </a:stretch>
        </p:blipFill>
        <p:spPr>
          <a:xfrm>
            <a:off x="226353" y="225020"/>
            <a:ext cx="2211011" cy="723565"/>
          </a:xfrm>
          <a:prstGeom prst="rect">
            <a:avLst/>
          </a:prstGeom>
        </p:spPr>
      </p:pic>
      <p:sp>
        <p:nvSpPr>
          <p:cNvPr id="35" name="Footer Placeholder 4">
            <a:extLst>
              <a:ext uri="{FF2B5EF4-FFF2-40B4-BE49-F238E27FC236}">
                <a16:creationId xmlns:a16="http://schemas.microsoft.com/office/drawing/2014/main" id="{FFDBF226-A37E-434F-822F-8CC139F7D34A}"/>
              </a:ext>
            </a:extLst>
          </p:cNvPr>
          <p:cNvSpPr>
            <a:spLocks noGrp="1"/>
          </p:cNvSpPr>
          <p:nvPr>
            <p:ph type="ftr" sz="quarter" idx="11"/>
          </p:nvPr>
        </p:nvSpPr>
        <p:spPr>
          <a:xfrm>
            <a:off x="365126" y="6247388"/>
            <a:ext cx="9915525" cy="320040"/>
          </a:xfrm>
        </p:spPr>
        <p:txBody>
          <a:bodyPr/>
          <a:lstStyle>
            <a:lvl1pPr>
              <a:defRPr sz="1200" b="1"/>
            </a:lvl1pPr>
          </a:lstStyle>
          <a:p>
            <a:pPr algn="l"/>
            <a:r>
              <a:rPr lang="en-US" dirty="0"/>
              <a:t>CONNECT 2018 – Aug 19-21</a:t>
            </a:r>
          </a:p>
        </p:txBody>
      </p:sp>
      <p:sp>
        <p:nvSpPr>
          <p:cNvPr id="36" name="Content Placeholder 3">
            <a:extLst>
              <a:ext uri="{FF2B5EF4-FFF2-40B4-BE49-F238E27FC236}">
                <a16:creationId xmlns:a16="http://schemas.microsoft.com/office/drawing/2014/main" id="{AE2986B5-34FA-4993-B892-31EB8BA7D8A9}"/>
              </a:ext>
            </a:extLst>
          </p:cNvPr>
          <p:cNvSpPr>
            <a:spLocks noGrp="1"/>
          </p:cNvSpPr>
          <p:nvPr>
            <p:ph sz="half" idx="2"/>
          </p:nvPr>
        </p:nvSpPr>
        <p:spPr>
          <a:xfrm>
            <a:off x="754027" y="1511485"/>
            <a:ext cx="10533098" cy="43230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957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5828377" y="320040"/>
            <a:ext cx="914400" cy="320040"/>
          </a:xfrm>
        </p:spPr>
        <p:txBody>
          <a:bodyPr/>
          <a:lstStyle>
            <a:lvl1pPr>
              <a:defRPr>
                <a:solidFill>
                  <a:schemeClr val="tx1"/>
                </a:solidFill>
              </a:defRPr>
            </a:lvl1pPr>
          </a:lstStyle>
          <a:p>
            <a:fld id="{D57F1E4F-1CFF-5643-939E-217C01CDF565}" type="slidenum">
              <a:rPr lang="en-US" smtClean="0"/>
              <a:pPr/>
              <a:t>‹#›</a:t>
            </a:fld>
            <a:endParaRPr lang="en-US" dirty="0"/>
          </a:p>
        </p:txBody>
      </p:sp>
      <p:pic>
        <p:nvPicPr>
          <p:cNvPr id="32" name="Picture 31">
            <a:extLst>
              <a:ext uri="{FF2B5EF4-FFF2-40B4-BE49-F238E27FC236}">
                <a16:creationId xmlns:a16="http://schemas.microsoft.com/office/drawing/2014/main" id="{768CFD48-18D3-46B5-A551-CEE3129A0CC6}"/>
              </a:ext>
            </a:extLst>
          </p:cNvPr>
          <p:cNvPicPr>
            <a:picLocks noChangeAspect="1"/>
          </p:cNvPicPr>
          <p:nvPr userDrawn="1"/>
        </p:nvPicPr>
        <p:blipFill>
          <a:blip r:embed="rId2"/>
          <a:stretch>
            <a:fillRect/>
          </a:stretch>
        </p:blipFill>
        <p:spPr>
          <a:xfrm>
            <a:off x="226353" y="225020"/>
            <a:ext cx="2211011" cy="723565"/>
          </a:xfrm>
          <a:prstGeom prst="rect">
            <a:avLst/>
          </a:prstGeom>
        </p:spPr>
      </p:pic>
      <p:sp>
        <p:nvSpPr>
          <p:cNvPr id="33" name="Footer Placeholder 4">
            <a:extLst>
              <a:ext uri="{FF2B5EF4-FFF2-40B4-BE49-F238E27FC236}">
                <a16:creationId xmlns:a16="http://schemas.microsoft.com/office/drawing/2014/main" id="{E4598566-ABC4-4E48-931F-907384FAB37D}"/>
              </a:ext>
            </a:extLst>
          </p:cNvPr>
          <p:cNvSpPr>
            <a:spLocks noGrp="1"/>
          </p:cNvSpPr>
          <p:nvPr>
            <p:ph type="ftr" sz="quarter" idx="11"/>
          </p:nvPr>
        </p:nvSpPr>
        <p:spPr>
          <a:xfrm>
            <a:off x="365126" y="6247388"/>
            <a:ext cx="9915525" cy="320040"/>
          </a:xfrm>
        </p:spPr>
        <p:txBody>
          <a:bodyPr/>
          <a:lstStyle>
            <a:lvl1pPr>
              <a:defRPr sz="1200" b="1"/>
            </a:lvl1pPr>
          </a:lstStyle>
          <a:p>
            <a:pPr algn="l"/>
            <a:r>
              <a:rPr lang="en-US" dirty="0"/>
              <a:t>CONNECT 2018 – Aug 19-21</a:t>
            </a:r>
          </a:p>
        </p:txBody>
      </p:sp>
    </p:spTree>
    <p:extLst>
      <p:ext uri="{BB962C8B-B14F-4D97-AF65-F5344CB8AC3E}">
        <p14:creationId xmlns:p14="http://schemas.microsoft.com/office/powerpoint/2010/main" val="3565739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09B482E8-6E0E-1B4F-B1FD-C69DB9E858D9}" type="datetimeFigureOut">
              <a:rPr lang="en-US" smtClean="0"/>
              <a:pPr/>
              <a:t>8/22/2018</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926547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stacy@clinefinancialservice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linefinancialservices.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hyperlink" Target="mailto:stacy@clinefinancialservices.com"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stacy@clinefinancialservices.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23AC-DAAC-4879-A303-AB3D27582EB2}"/>
              </a:ext>
            </a:extLst>
          </p:cNvPr>
          <p:cNvSpPr>
            <a:spLocks noGrp="1"/>
          </p:cNvSpPr>
          <p:nvPr>
            <p:ph type="ctrTitle"/>
          </p:nvPr>
        </p:nvSpPr>
        <p:spPr/>
        <p:txBody>
          <a:bodyPr/>
          <a:lstStyle/>
          <a:p>
            <a:r>
              <a:rPr lang="en-CA" dirty="0"/>
              <a:t>Accounting:</a:t>
            </a:r>
            <a:br>
              <a:rPr lang="en-CA" dirty="0"/>
            </a:br>
            <a:r>
              <a:rPr lang="en-CA" dirty="0"/>
              <a:t>Connecting the Dots</a:t>
            </a:r>
          </a:p>
        </p:txBody>
      </p:sp>
      <p:sp>
        <p:nvSpPr>
          <p:cNvPr id="3" name="Subtitle 2">
            <a:extLst>
              <a:ext uri="{FF2B5EF4-FFF2-40B4-BE49-F238E27FC236}">
                <a16:creationId xmlns:a16="http://schemas.microsoft.com/office/drawing/2014/main" id="{2FF96138-5AE0-4E1C-8E78-180AFCB66563}"/>
              </a:ext>
            </a:extLst>
          </p:cNvPr>
          <p:cNvSpPr>
            <a:spLocks noGrp="1"/>
          </p:cNvSpPr>
          <p:nvPr>
            <p:ph type="subTitle" idx="1"/>
          </p:nvPr>
        </p:nvSpPr>
        <p:spPr/>
        <p:txBody>
          <a:bodyPr/>
          <a:lstStyle/>
          <a:p>
            <a:r>
              <a:rPr lang="en-CA" dirty="0"/>
              <a:t>Stacy Cline</a:t>
            </a:r>
          </a:p>
          <a:p>
            <a:r>
              <a:rPr lang="en-CA" dirty="0"/>
              <a:t>Cline Financial Services, LLC</a:t>
            </a:r>
          </a:p>
        </p:txBody>
      </p:sp>
    </p:spTree>
    <p:extLst>
      <p:ext uri="{BB962C8B-B14F-4D97-AF65-F5344CB8AC3E}">
        <p14:creationId xmlns:p14="http://schemas.microsoft.com/office/powerpoint/2010/main" val="2903626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10</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1068185"/>
            <a:ext cx="12118109" cy="5595851"/>
          </a:xfrm>
        </p:spPr>
        <p:txBody>
          <a:bodyPr>
            <a:normAutofit/>
          </a:bodyPr>
          <a:lstStyle/>
          <a:p>
            <a:r>
              <a:rPr lang="en-US" dirty="0"/>
              <a:t>Example: Customer places an order for 10 units of 100506.  </a:t>
            </a:r>
          </a:p>
          <a:p>
            <a:pPr lvl="1"/>
            <a:r>
              <a:rPr lang="en-US" dirty="0"/>
              <a:t>Step #3: Utilizing the pick ticket, order is 100% fulfilled and ship confirmed, generating invoice #3058577.</a:t>
            </a:r>
          </a:p>
          <a:p>
            <a:pPr lvl="2"/>
            <a:r>
              <a:rPr lang="en-US" dirty="0"/>
              <a:t>Order Processing – Orders – Transaction - Shipping</a:t>
            </a:r>
          </a:p>
          <a:p>
            <a:pPr lvl="2"/>
            <a:r>
              <a:rPr lang="en-US" dirty="0"/>
              <a:t>Aged Trial Balance Report (Accounting – Accounts Receivable – Reports – Aged Trial Balance) now reflects invoice.  It will remain there until the Cash Receipt is completed</a:t>
            </a:r>
          </a:p>
          <a:p>
            <a:pPr lvl="2"/>
            <a:r>
              <a:rPr lang="en-US" dirty="0"/>
              <a:t>GL Account: Accounts Receivable Debited</a:t>
            </a:r>
          </a:p>
          <a:p>
            <a:pPr lvl="1"/>
            <a:endParaRPr lang="en-US" dirty="0"/>
          </a:p>
          <a:p>
            <a:pPr lvl="1"/>
            <a:endParaRPr lang="en-US" dirty="0"/>
          </a:p>
          <a:p>
            <a:pPr lvl="1"/>
            <a:endParaRPr lang="en-US" dirty="0"/>
          </a:p>
          <a:p>
            <a:pPr lvl="1"/>
            <a:endParaRPr lang="en-US" dirty="0"/>
          </a:p>
          <a:p>
            <a:pPr lvl="1"/>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Sales Order to Cash Cycle - Transactions</a:t>
            </a:r>
          </a:p>
        </p:txBody>
      </p:sp>
      <p:pic>
        <p:nvPicPr>
          <p:cNvPr id="10" name="Picture 9">
            <a:extLst>
              <a:ext uri="{FF2B5EF4-FFF2-40B4-BE49-F238E27FC236}">
                <a16:creationId xmlns:a16="http://schemas.microsoft.com/office/drawing/2014/main" id="{6FE0112C-3B9C-4917-A545-E1CD4F9186F9}"/>
              </a:ext>
            </a:extLst>
          </p:cNvPr>
          <p:cNvPicPr>
            <a:picLocks noChangeAspect="1"/>
          </p:cNvPicPr>
          <p:nvPr/>
        </p:nvPicPr>
        <p:blipFill>
          <a:blip r:embed="rId2"/>
          <a:stretch>
            <a:fillRect/>
          </a:stretch>
        </p:blipFill>
        <p:spPr>
          <a:xfrm>
            <a:off x="5100654" y="2654916"/>
            <a:ext cx="6115846" cy="4009120"/>
          </a:xfrm>
          <a:prstGeom prst="rect">
            <a:avLst/>
          </a:prstGeom>
        </p:spPr>
      </p:pic>
    </p:spTree>
    <p:extLst>
      <p:ext uri="{BB962C8B-B14F-4D97-AF65-F5344CB8AC3E}">
        <p14:creationId xmlns:p14="http://schemas.microsoft.com/office/powerpoint/2010/main" val="272016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11</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1068185"/>
            <a:ext cx="12118109" cy="5595851"/>
          </a:xfrm>
        </p:spPr>
        <p:txBody>
          <a:bodyPr>
            <a:normAutofit/>
          </a:bodyPr>
          <a:lstStyle/>
          <a:p>
            <a:r>
              <a:rPr lang="en-US" dirty="0"/>
              <a:t>Example: Customer places an order for 10 units of 100506.  </a:t>
            </a:r>
          </a:p>
          <a:p>
            <a:pPr lvl="1"/>
            <a:r>
              <a:rPr lang="en-US" dirty="0"/>
              <a:t>Step #3 (continued): Utilizing the pick ticket, order is 100% fulfilled and ship confirmed, generating invoice #3058577.</a:t>
            </a:r>
          </a:p>
          <a:p>
            <a:pPr lvl="2"/>
            <a:r>
              <a:rPr lang="en-US" dirty="0"/>
              <a:t>GL Transactions are as follows:</a:t>
            </a:r>
          </a:p>
          <a:p>
            <a:pPr lvl="1"/>
            <a:endParaRPr lang="en-US" dirty="0"/>
          </a:p>
          <a:p>
            <a:pPr lvl="1"/>
            <a:endParaRPr lang="en-US" dirty="0"/>
          </a:p>
          <a:p>
            <a:pPr lvl="1"/>
            <a:endParaRPr lang="en-US" dirty="0"/>
          </a:p>
          <a:p>
            <a:pPr lvl="1"/>
            <a:endParaRPr lang="en-US" dirty="0"/>
          </a:p>
          <a:p>
            <a:pPr lvl="1"/>
            <a:endParaRPr lang="en-US" dirty="0"/>
          </a:p>
          <a:p>
            <a:pPr lvl="3"/>
            <a:r>
              <a:rPr lang="en-US" dirty="0"/>
              <a:t>The combination of the Sales Location and the Item derives the GL accounts hit for Sales, COS and Inventory.  This is found in Item Maintenance (Inventory - Inventory Management – Maintenance – Item Maintenance) on the GL Accounts tab (line level):</a:t>
            </a:r>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Sales Order to Cash Cycle - Transactions</a:t>
            </a:r>
          </a:p>
        </p:txBody>
      </p:sp>
      <p:graphicFrame>
        <p:nvGraphicFramePr>
          <p:cNvPr id="8" name="Table 7">
            <a:extLst>
              <a:ext uri="{FF2B5EF4-FFF2-40B4-BE49-F238E27FC236}">
                <a16:creationId xmlns:a16="http://schemas.microsoft.com/office/drawing/2014/main" id="{FD2BA3BB-013F-4B49-A505-93A849A767C5}"/>
              </a:ext>
            </a:extLst>
          </p:cNvPr>
          <p:cNvGraphicFramePr>
            <a:graphicFrameLocks noGrp="1"/>
          </p:cNvGraphicFramePr>
          <p:nvPr>
            <p:extLst>
              <p:ext uri="{D42A27DB-BD31-4B8C-83A1-F6EECF244321}">
                <p14:modId xmlns:p14="http://schemas.microsoft.com/office/powerpoint/2010/main" val="3155589424"/>
              </p:ext>
            </p:extLst>
          </p:nvPr>
        </p:nvGraphicFramePr>
        <p:xfrm>
          <a:off x="1985816" y="2200005"/>
          <a:ext cx="6668658" cy="1524000"/>
        </p:xfrm>
        <a:graphic>
          <a:graphicData uri="http://schemas.openxmlformats.org/drawingml/2006/table">
            <a:tbl>
              <a:tblPr firstRow="1" bandRow="1">
                <a:tableStyleId>{5C22544A-7EE6-4342-B048-85BDC9FD1C3A}</a:tableStyleId>
              </a:tblPr>
              <a:tblGrid>
                <a:gridCol w="3611420">
                  <a:extLst>
                    <a:ext uri="{9D8B030D-6E8A-4147-A177-3AD203B41FA5}">
                      <a16:colId xmlns:a16="http://schemas.microsoft.com/office/drawing/2014/main" val="548192311"/>
                    </a:ext>
                  </a:extLst>
                </a:gridCol>
                <a:gridCol w="1588655">
                  <a:extLst>
                    <a:ext uri="{9D8B030D-6E8A-4147-A177-3AD203B41FA5}">
                      <a16:colId xmlns:a16="http://schemas.microsoft.com/office/drawing/2014/main" val="3428789229"/>
                    </a:ext>
                  </a:extLst>
                </a:gridCol>
                <a:gridCol w="1468583">
                  <a:extLst>
                    <a:ext uri="{9D8B030D-6E8A-4147-A177-3AD203B41FA5}">
                      <a16:colId xmlns:a16="http://schemas.microsoft.com/office/drawing/2014/main" val="4149380154"/>
                    </a:ext>
                  </a:extLst>
                </a:gridCol>
              </a:tblGrid>
              <a:tr h="262544">
                <a:tc>
                  <a:txBody>
                    <a:bodyPr/>
                    <a:lstStyle/>
                    <a:p>
                      <a:pPr algn="ctr"/>
                      <a:r>
                        <a:rPr lang="en-US" sz="1400" dirty="0"/>
                        <a:t>Account</a:t>
                      </a:r>
                    </a:p>
                  </a:txBody>
                  <a:tcPr/>
                </a:tc>
                <a:tc>
                  <a:txBody>
                    <a:bodyPr/>
                    <a:lstStyle/>
                    <a:p>
                      <a:pPr algn="ctr"/>
                      <a:r>
                        <a:rPr lang="en-US" sz="1400" dirty="0"/>
                        <a:t>Debit</a:t>
                      </a:r>
                    </a:p>
                  </a:txBody>
                  <a:tcPr/>
                </a:tc>
                <a:tc>
                  <a:txBody>
                    <a:bodyPr/>
                    <a:lstStyle/>
                    <a:p>
                      <a:pPr algn="ctr"/>
                      <a:r>
                        <a:rPr lang="en-US" sz="1400" dirty="0"/>
                        <a:t>Credit</a:t>
                      </a:r>
                    </a:p>
                  </a:txBody>
                  <a:tcPr/>
                </a:tc>
                <a:extLst>
                  <a:ext uri="{0D108BD9-81ED-4DB2-BD59-A6C34878D82A}">
                    <a16:rowId xmlns:a16="http://schemas.microsoft.com/office/drawing/2014/main" val="1956391467"/>
                  </a:ext>
                </a:extLst>
              </a:tr>
              <a:tr h="262544">
                <a:tc>
                  <a:txBody>
                    <a:bodyPr/>
                    <a:lstStyle/>
                    <a:p>
                      <a:r>
                        <a:rPr lang="en-US" sz="1400" dirty="0"/>
                        <a:t>Sales – 40002-100</a:t>
                      </a:r>
                    </a:p>
                  </a:txBody>
                  <a:tcPr/>
                </a:tc>
                <a:tc>
                  <a:txBody>
                    <a:bodyPr/>
                    <a:lstStyle/>
                    <a:p>
                      <a:pPr algn="ctr"/>
                      <a:endParaRPr lang="en-US" sz="1400" dirty="0"/>
                    </a:p>
                  </a:txBody>
                  <a:tcPr/>
                </a:tc>
                <a:tc>
                  <a:txBody>
                    <a:bodyPr/>
                    <a:lstStyle/>
                    <a:p>
                      <a:pPr algn="ctr"/>
                      <a:r>
                        <a:rPr lang="en-US" sz="1400" dirty="0"/>
                        <a:t>$690.00</a:t>
                      </a:r>
                    </a:p>
                  </a:txBody>
                  <a:tcPr/>
                </a:tc>
                <a:extLst>
                  <a:ext uri="{0D108BD9-81ED-4DB2-BD59-A6C34878D82A}">
                    <a16:rowId xmlns:a16="http://schemas.microsoft.com/office/drawing/2014/main" val="3162264194"/>
                  </a:ext>
                </a:extLst>
              </a:tr>
              <a:tr h="262544">
                <a:tc>
                  <a:txBody>
                    <a:bodyPr/>
                    <a:lstStyle/>
                    <a:p>
                      <a:r>
                        <a:rPr lang="en-US" sz="1400" dirty="0"/>
                        <a:t>Accounts Receivable – 13000-100</a:t>
                      </a:r>
                    </a:p>
                  </a:txBody>
                  <a:tcPr/>
                </a:tc>
                <a:tc>
                  <a:txBody>
                    <a:bodyPr/>
                    <a:lstStyle/>
                    <a:p>
                      <a:pPr algn="ctr"/>
                      <a:r>
                        <a:rPr lang="en-US" sz="1400" dirty="0"/>
                        <a:t>$690.00</a:t>
                      </a:r>
                    </a:p>
                  </a:txBody>
                  <a:tcPr/>
                </a:tc>
                <a:tc>
                  <a:txBody>
                    <a:bodyPr/>
                    <a:lstStyle/>
                    <a:p>
                      <a:pPr algn="ctr"/>
                      <a:endParaRPr lang="en-US" sz="1400" dirty="0"/>
                    </a:p>
                  </a:txBody>
                  <a:tcPr/>
                </a:tc>
                <a:extLst>
                  <a:ext uri="{0D108BD9-81ED-4DB2-BD59-A6C34878D82A}">
                    <a16:rowId xmlns:a16="http://schemas.microsoft.com/office/drawing/2014/main" val="4205610776"/>
                  </a:ext>
                </a:extLst>
              </a:tr>
              <a:tr h="262544">
                <a:tc>
                  <a:txBody>
                    <a:bodyPr/>
                    <a:lstStyle/>
                    <a:p>
                      <a:r>
                        <a:rPr lang="en-US" sz="1400" dirty="0"/>
                        <a:t>Cost of Sales – 50002-100</a:t>
                      </a:r>
                    </a:p>
                  </a:txBody>
                  <a:tcPr/>
                </a:tc>
                <a:tc>
                  <a:txBody>
                    <a:bodyPr/>
                    <a:lstStyle/>
                    <a:p>
                      <a:pPr algn="ctr"/>
                      <a:r>
                        <a:rPr lang="en-US" sz="1400" dirty="0"/>
                        <a:t>$217.90</a:t>
                      </a:r>
                    </a:p>
                  </a:txBody>
                  <a:tcPr/>
                </a:tc>
                <a:tc>
                  <a:txBody>
                    <a:bodyPr/>
                    <a:lstStyle/>
                    <a:p>
                      <a:pPr algn="ctr"/>
                      <a:endParaRPr lang="en-US" sz="1400" dirty="0"/>
                    </a:p>
                  </a:txBody>
                  <a:tcPr/>
                </a:tc>
                <a:extLst>
                  <a:ext uri="{0D108BD9-81ED-4DB2-BD59-A6C34878D82A}">
                    <a16:rowId xmlns:a16="http://schemas.microsoft.com/office/drawing/2014/main" val="2408629673"/>
                  </a:ext>
                </a:extLst>
              </a:tr>
              <a:tr h="262544">
                <a:tc>
                  <a:txBody>
                    <a:bodyPr/>
                    <a:lstStyle/>
                    <a:p>
                      <a:r>
                        <a:rPr lang="en-US" sz="1400" dirty="0"/>
                        <a:t>Inventory – 14000-100</a:t>
                      </a:r>
                    </a:p>
                  </a:txBody>
                  <a:tcPr/>
                </a:tc>
                <a:tc>
                  <a:txBody>
                    <a:bodyPr/>
                    <a:lstStyle/>
                    <a:p>
                      <a:pPr algn="ctr"/>
                      <a:endParaRPr lang="en-US" sz="1400" dirty="0"/>
                    </a:p>
                  </a:txBody>
                  <a:tcPr/>
                </a:tc>
                <a:tc>
                  <a:txBody>
                    <a:bodyPr/>
                    <a:lstStyle/>
                    <a:p>
                      <a:pPr algn="ctr"/>
                      <a:r>
                        <a:rPr lang="en-US" sz="1400" dirty="0"/>
                        <a:t>$217.90</a:t>
                      </a:r>
                    </a:p>
                  </a:txBody>
                  <a:tcPr/>
                </a:tc>
                <a:extLst>
                  <a:ext uri="{0D108BD9-81ED-4DB2-BD59-A6C34878D82A}">
                    <a16:rowId xmlns:a16="http://schemas.microsoft.com/office/drawing/2014/main" val="3841327813"/>
                  </a:ext>
                </a:extLst>
              </a:tr>
            </a:tbl>
          </a:graphicData>
        </a:graphic>
      </p:graphicFrame>
      <p:pic>
        <p:nvPicPr>
          <p:cNvPr id="5" name="Picture 4">
            <a:extLst>
              <a:ext uri="{FF2B5EF4-FFF2-40B4-BE49-F238E27FC236}">
                <a16:creationId xmlns:a16="http://schemas.microsoft.com/office/drawing/2014/main" id="{E8131B99-9EC5-46E6-8ABF-613F4A62C2B0}"/>
              </a:ext>
            </a:extLst>
          </p:cNvPr>
          <p:cNvPicPr>
            <a:picLocks noChangeAspect="1"/>
          </p:cNvPicPr>
          <p:nvPr/>
        </p:nvPicPr>
        <p:blipFill>
          <a:blip r:embed="rId2"/>
          <a:stretch>
            <a:fillRect/>
          </a:stretch>
        </p:blipFill>
        <p:spPr>
          <a:xfrm>
            <a:off x="2800762" y="4422592"/>
            <a:ext cx="6590476" cy="1542857"/>
          </a:xfrm>
          <a:prstGeom prst="rect">
            <a:avLst/>
          </a:prstGeom>
        </p:spPr>
      </p:pic>
    </p:spTree>
    <p:extLst>
      <p:ext uri="{BB962C8B-B14F-4D97-AF65-F5344CB8AC3E}">
        <p14:creationId xmlns:p14="http://schemas.microsoft.com/office/powerpoint/2010/main" val="1039732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12</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1068185"/>
            <a:ext cx="12118109" cy="5595851"/>
          </a:xfrm>
        </p:spPr>
        <p:txBody>
          <a:bodyPr>
            <a:normAutofit/>
          </a:bodyPr>
          <a:lstStyle/>
          <a:p>
            <a:r>
              <a:rPr lang="en-US" dirty="0"/>
              <a:t>Example: Customer places an order for 10 units of 100506.  </a:t>
            </a:r>
          </a:p>
          <a:p>
            <a:pPr lvl="1"/>
            <a:r>
              <a:rPr lang="en-US" dirty="0"/>
              <a:t>Step #4: Invoice Report (Accounting – Accounts Receivable – Reports – Invoice Report) is run and Invoice sent to Customer. Be aware of whether invoices should be emailed, mailed, faxed or sent via EDI.  Run in individual batches.</a:t>
            </a:r>
          </a:p>
          <a:p>
            <a:pPr lvl="1"/>
            <a:r>
              <a:rPr lang="en-US" dirty="0"/>
              <a:t>No GL Transactions  </a:t>
            </a:r>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Sales Order to Cash Cycle - Transactions</a:t>
            </a:r>
          </a:p>
        </p:txBody>
      </p:sp>
      <p:pic>
        <p:nvPicPr>
          <p:cNvPr id="4" name="Picture 3">
            <a:extLst>
              <a:ext uri="{FF2B5EF4-FFF2-40B4-BE49-F238E27FC236}">
                <a16:creationId xmlns:a16="http://schemas.microsoft.com/office/drawing/2014/main" id="{1DA4780F-DAFD-43F7-8E1E-78FAD66A8371}"/>
              </a:ext>
            </a:extLst>
          </p:cNvPr>
          <p:cNvPicPr>
            <a:picLocks noChangeAspect="1"/>
          </p:cNvPicPr>
          <p:nvPr/>
        </p:nvPicPr>
        <p:blipFill>
          <a:blip r:embed="rId2"/>
          <a:stretch>
            <a:fillRect/>
          </a:stretch>
        </p:blipFill>
        <p:spPr>
          <a:xfrm>
            <a:off x="2946399" y="2145189"/>
            <a:ext cx="5560291" cy="4644924"/>
          </a:xfrm>
          <a:prstGeom prst="rect">
            <a:avLst/>
          </a:prstGeom>
        </p:spPr>
      </p:pic>
    </p:spTree>
    <p:extLst>
      <p:ext uri="{BB962C8B-B14F-4D97-AF65-F5344CB8AC3E}">
        <p14:creationId xmlns:p14="http://schemas.microsoft.com/office/powerpoint/2010/main" val="966057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13</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2109"/>
            <a:ext cx="12118109" cy="5721928"/>
          </a:xfrm>
        </p:spPr>
        <p:txBody>
          <a:bodyPr>
            <a:normAutofit/>
          </a:bodyPr>
          <a:lstStyle/>
          <a:p>
            <a:r>
              <a:rPr lang="en-US" dirty="0"/>
              <a:t>Example: Customer places an order for 10 units of 100506.  </a:t>
            </a:r>
          </a:p>
          <a:p>
            <a:pPr lvl="1"/>
            <a:r>
              <a:rPr lang="en-US" dirty="0"/>
              <a:t>Step #5: Cash Receipt is completed.</a:t>
            </a:r>
          </a:p>
          <a:p>
            <a:pPr lvl="2"/>
            <a:r>
              <a:rPr lang="en-US" dirty="0"/>
              <a:t>This step removes the invoice from A/R and deposits it into cash.  The “Deposit Num” field determines what shows up in Reconcile Cash Detail.  The Cash Receipt should match the bank deposit 1:1</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lvl="2"/>
            <a:endParaRPr lang="en-US" dirty="0"/>
          </a:p>
          <a:p>
            <a:pPr lvl="2"/>
            <a:r>
              <a:rPr lang="en-US" dirty="0"/>
              <a:t>GL Transactions are as follows:</a:t>
            </a:r>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Sales Order to Cash Cycle - Transactions</a:t>
            </a:r>
          </a:p>
        </p:txBody>
      </p:sp>
      <p:pic>
        <p:nvPicPr>
          <p:cNvPr id="5" name="Picture 4">
            <a:extLst>
              <a:ext uri="{FF2B5EF4-FFF2-40B4-BE49-F238E27FC236}">
                <a16:creationId xmlns:a16="http://schemas.microsoft.com/office/drawing/2014/main" id="{4AADA06C-E46E-4C52-99E4-E6B9E09EB71C}"/>
              </a:ext>
            </a:extLst>
          </p:cNvPr>
          <p:cNvPicPr>
            <a:picLocks noChangeAspect="1"/>
          </p:cNvPicPr>
          <p:nvPr/>
        </p:nvPicPr>
        <p:blipFill>
          <a:blip r:embed="rId2"/>
          <a:stretch>
            <a:fillRect/>
          </a:stretch>
        </p:blipFill>
        <p:spPr>
          <a:xfrm>
            <a:off x="3084945" y="2272856"/>
            <a:ext cx="5724324" cy="2312288"/>
          </a:xfrm>
          <a:prstGeom prst="rect">
            <a:avLst/>
          </a:prstGeom>
        </p:spPr>
      </p:pic>
      <p:graphicFrame>
        <p:nvGraphicFramePr>
          <p:cNvPr id="8" name="Table 7">
            <a:extLst>
              <a:ext uri="{FF2B5EF4-FFF2-40B4-BE49-F238E27FC236}">
                <a16:creationId xmlns:a16="http://schemas.microsoft.com/office/drawing/2014/main" id="{A3C4806C-CDCB-48E4-BDA6-A2ADA49C0837}"/>
              </a:ext>
            </a:extLst>
          </p:cNvPr>
          <p:cNvGraphicFramePr>
            <a:graphicFrameLocks noGrp="1"/>
          </p:cNvGraphicFramePr>
          <p:nvPr>
            <p:extLst>
              <p:ext uri="{D42A27DB-BD31-4B8C-83A1-F6EECF244321}">
                <p14:modId xmlns:p14="http://schemas.microsoft.com/office/powerpoint/2010/main" val="598286200"/>
              </p:ext>
            </p:extLst>
          </p:nvPr>
        </p:nvGraphicFramePr>
        <p:xfrm>
          <a:off x="2883894" y="5273964"/>
          <a:ext cx="6126425" cy="914400"/>
        </p:xfrm>
        <a:graphic>
          <a:graphicData uri="http://schemas.openxmlformats.org/drawingml/2006/table">
            <a:tbl>
              <a:tblPr firstRow="1" bandRow="1">
                <a:tableStyleId>{5C22544A-7EE6-4342-B048-85BDC9FD1C3A}</a:tableStyleId>
              </a:tblPr>
              <a:tblGrid>
                <a:gridCol w="3317773">
                  <a:extLst>
                    <a:ext uri="{9D8B030D-6E8A-4147-A177-3AD203B41FA5}">
                      <a16:colId xmlns:a16="http://schemas.microsoft.com/office/drawing/2014/main" val="548192311"/>
                    </a:ext>
                  </a:extLst>
                </a:gridCol>
                <a:gridCol w="1459480">
                  <a:extLst>
                    <a:ext uri="{9D8B030D-6E8A-4147-A177-3AD203B41FA5}">
                      <a16:colId xmlns:a16="http://schemas.microsoft.com/office/drawing/2014/main" val="3428789229"/>
                    </a:ext>
                  </a:extLst>
                </a:gridCol>
                <a:gridCol w="1349172">
                  <a:extLst>
                    <a:ext uri="{9D8B030D-6E8A-4147-A177-3AD203B41FA5}">
                      <a16:colId xmlns:a16="http://schemas.microsoft.com/office/drawing/2014/main" val="4149380154"/>
                    </a:ext>
                  </a:extLst>
                </a:gridCol>
              </a:tblGrid>
              <a:tr h="209092">
                <a:tc>
                  <a:txBody>
                    <a:bodyPr/>
                    <a:lstStyle/>
                    <a:p>
                      <a:pPr algn="ctr"/>
                      <a:r>
                        <a:rPr lang="en-US" sz="1400" dirty="0"/>
                        <a:t>Account</a:t>
                      </a:r>
                    </a:p>
                  </a:txBody>
                  <a:tcPr/>
                </a:tc>
                <a:tc>
                  <a:txBody>
                    <a:bodyPr/>
                    <a:lstStyle/>
                    <a:p>
                      <a:pPr algn="ctr"/>
                      <a:r>
                        <a:rPr lang="en-US" sz="1400" dirty="0"/>
                        <a:t>Debit</a:t>
                      </a:r>
                    </a:p>
                  </a:txBody>
                  <a:tcPr/>
                </a:tc>
                <a:tc>
                  <a:txBody>
                    <a:bodyPr/>
                    <a:lstStyle/>
                    <a:p>
                      <a:pPr algn="ctr"/>
                      <a:r>
                        <a:rPr lang="en-US" sz="1400" dirty="0"/>
                        <a:t>Credit</a:t>
                      </a:r>
                    </a:p>
                  </a:txBody>
                  <a:tcPr/>
                </a:tc>
                <a:extLst>
                  <a:ext uri="{0D108BD9-81ED-4DB2-BD59-A6C34878D82A}">
                    <a16:rowId xmlns:a16="http://schemas.microsoft.com/office/drawing/2014/main" val="1956391467"/>
                  </a:ext>
                </a:extLst>
              </a:tr>
              <a:tr h="209092">
                <a:tc>
                  <a:txBody>
                    <a:bodyPr/>
                    <a:lstStyle/>
                    <a:p>
                      <a:r>
                        <a:rPr lang="en-US" sz="1400" dirty="0"/>
                        <a:t>Cash – 11000-100</a:t>
                      </a:r>
                    </a:p>
                  </a:txBody>
                  <a:tcPr/>
                </a:tc>
                <a:tc>
                  <a:txBody>
                    <a:bodyPr/>
                    <a:lstStyle/>
                    <a:p>
                      <a:pPr algn="ctr"/>
                      <a:r>
                        <a:rPr lang="en-US" sz="1400" dirty="0"/>
                        <a:t>$690.00</a:t>
                      </a:r>
                    </a:p>
                  </a:txBody>
                  <a:tcPr/>
                </a:tc>
                <a:tc>
                  <a:txBody>
                    <a:bodyPr/>
                    <a:lstStyle/>
                    <a:p>
                      <a:pPr algn="ctr"/>
                      <a:endParaRPr lang="en-US" sz="1400" dirty="0"/>
                    </a:p>
                  </a:txBody>
                  <a:tcPr/>
                </a:tc>
                <a:extLst>
                  <a:ext uri="{0D108BD9-81ED-4DB2-BD59-A6C34878D82A}">
                    <a16:rowId xmlns:a16="http://schemas.microsoft.com/office/drawing/2014/main" val="3162264194"/>
                  </a:ext>
                </a:extLst>
              </a:tr>
              <a:tr h="209092">
                <a:tc>
                  <a:txBody>
                    <a:bodyPr/>
                    <a:lstStyle/>
                    <a:p>
                      <a:r>
                        <a:rPr lang="en-US" sz="1400" dirty="0"/>
                        <a:t>Accounts Receivable – 13000-100</a:t>
                      </a:r>
                    </a:p>
                  </a:txBody>
                  <a:tcPr/>
                </a:tc>
                <a:tc>
                  <a:txBody>
                    <a:bodyPr/>
                    <a:lstStyle/>
                    <a:p>
                      <a:pPr algn="ctr"/>
                      <a:endParaRPr lang="en-US" sz="1400" dirty="0"/>
                    </a:p>
                  </a:txBody>
                  <a:tcPr/>
                </a:tc>
                <a:tc>
                  <a:txBody>
                    <a:bodyPr/>
                    <a:lstStyle/>
                    <a:p>
                      <a:pPr algn="ctr"/>
                      <a:r>
                        <a:rPr lang="en-US" sz="1400" dirty="0"/>
                        <a:t>$690.00</a:t>
                      </a:r>
                    </a:p>
                  </a:txBody>
                  <a:tcPr/>
                </a:tc>
                <a:extLst>
                  <a:ext uri="{0D108BD9-81ED-4DB2-BD59-A6C34878D82A}">
                    <a16:rowId xmlns:a16="http://schemas.microsoft.com/office/drawing/2014/main" val="4205610776"/>
                  </a:ext>
                </a:extLst>
              </a:tr>
            </a:tbl>
          </a:graphicData>
        </a:graphic>
      </p:graphicFrame>
    </p:spTree>
    <p:extLst>
      <p:ext uri="{BB962C8B-B14F-4D97-AF65-F5344CB8AC3E}">
        <p14:creationId xmlns:p14="http://schemas.microsoft.com/office/powerpoint/2010/main" val="739088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14</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2109"/>
            <a:ext cx="12118109" cy="5721928"/>
          </a:xfrm>
        </p:spPr>
        <p:txBody>
          <a:bodyPr>
            <a:normAutofit/>
          </a:bodyPr>
          <a:lstStyle/>
          <a:p>
            <a:r>
              <a:rPr lang="en-US" dirty="0"/>
              <a:t>Example: Customer places an order for 10 units of 100506.  </a:t>
            </a:r>
          </a:p>
          <a:p>
            <a:pPr lvl="1"/>
            <a:r>
              <a:rPr lang="en-US" dirty="0"/>
              <a:t>Step #6: Reconcile Cash Detail/Bank Reconciliation</a:t>
            </a:r>
          </a:p>
          <a:p>
            <a:pPr lvl="2"/>
            <a:r>
              <a:rPr lang="en-US" dirty="0"/>
              <a:t>Reconcile Cash Detail (Accounting – Accounts Receivable – Transaction – Reconcile Cash Detail) pulls up all outstanding deposits in P21.  Clearing the deposit in Reconcile Cash Detail let’s P21 know that the deposit is not outstanding.  This enables you to use the Bank Reconciliation at worksheet at month end.</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Sales Order to Cash Cycle - Transactions</a:t>
            </a:r>
          </a:p>
        </p:txBody>
      </p:sp>
      <p:pic>
        <p:nvPicPr>
          <p:cNvPr id="2" name="Picture 1">
            <a:extLst>
              <a:ext uri="{FF2B5EF4-FFF2-40B4-BE49-F238E27FC236}">
                <a16:creationId xmlns:a16="http://schemas.microsoft.com/office/drawing/2014/main" id="{95682EAE-84B8-40A2-A4CF-F40479D00E38}"/>
              </a:ext>
            </a:extLst>
          </p:cNvPr>
          <p:cNvPicPr>
            <a:picLocks noChangeAspect="1"/>
          </p:cNvPicPr>
          <p:nvPr/>
        </p:nvPicPr>
        <p:blipFill>
          <a:blip r:embed="rId2"/>
          <a:stretch>
            <a:fillRect/>
          </a:stretch>
        </p:blipFill>
        <p:spPr>
          <a:xfrm>
            <a:off x="1831485" y="2509744"/>
            <a:ext cx="8602919" cy="4154293"/>
          </a:xfrm>
          <a:prstGeom prst="rect">
            <a:avLst/>
          </a:prstGeom>
        </p:spPr>
      </p:pic>
    </p:spTree>
    <p:extLst>
      <p:ext uri="{BB962C8B-B14F-4D97-AF65-F5344CB8AC3E}">
        <p14:creationId xmlns:p14="http://schemas.microsoft.com/office/powerpoint/2010/main" val="250844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15</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2109"/>
            <a:ext cx="12118109" cy="5721928"/>
          </a:xfrm>
        </p:spPr>
        <p:txBody>
          <a:bodyPr>
            <a:normAutofit/>
          </a:bodyPr>
          <a:lstStyle/>
          <a:p>
            <a:r>
              <a:rPr lang="en-US" dirty="0"/>
              <a:t>Example: Customer places an order for 10 units of 100506.  </a:t>
            </a:r>
          </a:p>
          <a:p>
            <a:pPr lvl="1"/>
            <a:r>
              <a:rPr lang="en-US" dirty="0"/>
              <a:t>How do we verify what actually happened in the GL? </a:t>
            </a:r>
          </a:p>
          <a:p>
            <a:pPr lvl="2"/>
            <a:r>
              <a:rPr lang="en-US" dirty="0"/>
              <a:t>Run the General Ledger Report (Accounting – General Ledger – Reports – General Ledger) for the period of the transaction, at a Detail level. </a:t>
            </a:r>
          </a:p>
          <a:p>
            <a:pPr marL="457200" lvl="1" indent="0">
              <a:buNone/>
            </a:pPr>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Sales Order to Cash Cycle - Transactions</a:t>
            </a:r>
          </a:p>
        </p:txBody>
      </p:sp>
      <p:pic>
        <p:nvPicPr>
          <p:cNvPr id="4" name="Picture 3">
            <a:extLst>
              <a:ext uri="{FF2B5EF4-FFF2-40B4-BE49-F238E27FC236}">
                <a16:creationId xmlns:a16="http://schemas.microsoft.com/office/drawing/2014/main" id="{EBC16E6A-46B9-4CFF-85B6-033BE70D2B65}"/>
              </a:ext>
            </a:extLst>
          </p:cNvPr>
          <p:cNvPicPr>
            <a:picLocks noChangeAspect="1"/>
          </p:cNvPicPr>
          <p:nvPr/>
        </p:nvPicPr>
        <p:blipFill>
          <a:blip r:embed="rId2"/>
          <a:stretch>
            <a:fillRect/>
          </a:stretch>
        </p:blipFill>
        <p:spPr>
          <a:xfrm>
            <a:off x="2715413" y="2419928"/>
            <a:ext cx="6353705" cy="4133273"/>
          </a:xfrm>
          <a:prstGeom prst="rect">
            <a:avLst/>
          </a:prstGeom>
        </p:spPr>
      </p:pic>
    </p:spTree>
    <p:extLst>
      <p:ext uri="{BB962C8B-B14F-4D97-AF65-F5344CB8AC3E}">
        <p14:creationId xmlns:p14="http://schemas.microsoft.com/office/powerpoint/2010/main" val="3983565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16</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2109"/>
            <a:ext cx="12118109" cy="5721928"/>
          </a:xfrm>
        </p:spPr>
        <p:txBody>
          <a:bodyPr>
            <a:normAutofit/>
          </a:bodyPr>
          <a:lstStyle/>
          <a:p>
            <a:r>
              <a:rPr lang="en-US" dirty="0"/>
              <a:t>Example: Customer places an order for 10 units of 100506.  </a:t>
            </a:r>
          </a:p>
          <a:p>
            <a:pPr lvl="1"/>
            <a:r>
              <a:rPr lang="en-US" dirty="0"/>
              <a:t>How do we verify what actually happened in the GL? </a:t>
            </a:r>
          </a:p>
          <a:p>
            <a:pPr lvl="2"/>
            <a:r>
              <a:rPr lang="en-US" dirty="0"/>
              <a:t>Right click on the report, select Services, then Save As.  Save as an Excel File with Headers</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r>
              <a:rPr lang="en-US" dirty="0"/>
              <a:t>Journal ID: designates the source of the transaction.  </a:t>
            </a:r>
          </a:p>
          <a:p>
            <a:pPr lvl="3"/>
            <a:r>
              <a:rPr lang="en-US" dirty="0"/>
              <a:t>SJ: Sales Journal – originating from a sales order</a:t>
            </a:r>
          </a:p>
          <a:p>
            <a:pPr lvl="3"/>
            <a:r>
              <a:rPr lang="en-US" dirty="0"/>
              <a:t>CR: Cash Receipt – originating from the cash receipts function</a:t>
            </a:r>
          </a:p>
          <a:p>
            <a:pPr lvl="2"/>
            <a:r>
              <a:rPr lang="en-US" dirty="0"/>
              <a:t>Source: identifies the invoice number and the cash receipt Deposit Number</a:t>
            </a:r>
          </a:p>
          <a:p>
            <a:pPr lvl="2"/>
            <a:r>
              <a:rPr lang="en-US" dirty="0"/>
              <a:t>Research originating from the GL enables you to identify transactions to research, and utilizing the combination of the Journal ID, Source and Description you can then utilize the A/R drilldown or the Order Entry screen to drill into transactions</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Sales Order to Cash Cycle - Transactions</a:t>
            </a:r>
          </a:p>
        </p:txBody>
      </p:sp>
      <p:pic>
        <p:nvPicPr>
          <p:cNvPr id="5" name="Picture 4">
            <a:extLst>
              <a:ext uri="{FF2B5EF4-FFF2-40B4-BE49-F238E27FC236}">
                <a16:creationId xmlns:a16="http://schemas.microsoft.com/office/drawing/2014/main" id="{1F4296D3-AB51-41A8-97D1-5E1F56A35E35}"/>
              </a:ext>
            </a:extLst>
          </p:cNvPr>
          <p:cNvPicPr>
            <a:picLocks noChangeAspect="1"/>
          </p:cNvPicPr>
          <p:nvPr/>
        </p:nvPicPr>
        <p:blipFill>
          <a:blip r:embed="rId2"/>
          <a:stretch>
            <a:fillRect/>
          </a:stretch>
        </p:blipFill>
        <p:spPr>
          <a:xfrm>
            <a:off x="2171040" y="2024516"/>
            <a:ext cx="7923809" cy="2504762"/>
          </a:xfrm>
          <a:prstGeom prst="rect">
            <a:avLst/>
          </a:prstGeom>
        </p:spPr>
      </p:pic>
    </p:spTree>
    <p:extLst>
      <p:ext uri="{BB962C8B-B14F-4D97-AF65-F5344CB8AC3E}">
        <p14:creationId xmlns:p14="http://schemas.microsoft.com/office/powerpoint/2010/main" val="1274437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2ACE-EBB5-4DFC-AB5B-DE189D68FDAF}"/>
              </a:ext>
            </a:extLst>
          </p:cNvPr>
          <p:cNvSpPr>
            <a:spLocks noGrp="1"/>
          </p:cNvSpPr>
          <p:nvPr>
            <p:ph sz="half" idx="2"/>
          </p:nvPr>
        </p:nvSpPr>
        <p:spPr>
          <a:xfrm>
            <a:off x="226503" y="1052947"/>
            <a:ext cx="11669086" cy="1022938"/>
          </a:xfrm>
          <a:solidFill>
            <a:schemeClr val="tx2"/>
          </a:solidFill>
        </p:spPr>
        <p:txBody>
          <a:bodyPr>
            <a:normAutofit/>
          </a:bodyPr>
          <a:lstStyle/>
          <a:p>
            <a:pPr marL="0" indent="0" algn="ctr">
              <a:buNone/>
            </a:pPr>
            <a:r>
              <a:rPr lang="en-US" sz="4800" dirty="0">
                <a:solidFill>
                  <a:schemeClr val="bg1"/>
                </a:solidFill>
              </a:rPr>
              <a:t>Sales Order to Cash Cycle: Cash Drawer</a:t>
            </a:r>
          </a:p>
        </p:txBody>
      </p:sp>
      <p:sp>
        <p:nvSpPr>
          <p:cNvPr id="4" name="Slide Number Placeholder 2">
            <a:extLst>
              <a:ext uri="{FF2B5EF4-FFF2-40B4-BE49-F238E27FC236}">
                <a16:creationId xmlns:a16="http://schemas.microsoft.com/office/drawing/2014/main" id="{E1A6E1FA-AA5C-4804-A950-8A69344C91F3}"/>
              </a:ext>
            </a:extLst>
          </p:cNvPr>
          <p:cNvSpPr>
            <a:spLocks noGrp="1"/>
          </p:cNvSpPr>
          <p:nvPr>
            <p:ph type="sldNum" sz="quarter" idx="12"/>
          </p:nvPr>
        </p:nvSpPr>
        <p:spPr>
          <a:xfrm>
            <a:off x="10469880" y="320040"/>
            <a:ext cx="914400" cy="320040"/>
          </a:xfrm>
        </p:spPr>
        <p:txBody>
          <a:bodyPr>
            <a:normAutofit/>
          </a:bodyPr>
          <a:lstStyle/>
          <a:p>
            <a:fld id="{A3F7CB7D-F184-43C7-B6FD-03D728E1BBFF}" type="slidenum">
              <a:rPr kumimoji="0" lang="en-US" smtClean="0"/>
              <a:pPr/>
              <a:t>17</a:t>
            </a:fld>
            <a:endParaRPr kumimoji="0" lang="en-US" dirty="0"/>
          </a:p>
        </p:txBody>
      </p:sp>
      <p:graphicFrame>
        <p:nvGraphicFramePr>
          <p:cNvPr id="6" name="Diagram 5">
            <a:extLst>
              <a:ext uri="{FF2B5EF4-FFF2-40B4-BE49-F238E27FC236}">
                <a16:creationId xmlns:a16="http://schemas.microsoft.com/office/drawing/2014/main" id="{5E57281F-C967-4F0A-B69F-EF439EFF83C8}"/>
              </a:ext>
            </a:extLst>
          </p:cNvPr>
          <p:cNvGraphicFramePr/>
          <p:nvPr>
            <p:extLst>
              <p:ext uri="{D42A27DB-BD31-4B8C-83A1-F6EECF244321}">
                <p14:modId xmlns:p14="http://schemas.microsoft.com/office/powerpoint/2010/main" val="463582876"/>
              </p:ext>
            </p:extLst>
          </p:nvPr>
        </p:nvGraphicFramePr>
        <p:xfrm>
          <a:off x="226503" y="1994667"/>
          <a:ext cx="11954312" cy="123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a:extLst>
              <a:ext uri="{FF2B5EF4-FFF2-40B4-BE49-F238E27FC236}">
                <a16:creationId xmlns:a16="http://schemas.microsoft.com/office/drawing/2014/main" id="{22086756-8BB9-4718-B75D-1E458C53BCAC}"/>
              </a:ext>
            </a:extLst>
          </p:cNvPr>
          <p:cNvSpPr txBox="1">
            <a:spLocks/>
          </p:cNvSpPr>
          <p:nvPr/>
        </p:nvSpPr>
        <p:spPr>
          <a:xfrm>
            <a:off x="4202545" y="3225752"/>
            <a:ext cx="7989455" cy="347984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Example: Customer places an order for 5 units of 100171.  </a:t>
            </a:r>
          </a:p>
          <a:p>
            <a:pPr lvl="1"/>
            <a:r>
              <a:rPr lang="en-US" dirty="0"/>
              <a:t>Accepting Remittance at time of order alters the Order to Cash Cycle slightly.  It accounts for the cash receipt at the time of order entry, placing the received funds into Deferred Revenue (credit) and Cash (debit).  The deposit number to cash is system generated, YYMMDD-Bank Number.  It is available to clear when the cash drawer is closed.</a:t>
            </a:r>
          </a:p>
          <a:p>
            <a:pPr lvl="1"/>
            <a:r>
              <a:rPr lang="en-US" dirty="0"/>
              <a:t>The received funds will show on the Deferred Revenue Report until the order is ship confirmed/invoiced.</a:t>
            </a:r>
          </a:p>
          <a:p>
            <a:pPr lvl="2"/>
            <a:endParaRPr lang="en-US" dirty="0"/>
          </a:p>
          <a:p>
            <a:pPr lvl="2"/>
            <a:endParaRPr lang="en-US" dirty="0"/>
          </a:p>
          <a:p>
            <a:pPr lvl="2"/>
            <a:endParaRPr lang="en-US" dirty="0"/>
          </a:p>
          <a:p>
            <a:pPr lvl="2"/>
            <a:endParaRPr lang="en-US" dirty="0"/>
          </a:p>
          <a:p>
            <a:pPr lvl="2"/>
            <a:endParaRPr lang="en-US" dirty="0"/>
          </a:p>
          <a:p>
            <a:pPr marL="914400" lvl="2" indent="0">
              <a:buFont typeface="Wingdings" panose="05000000000000000000" pitchFamily="2" charset="2"/>
              <a:buNone/>
            </a:pPr>
            <a:endParaRPr lang="en-US" dirty="0"/>
          </a:p>
          <a:p>
            <a:pPr lvl="2"/>
            <a:endParaRPr lang="en-US" dirty="0"/>
          </a:p>
          <a:p>
            <a:pPr lvl="2"/>
            <a:endParaRPr lang="en-US" dirty="0"/>
          </a:p>
        </p:txBody>
      </p:sp>
      <p:sp>
        <p:nvSpPr>
          <p:cNvPr id="8" name="Callout: Up Arrow 7">
            <a:extLst>
              <a:ext uri="{FF2B5EF4-FFF2-40B4-BE49-F238E27FC236}">
                <a16:creationId xmlns:a16="http://schemas.microsoft.com/office/drawing/2014/main" id="{9D1A22A2-9DA4-4249-A941-35DDFBD45D4D}"/>
              </a:ext>
            </a:extLst>
          </p:cNvPr>
          <p:cNvSpPr/>
          <p:nvPr/>
        </p:nvSpPr>
        <p:spPr>
          <a:xfrm>
            <a:off x="2216928" y="3046716"/>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Open Deferred Revenue</a:t>
            </a:r>
          </a:p>
        </p:txBody>
      </p:sp>
      <p:sp>
        <p:nvSpPr>
          <p:cNvPr id="9" name="Callout: Up Arrow 8">
            <a:extLst>
              <a:ext uri="{FF2B5EF4-FFF2-40B4-BE49-F238E27FC236}">
                <a16:creationId xmlns:a16="http://schemas.microsoft.com/office/drawing/2014/main" id="{F5E6ECDB-3186-4F10-9E88-7B4C886F6ECB}"/>
              </a:ext>
            </a:extLst>
          </p:cNvPr>
          <p:cNvSpPr/>
          <p:nvPr/>
        </p:nvSpPr>
        <p:spPr>
          <a:xfrm>
            <a:off x="2216928" y="4222403"/>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Deferred Revenue Subledger Credited</a:t>
            </a:r>
          </a:p>
        </p:txBody>
      </p:sp>
      <p:sp>
        <p:nvSpPr>
          <p:cNvPr id="10" name="Callout: Up Arrow 9">
            <a:extLst>
              <a:ext uri="{FF2B5EF4-FFF2-40B4-BE49-F238E27FC236}">
                <a16:creationId xmlns:a16="http://schemas.microsoft.com/office/drawing/2014/main" id="{9461B720-F363-438E-80A9-C6031C0CCBDF}"/>
              </a:ext>
            </a:extLst>
          </p:cNvPr>
          <p:cNvSpPr/>
          <p:nvPr/>
        </p:nvSpPr>
        <p:spPr>
          <a:xfrm>
            <a:off x="2221552" y="5400032"/>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GL Deferred Revenue Credited, Cash Debited</a:t>
            </a:r>
          </a:p>
        </p:txBody>
      </p:sp>
    </p:spTree>
    <p:extLst>
      <p:ext uri="{BB962C8B-B14F-4D97-AF65-F5344CB8AC3E}">
        <p14:creationId xmlns:p14="http://schemas.microsoft.com/office/powerpoint/2010/main" val="297334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18</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2109"/>
            <a:ext cx="12118109" cy="5721928"/>
          </a:xfrm>
        </p:spPr>
        <p:txBody>
          <a:bodyPr>
            <a:normAutofit/>
          </a:bodyPr>
          <a:lstStyle/>
          <a:p>
            <a:r>
              <a:rPr lang="en-US" dirty="0"/>
              <a:t>Example: Customer places an order for 5 units of 100171.  </a:t>
            </a:r>
          </a:p>
          <a:p>
            <a:pPr lvl="1"/>
            <a:r>
              <a:rPr lang="en-US" dirty="0"/>
              <a:t>Order is entered, payment is accepted on the “Remittance” tab:</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Order is saved, #1050839	</a:t>
            </a:r>
          </a:p>
          <a:p>
            <a:pPr lvl="1"/>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Sales Order to Cash Cycle – Cash Drawer</a:t>
            </a:r>
          </a:p>
        </p:txBody>
      </p:sp>
      <p:pic>
        <p:nvPicPr>
          <p:cNvPr id="2" name="Picture 1">
            <a:extLst>
              <a:ext uri="{FF2B5EF4-FFF2-40B4-BE49-F238E27FC236}">
                <a16:creationId xmlns:a16="http://schemas.microsoft.com/office/drawing/2014/main" id="{B7FD4E37-9CDE-4F76-9D79-72EF40B60F46}"/>
              </a:ext>
            </a:extLst>
          </p:cNvPr>
          <p:cNvPicPr>
            <a:picLocks noChangeAspect="1"/>
          </p:cNvPicPr>
          <p:nvPr/>
        </p:nvPicPr>
        <p:blipFill>
          <a:blip r:embed="rId2"/>
          <a:stretch>
            <a:fillRect/>
          </a:stretch>
        </p:blipFill>
        <p:spPr>
          <a:xfrm>
            <a:off x="1657927" y="1698082"/>
            <a:ext cx="8876145" cy="3461835"/>
          </a:xfrm>
          <a:prstGeom prst="rect">
            <a:avLst/>
          </a:prstGeom>
        </p:spPr>
      </p:pic>
    </p:spTree>
    <p:extLst>
      <p:ext uri="{BB962C8B-B14F-4D97-AF65-F5344CB8AC3E}">
        <p14:creationId xmlns:p14="http://schemas.microsoft.com/office/powerpoint/2010/main" val="2800342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19</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2109"/>
            <a:ext cx="12118109" cy="5721928"/>
          </a:xfrm>
        </p:spPr>
        <p:txBody>
          <a:bodyPr>
            <a:normAutofit/>
          </a:bodyPr>
          <a:lstStyle/>
          <a:p>
            <a:r>
              <a:rPr lang="en-US" dirty="0"/>
              <a:t>Example: Customer places an order for 5 units of 100171.  </a:t>
            </a:r>
          </a:p>
          <a:p>
            <a:pPr lvl="1"/>
            <a:r>
              <a:rPr lang="en-US" dirty="0"/>
              <a:t>Payment Remittance shows on the Open Deferred Revenue screen (Accounting – Accounts Receivable – Inquiry – Open Deferred Revenue)</a:t>
            </a:r>
          </a:p>
          <a:p>
            <a:pPr lvl="2"/>
            <a:r>
              <a:rPr lang="en-US" dirty="0"/>
              <a:t>Enter Location(s) and Retrieve:	</a:t>
            </a:r>
          </a:p>
          <a:p>
            <a:pPr lvl="1"/>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Sales Order to Cash Cycle – Cash Drawer</a:t>
            </a:r>
          </a:p>
        </p:txBody>
      </p:sp>
      <p:pic>
        <p:nvPicPr>
          <p:cNvPr id="5" name="Picture 4">
            <a:extLst>
              <a:ext uri="{FF2B5EF4-FFF2-40B4-BE49-F238E27FC236}">
                <a16:creationId xmlns:a16="http://schemas.microsoft.com/office/drawing/2014/main" id="{F751F54A-8099-42E3-B707-90C23DAD562E}"/>
              </a:ext>
            </a:extLst>
          </p:cNvPr>
          <p:cNvPicPr>
            <a:picLocks noChangeAspect="1"/>
          </p:cNvPicPr>
          <p:nvPr/>
        </p:nvPicPr>
        <p:blipFill>
          <a:blip r:embed="rId2"/>
          <a:stretch>
            <a:fillRect/>
          </a:stretch>
        </p:blipFill>
        <p:spPr>
          <a:xfrm>
            <a:off x="1754909" y="2392834"/>
            <a:ext cx="8439290" cy="4388085"/>
          </a:xfrm>
          <a:prstGeom prst="rect">
            <a:avLst/>
          </a:prstGeom>
        </p:spPr>
      </p:pic>
    </p:spTree>
    <p:extLst>
      <p:ext uri="{BB962C8B-B14F-4D97-AF65-F5344CB8AC3E}">
        <p14:creationId xmlns:p14="http://schemas.microsoft.com/office/powerpoint/2010/main" val="417655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1796628" y="1178170"/>
            <a:ext cx="8376072" cy="685799"/>
          </a:xfrm>
        </p:spPr>
        <p:txBody>
          <a:bodyPr anchor="ctr">
            <a:normAutofit fontScale="90000"/>
          </a:bodyPr>
          <a:lstStyle/>
          <a:p>
            <a:r>
              <a:rPr lang="en-US" dirty="0">
                <a:solidFill>
                  <a:schemeClr val="bg1">
                    <a:lumMod val="75000"/>
                    <a:lumOff val="25000"/>
                  </a:schemeClr>
                </a:solidFill>
              </a:rPr>
              <a:t>Session title</a:t>
            </a:r>
          </a:p>
        </p:txBody>
      </p:sp>
      <p:sp>
        <p:nvSpPr>
          <p:cNvPr id="5" name="Rectangle 4"/>
          <p:cNvSpPr>
            <a:spLocks noGrp="1"/>
          </p:cNvSpPr>
          <p:nvPr>
            <p:ph type="subTitle" idx="1"/>
          </p:nvPr>
        </p:nvSpPr>
        <p:spPr>
          <a:xfrm>
            <a:off x="3149600" y="6058829"/>
            <a:ext cx="9042400" cy="685800"/>
          </a:xfrm>
        </p:spPr>
        <p:txBody>
          <a:bodyPr>
            <a:normAutofit/>
          </a:bodyPr>
          <a:lstStyle/>
          <a:p>
            <a:pPr algn="ctr"/>
            <a:r>
              <a:rPr lang="en-US" dirty="0">
                <a:solidFill>
                  <a:schemeClr val="tx1"/>
                </a:solidFill>
              </a:rPr>
              <a:t>CONNECT 2018 – August 19-21</a:t>
            </a:r>
          </a:p>
        </p:txBody>
      </p:sp>
      <p:sp>
        <p:nvSpPr>
          <p:cNvPr id="2" name="TextBox 1"/>
          <p:cNvSpPr txBox="1"/>
          <p:nvPr/>
        </p:nvSpPr>
        <p:spPr>
          <a:xfrm>
            <a:off x="3149600" y="2807237"/>
            <a:ext cx="5008126" cy="2308324"/>
          </a:xfrm>
          <a:prstGeom prst="rect">
            <a:avLst/>
          </a:prstGeom>
          <a:noFill/>
        </p:spPr>
        <p:txBody>
          <a:bodyPr wrap="square" rtlCol="0">
            <a:spAutoFit/>
          </a:bodyPr>
          <a:lstStyle/>
          <a:p>
            <a:r>
              <a:rPr lang="en-CA" sz="2400" dirty="0">
                <a:solidFill>
                  <a:schemeClr val="bg1"/>
                </a:solidFill>
              </a:rPr>
              <a:t>Stacy Cline</a:t>
            </a:r>
          </a:p>
          <a:p>
            <a:r>
              <a:rPr lang="en-CA" sz="2400" dirty="0">
                <a:solidFill>
                  <a:schemeClr val="bg1"/>
                </a:solidFill>
              </a:rPr>
              <a:t>Cline Financial Services, LLC</a:t>
            </a:r>
          </a:p>
          <a:p>
            <a:r>
              <a:rPr lang="en-CA" sz="2400" dirty="0">
                <a:solidFill>
                  <a:schemeClr val="bg1"/>
                </a:solidFill>
              </a:rPr>
              <a:t>970-744-0206</a:t>
            </a:r>
          </a:p>
          <a:p>
            <a:r>
              <a:rPr lang="en-CA" sz="2400" dirty="0">
                <a:solidFill>
                  <a:schemeClr val="accent5">
                    <a:lumMod val="60000"/>
                    <a:lumOff val="40000"/>
                  </a:schemeClr>
                </a:solidFill>
                <a:hlinkClick r:id="rId3"/>
              </a:rPr>
              <a:t>stacy@clinefinancialservices.com</a:t>
            </a:r>
            <a:endParaRPr lang="en-CA" sz="2400" dirty="0">
              <a:solidFill>
                <a:schemeClr val="accent5">
                  <a:lumMod val="60000"/>
                  <a:lumOff val="40000"/>
                </a:schemeClr>
              </a:solidFill>
            </a:endParaRPr>
          </a:p>
          <a:p>
            <a:r>
              <a:rPr lang="en-CA" sz="2400" dirty="0">
                <a:solidFill>
                  <a:schemeClr val="accent5">
                    <a:lumMod val="60000"/>
                    <a:lumOff val="40000"/>
                  </a:schemeClr>
                </a:solidFill>
                <a:hlinkClick r:id="rId4"/>
              </a:rPr>
              <a:t>www.clinefinancialservices.com</a:t>
            </a:r>
            <a:endParaRPr lang="en-CA" sz="2400" dirty="0">
              <a:solidFill>
                <a:schemeClr val="accent5">
                  <a:lumMod val="60000"/>
                  <a:lumOff val="40000"/>
                </a:schemeClr>
              </a:solidFill>
            </a:endParaRPr>
          </a:p>
          <a:p>
            <a:r>
              <a:rPr lang="en-CA" sz="2400" dirty="0">
                <a:solidFill>
                  <a:schemeClr val="bg1"/>
                </a:solidFill>
              </a:rPr>
              <a:t> </a:t>
            </a:r>
          </a:p>
        </p:txBody>
      </p:sp>
    </p:spTree>
    <p:extLst>
      <p:ext uri="{BB962C8B-B14F-4D97-AF65-F5344CB8AC3E}">
        <p14:creationId xmlns:p14="http://schemas.microsoft.com/office/powerpoint/2010/main" val="3345977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20</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2109"/>
            <a:ext cx="12118109" cy="5721928"/>
          </a:xfrm>
        </p:spPr>
        <p:txBody>
          <a:bodyPr>
            <a:normAutofit/>
          </a:bodyPr>
          <a:lstStyle/>
          <a:p>
            <a:r>
              <a:rPr lang="en-US" dirty="0"/>
              <a:t>Example: Customer places an order for 5 units of 100171.  Order is Ship Confirmed/Invoiced in P21.  </a:t>
            </a:r>
          </a:p>
          <a:p>
            <a:pPr lvl="1"/>
            <a:r>
              <a:rPr lang="en-US" dirty="0"/>
              <a:t>GL Transactions:</a:t>
            </a:r>
          </a:p>
          <a:p>
            <a:pPr lvl="2"/>
            <a:endParaRPr lang="en-US" dirty="0"/>
          </a:p>
          <a:p>
            <a:pPr lvl="1"/>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Sales Order to Cash Cycle – Cash Drawer</a:t>
            </a:r>
          </a:p>
        </p:txBody>
      </p:sp>
      <p:pic>
        <p:nvPicPr>
          <p:cNvPr id="4" name="Picture 3">
            <a:extLst>
              <a:ext uri="{FF2B5EF4-FFF2-40B4-BE49-F238E27FC236}">
                <a16:creationId xmlns:a16="http://schemas.microsoft.com/office/drawing/2014/main" id="{E6E5651D-ACA1-4A09-A8A7-EE3986B7BA45}"/>
              </a:ext>
            </a:extLst>
          </p:cNvPr>
          <p:cNvPicPr>
            <a:picLocks noChangeAspect="1"/>
          </p:cNvPicPr>
          <p:nvPr/>
        </p:nvPicPr>
        <p:blipFill>
          <a:blip r:embed="rId2"/>
          <a:stretch>
            <a:fillRect/>
          </a:stretch>
        </p:blipFill>
        <p:spPr>
          <a:xfrm>
            <a:off x="1443830" y="1883990"/>
            <a:ext cx="8754455" cy="3408445"/>
          </a:xfrm>
          <a:prstGeom prst="rect">
            <a:avLst/>
          </a:prstGeom>
        </p:spPr>
      </p:pic>
    </p:spTree>
    <p:extLst>
      <p:ext uri="{BB962C8B-B14F-4D97-AF65-F5344CB8AC3E}">
        <p14:creationId xmlns:p14="http://schemas.microsoft.com/office/powerpoint/2010/main" val="1541969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2ACE-EBB5-4DFC-AB5B-DE189D68FDAF}"/>
              </a:ext>
            </a:extLst>
          </p:cNvPr>
          <p:cNvSpPr>
            <a:spLocks noGrp="1"/>
          </p:cNvSpPr>
          <p:nvPr>
            <p:ph sz="half" idx="2"/>
          </p:nvPr>
        </p:nvSpPr>
        <p:spPr>
          <a:xfrm>
            <a:off x="226503" y="1052947"/>
            <a:ext cx="11669086" cy="1022938"/>
          </a:xfrm>
          <a:solidFill>
            <a:schemeClr val="tx2"/>
          </a:solidFill>
        </p:spPr>
        <p:txBody>
          <a:bodyPr>
            <a:normAutofit/>
          </a:bodyPr>
          <a:lstStyle/>
          <a:p>
            <a:pPr marL="0" indent="0" algn="ctr">
              <a:buNone/>
            </a:pPr>
            <a:r>
              <a:rPr lang="en-US" sz="4800" dirty="0">
                <a:solidFill>
                  <a:schemeClr val="bg1"/>
                </a:solidFill>
              </a:rPr>
              <a:t>Sales Order to Cash Cycle: RMA</a:t>
            </a:r>
          </a:p>
        </p:txBody>
      </p:sp>
      <p:sp>
        <p:nvSpPr>
          <p:cNvPr id="4" name="Slide Number Placeholder 2">
            <a:extLst>
              <a:ext uri="{FF2B5EF4-FFF2-40B4-BE49-F238E27FC236}">
                <a16:creationId xmlns:a16="http://schemas.microsoft.com/office/drawing/2014/main" id="{E1A6E1FA-AA5C-4804-A950-8A69344C91F3}"/>
              </a:ext>
            </a:extLst>
          </p:cNvPr>
          <p:cNvSpPr>
            <a:spLocks noGrp="1"/>
          </p:cNvSpPr>
          <p:nvPr>
            <p:ph type="sldNum" sz="quarter" idx="12"/>
          </p:nvPr>
        </p:nvSpPr>
        <p:spPr>
          <a:xfrm>
            <a:off x="10469880" y="320040"/>
            <a:ext cx="914400" cy="320040"/>
          </a:xfrm>
        </p:spPr>
        <p:txBody>
          <a:bodyPr>
            <a:normAutofit/>
          </a:bodyPr>
          <a:lstStyle/>
          <a:p>
            <a:fld id="{A3F7CB7D-F184-43C7-B6FD-03D728E1BBFF}" type="slidenum">
              <a:rPr kumimoji="0" lang="en-US" smtClean="0"/>
              <a:pPr/>
              <a:t>21</a:t>
            </a:fld>
            <a:endParaRPr kumimoji="0" lang="en-US" dirty="0"/>
          </a:p>
        </p:txBody>
      </p:sp>
      <p:graphicFrame>
        <p:nvGraphicFramePr>
          <p:cNvPr id="6" name="Diagram 5">
            <a:extLst>
              <a:ext uri="{FF2B5EF4-FFF2-40B4-BE49-F238E27FC236}">
                <a16:creationId xmlns:a16="http://schemas.microsoft.com/office/drawing/2014/main" id="{5E57281F-C967-4F0A-B69F-EF439EFF83C8}"/>
              </a:ext>
            </a:extLst>
          </p:cNvPr>
          <p:cNvGraphicFramePr/>
          <p:nvPr>
            <p:extLst>
              <p:ext uri="{D42A27DB-BD31-4B8C-83A1-F6EECF244321}">
                <p14:modId xmlns:p14="http://schemas.microsoft.com/office/powerpoint/2010/main" val="2173227852"/>
              </p:ext>
            </p:extLst>
          </p:nvPr>
        </p:nvGraphicFramePr>
        <p:xfrm>
          <a:off x="226503" y="2114737"/>
          <a:ext cx="11954312" cy="123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llout: Up Arrow 7">
            <a:extLst>
              <a:ext uri="{FF2B5EF4-FFF2-40B4-BE49-F238E27FC236}">
                <a16:creationId xmlns:a16="http://schemas.microsoft.com/office/drawing/2014/main" id="{9D1A22A2-9DA4-4249-A941-35DDFBD45D4D}"/>
              </a:ext>
            </a:extLst>
          </p:cNvPr>
          <p:cNvSpPr/>
          <p:nvPr/>
        </p:nvSpPr>
        <p:spPr>
          <a:xfrm>
            <a:off x="748355" y="3333037"/>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Open RMA Report</a:t>
            </a:r>
          </a:p>
        </p:txBody>
      </p:sp>
      <p:sp>
        <p:nvSpPr>
          <p:cNvPr id="9" name="Callout: Up Arrow 8">
            <a:extLst>
              <a:ext uri="{FF2B5EF4-FFF2-40B4-BE49-F238E27FC236}">
                <a16:creationId xmlns:a16="http://schemas.microsoft.com/office/drawing/2014/main" id="{F5E6ECDB-3186-4F10-9E88-7B4C886F6ECB}"/>
              </a:ext>
            </a:extLst>
          </p:cNvPr>
          <p:cNvSpPr/>
          <p:nvPr/>
        </p:nvSpPr>
        <p:spPr>
          <a:xfrm>
            <a:off x="748355" y="4508724"/>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No Subledger Activity</a:t>
            </a:r>
          </a:p>
        </p:txBody>
      </p:sp>
      <p:sp>
        <p:nvSpPr>
          <p:cNvPr id="10" name="Callout: Up Arrow 9">
            <a:extLst>
              <a:ext uri="{FF2B5EF4-FFF2-40B4-BE49-F238E27FC236}">
                <a16:creationId xmlns:a16="http://schemas.microsoft.com/office/drawing/2014/main" id="{9461B720-F363-438E-80A9-C6031C0CCBDF}"/>
              </a:ext>
            </a:extLst>
          </p:cNvPr>
          <p:cNvSpPr/>
          <p:nvPr/>
        </p:nvSpPr>
        <p:spPr>
          <a:xfrm>
            <a:off x="752979" y="5686353"/>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No GL Activity</a:t>
            </a:r>
          </a:p>
        </p:txBody>
      </p:sp>
      <p:sp>
        <p:nvSpPr>
          <p:cNvPr id="14" name="Callout: Up Arrow 13">
            <a:extLst>
              <a:ext uri="{FF2B5EF4-FFF2-40B4-BE49-F238E27FC236}">
                <a16:creationId xmlns:a16="http://schemas.microsoft.com/office/drawing/2014/main" id="{36540443-1144-40FD-BF01-92B8B5CB7AE7}"/>
              </a:ext>
            </a:extLst>
          </p:cNvPr>
          <p:cNvSpPr/>
          <p:nvPr/>
        </p:nvSpPr>
        <p:spPr>
          <a:xfrm>
            <a:off x="3708609" y="4523419"/>
            <a:ext cx="854165"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Accounts Receivable Subledger credited for invoice</a:t>
            </a:r>
          </a:p>
        </p:txBody>
      </p:sp>
      <p:sp>
        <p:nvSpPr>
          <p:cNvPr id="15" name="Callout: Up Arrow 14">
            <a:extLst>
              <a:ext uri="{FF2B5EF4-FFF2-40B4-BE49-F238E27FC236}">
                <a16:creationId xmlns:a16="http://schemas.microsoft.com/office/drawing/2014/main" id="{DEE1C1A6-EE27-4F61-8B3F-49520E1EAB4A}"/>
              </a:ext>
            </a:extLst>
          </p:cNvPr>
          <p:cNvSpPr/>
          <p:nvPr/>
        </p:nvSpPr>
        <p:spPr>
          <a:xfrm>
            <a:off x="4611358" y="4523419"/>
            <a:ext cx="854165" cy="1163774"/>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Inventory Subledger debited for items </a:t>
            </a:r>
          </a:p>
        </p:txBody>
      </p:sp>
      <p:sp>
        <p:nvSpPr>
          <p:cNvPr id="16" name="Callout: Up Arrow 15">
            <a:extLst>
              <a:ext uri="{FF2B5EF4-FFF2-40B4-BE49-F238E27FC236}">
                <a16:creationId xmlns:a16="http://schemas.microsoft.com/office/drawing/2014/main" id="{31890D20-20FE-4D9A-8C4D-EFD5ADCBBBFE}"/>
              </a:ext>
            </a:extLst>
          </p:cNvPr>
          <p:cNvSpPr/>
          <p:nvPr/>
        </p:nvSpPr>
        <p:spPr>
          <a:xfrm>
            <a:off x="3711017" y="3345789"/>
            <a:ext cx="854165"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u="sng" dirty="0"/>
              <a:t>A/R:</a:t>
            </a:r>
          </a:p>
          <a:p>
            <a:pPr algn="ctr"/>
            <a:r>
              <a:rPr lang="en-US" sz="1000" dirty="0"/>
              <a:t>Aged Trial Balance Report</a:t>
            </a:r>
          </a:p>
        </p:txBody>
      </p:sp>
      <p:sp>
        <p:nvSpPr>
          <p:cNvPr id="17" name="Callout: Up Arrow 16">
            <a:extLst>
              <a:ext uri="{FF2B5EF4-FFF2-40B4-BE49-F238E27FC236}">
                <a16:creationId xmlns:a16="http://schemas.microsoft.com/office/drawing/2014/main" id="{7CBBBDDB-88EF-426F-B56C-A15BEC3C671A}"/>
              </a:ext>
            </a:extLst>
          </p:cNvPr>
          <p:cNvSpPr/>
          <p:nvPr/>
        </p:nvSpPr>
        <p:spPr>
          <a:xfrm>
            <a:off x="4613766" y="3345789"/>
            <a:ext cx="854165" cy="1163774"/>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u="sng" dirty="0"/>
              <a:t>Inventory:</a:t>
            </a:r>
          </a:p>
          <a:p>
            <a:pPr algn="ctr"/>
            <a:r>
              <a:rPr lang="en-US" sz="1000" dirty="0"/>
              <a:t>Inventory Value Report</a:t>
            </a:r>
          </a:p>
        </p:txBody>
      </p:sp>
      <p:sp>
        <p:nvSpPr>
          <p:cNvPr id="18" name="Callout: Up Arrow 17">
            <a:extLst>
              <a:ext uri="{FF2B5EF4-FFF2-40B4-BE49-F238E27FC236}">
                <a16:creationId xmlns:a16="http://schemas.microsoft.com/office/drawing/2014/main" id="{75CA5E5D-A921-4D2A-AB7C-D5E6EC53E10F}"/>
              </a:ext>
            </a:extLst>
          </p:cNvPr>
          <p:cNvSpPr/>
          <p:nvPr/>
        </p:nvSpPr>
        <p:spPr>
          <a:xfrm>
            <a:off x="3722469" y="5719531"/>
            <a:ext cx="854165"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a:t>A/R GL Account Credited</a:t>
            </a:r>
          </a:p>
        </p:txBody>
      </p:sp>
      <p:sp>
        <p:nvSpPr>
          <p:cNvPr id="19" name="Callout: Up Arrow 18">
            <a:extLst>
              <a:ext uri="{FF2B5EF4-FFF2-40B4-BE49-F238E27FC236}">
                <a16:creationId xmlns:a16="http://schemas.microsoft.com/office/drawing/2014/main" id="{298CB42D-8E33-452C-AA9F-7DB4883E6DE9}"/>
              </a:ext>
            </a:extLst>
          </p:cNvPr>
          <p:cNvSpPr/>
          <p:nvPr/>
        </p:nvSpPr>
        <p:spPr>
          <a:xfrm>
            <a:off x="4625218" y="5719532"/>
            <a:ext cx="854165"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a:t>Inventory GL Account Debited</a:t>
            </a:r>
          </a:p>
        </p:txBody>
      </p:sp>
      <p:sp>
        <p:nvSpPr>
          <p:cNvPr id="20" name="Callout: Up Arrow 19">
            <a:extLst>
              <a:ext uri="{FF2B5EF4-FFF2-40B4-BE49-F238E27FC236}">
                <a16:creationId xmlns:a16="http://schemas.microsoft.com/office/drawing/2014/main" id="{FE282826-B1AB-4F16-9539-CFBA1DF95D0C}"/>
              </a:ext>
            </a:extLst>
          </p:cNvPr>
          <p:cNvSpPr/>
          <p:nvPr/>
        </p:nvSpPr>
        <p:spPr>
          <a:xfrm>
            <a:off x="6613441" y="3331935"/>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a:t>Cash Receipts History &amp;</a:t>
            </a:r>
          </a:p>
          <a:p>
            <a:pPr algn="ctr"/>
            <a:r>
              <a:rPr lang="en-US" sz="1000" dirty="0"/>
              <a:t>Deposit Slips Report</a:t>
            </a:r>
          </a:p>
        </p:txBody>
      </p:sp>
      <p:sp>
        <p:nvSpPr>
          <p:cNvPr id="21" name="Callout: Up Arrow 20">
            <a:extLst>
              <a:ext uri="{FF2B5EF4-FFF2-40B4-BE49-F238E27FC236}">
                <a16:creationId xmlns:a16="http://schemas.microsoft.com/office/drawing/2014/main" id="{9F54D804-A977-465D-9F8A-7475068147E8}"/>
              </a:ext>
            </a:extLst>
          </p:cNvPr>
          <p:cNvSpPr/>
          <p:nvPr/>
        </p:nvSpPr>
        <p:spPr>
          <a:xfrm>
            <a:off x="6613441" y="4507622"/>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Accounts Receivable subledger debited for invoice</a:t>
            </a:r>
          </a:p>
        </p:txBody>
      </p:sp>
      <p:sp>
        <p:nvSpPr>
          <p:cNvPr id="22" name="Callout: Up Arrow 21">
            <a:extLst>
              <a:ext uri="{FF2B5EF4-FFF2-40B4-BE49-F238E27FC236}">
                <a16:creationId xmlns:a16="http://schemas.microsoft.com/office/drawing/2014/main" id="{2C21571B-6D2F-424A-AAEA-C2EB0DC19176}"/>
              </a:ext>
            </a:extLst>
          </p:cNvPr>
          <p:cNvSpPr/>
          <p:nvPr/>
        </p:nvSpPr>
        <p:spPr>
          <a:xfrm>
            <a:off x="6618065" y="5685251"/>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A/R GL Account Debited, Cash Account Credited</a:t>
            </a:r>
          </a:p>
        </p:txBody>
      </p:sp>
      <p:sp>
        <p:nvSpPr>
          <p:cNvPr id="23" name="Callout: Up Arrow 22">
            <a:extLst>
              <a:ext uri="{FF2B5EF4-FFF2-40B4-BE49-F238E27FC236}">
                <a16:creationId xmlns:a16="http://schemas.microsoft.com/office/drawing/2014/main" id="{98E0CBB0-8776-465E-8D4F-6B66A2952449}"/>
              </a:ext>
            </a:extLst>
          </p:cNvPr>
          <p:cNvSpPr/>
          <p:nvPr/>
        </p:nvSpPr>
        <p:spPr>
          <a:xfrm>
            <a:off x="9437180" y="3331935"/>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Reconcile Cash Detail</a:t>
            </a:r>
          </a:p>
        </p:txBody>
      </p:sp>
      <p:sp>
        <p:nvSpPr>
          <p:cNvPr id="24" name="Callout: Up Arrow 23">
            <a:extLst>
              <a:ext uri="{FF2B5EF4-FFF2-40B4-BE49-F238E27FC236}">
                <a16:creationId xmlns:a16="http://schemas.microsoft.com/office/drawing/2014/main" id="{C23114B1-F6C5-49E1-8EB3-E959EA83F45A}"/>
              </a:ext>
            </a:extLst>
          </p:cNvPr>
          <p:cNvSpPr/>
          <p:nvPr/>
        </p:nvSpPr>
        <p:spPr>
          <a:xfrm>
            <a:off x="9437180" y="4507622"/>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No Subledger Activity</a:t>
            </a:r>
          </a:p>
        </p:txBody>
      </p:sp>
      <p:sp>
        <p:nvSpPr>
          <p:cNvPr id="25" name="Callout: Up Arrow 24">
            <a:extLst>
              <a:ext uri="{FF2B5EF4-FFF2-40B4-BE49-F238E27FC236}">
                <a16:creationId xmlns:a16="http://schemas.microsoft.com/office/drawing/2014/main" id="{C7276CDF-C9CF-4A3B-AEF0-F0D2D6D610D6}"/>
              </a:ext>
            </a:extLst>
          </p:cNvPr>
          <p:cNvSpPr/>
          <p:nvPr/>
        </p:nvSpPr>
        <p:spPr>
          <a:xfrm>
            <a:off x="9441804" y="5685251"/>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No GL Activity</a:t>
            </a:r>
          </a:p>
        </p:txBody>
      </p:sp>
    </p:spTree>
    <p:extLst>
      <p:ext uri="{BB962C8B-B14F-4D97-AF65-F5344CB8AC3E}">
        <p14:creationId xmlns:p14="http://schemas.microsoft.com/office/powerpoint/2010/main" val="406836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22</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2109"/>
            <a:ext cx="12118109" cy="5721928"/>
          </a:xfrm>
        </p:spPr>
        <p:txBody>
          <a:bodyPr>
            <a:normAutofit/>
          </a:bodyPr>
          <a:lstStyle/>
          <a:p>
            <a:r>
              <a:rPr lang="en-US" dirty="0"/>
              <a:t>Example: Customer returns two units of 100506. RMA number is 1050840.  The goods are received back in the warehouse, RMA receipt is completed and Cash Receipt completed for the RMA. </a:t>
            </a:r>
          </a:p>
          <a:p>
            <a:pPr lvl="1"/>
            <a:r>
              <a:rPr lang="en-US" dirty="0"/>
              <a:t>GL Transactions:</a:t>
            </a:r>
          </a:p>
          <a:p>
            <a:pPr lvl="2"/>
            <a:endParaRPr lang="en-US" dirty="0"/>
          </a:p>
          <a:p>
            <a:pPr lvl="1"/>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Sales Order to Cash Cycle – RMA</a:t>
            </a:r>
          </a:p>
        </p:txBody>
      </p:sp>
      <p:pic>
        <p:nvPicPr>
          <p:cNvPr id="5" name="Picture 4">
            <a:extLst>
              <a:ext uri="{FF2B5EF4-FFF2-40B4-BE49-F238E27FC236}">
                <a16:creationId xmlns:a16="http://schemas.microsoft.com/office/drawing/2014/main" id="{47D7E31D-C460-4930-8720-F30C9FB76C24}"/>
              </a:ext>
            </a:extLst>
          </p:cNvPr>
          <p:cNvPicPr>
            <a:picLocks noChangeAspect="1"/>
          </p:cNvPicPr>
          <p:nvPr/>
        </p:nvPicPr>
        <p:blipFill>
          <a:blip r:embed="rId2"/>
          <a:stretch>
            <a:fillRect/>
          </a:stretch>
        </p:blipFill>
        <p:spPr>
          <a:xfrm>
            <a:off x="2455059" y="2175366"/>
            <a:ext cx="7281882" cy="2507267"/>
          </a:xfrm>
          <a:prstGeom prst="rect">
            <a:avLst/>
          </a:prstGeom>
        </p:spPr>
      </p:pic>
    </p:spTree>
    <p:extLst>
      <p:ext uri="{BB962C8B-B14F-4D97-AF65-F5344CB8AC3E}">
        <p14:creationId xmlns:p14="http://schemas.microsoft.com/office/powerpoint/2010/main" val="910044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2ACE-EBB5-4DFC-AB5B-DE189D68FDAF}"/>
              </a:ext>
            </a:extLst>
          </p:cNvPr>
          <p:cNvSpPr>
            <a:spLocks noGrp="1"/>
          </p:cNvSpPr>
          <p:nvPr>
            <p:ph sz="half" idx="2"/>
          </p:nvPr>
        </p:nvSpPr>
        <p:spPr>
          <a:xfrm>
            <a:off x="226503" y="1052947"/>
            <a:ext cx="11669086" cy="1022938"/>
          </a:xfrm>
          <a:solidFill>
            <a:schemeClr val="tx2"/>
          </a:solidFill>
        </p:spPr>
        <p:txBody>
          <a:bodyPr>
            <a:normAutofit/>
          </a:bodyPr>
          <a:lstStyle/>
          <a:p>
            <a:pPr marL="0" indent="0" algn="ctr">
              <a:buNone/>
            </a:pPr>
            <a:r>
              <a:rPr lang="en-US" sz="4800" dirty="0">
                <a:solidFill>
                  <a:schemeClr val="bg1"/>
                </a:solidFill>
              </a:rPr>
              <a:t>Purchase Order to Cash Cycle*:</a:t>
            </a:r>
          </a:p>
        </p:txBody>
      </p:sp>
      <p:sp>
        <p:nvSpPr>
          <p:cNvPr id="4" name="Slide Number Placeholder 2">
            <a:extLst>
              <a:ext uri="{FF2B5EF4-FFF2-40B4-BE49-F238E27FC236}">
                <a16:creationId xmlns:a16="http://schemas.microsoft.com/office/drawing/2014/main" id="{E1A6E1FA-AA5C-4804-A950-8A69344C91F3}"/>
              </a:ext>
            </a:extLst>
          </p:cNvPr>
          <p:cNvSpPr>
            <a:spLocks noGrp="1"/>
          </p:cNvSpPr>
          <p:nvPr>
            <p:ph type="sldNum" sz="quarter" idx="12"/>
          </p:nvPr>
        </p:nvSpPr>
        <p:spPr>
          <a:xfrm>
            <a:off x="10469880" y="320040"/>
            <a:ext cx="914400" cy="320040"/>
          </a:xfrm>
        </p:spPr>
        <p:txBody>
          <a:bodyPr>
            <a:normAutofit/>
          </a:bodyPr>
          <a:lstStyle/>
          <a:p>
            <a:fld id="{A3F7CB7D-F184-43C7-B6FD-03D728E1BBFF}" type="slidenum">
              <a:rPr kumimoji="0" lang="en-US" smtClean="0"/>
              <a:pPr/>
              <a:t>23</a:t>
            </a:fld>
            <a:endParaRPr kumimoji="0" lang="en-US" dirty="0"/>
          </a:p>
        </p:txBody>
      </p:sp>
      <p:graphicFrame>
        <p:nvGraphicFramePr>
          <p:cNvPr id="2" name="Diagram 1">
            <a:extLst>
              <a:ext uri="{FF2B5EF4-FFF2-40B4-BE49-F238E27FC236}">
                <a16:creationId xmlns:a16="http://schemas.microsoft.com/office/drawing/2014/main" id="{FE1CCC52-0E67-4FD0-9142-EBB1416A1586}"/>
              </a:ext>
            </a:extLst>
          </p:cNvPr>
          <p:cNvGraphicFramePr/>
          <p:nvPr>
            <p:extLst/>
          </p:nvPr>
        </p:nvGraphicFramePr>
        <p:xfrm>
          <a:off x="118844" y="2731665"/>
          <a:ext cx="11954312" cy="123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1A6EECF-C5C0-4DF1-8D58-B46F13BD069D}"/>
              </a:ext>
            </a:extLst>
          </p:cNvPr>
          <p:cNvSpPr txBox="1"/>
          <p:nvPr/>
        </p:nvSpPr>
        <p:spPr>
          <a:xfrm>
            <a:off x="226503" y="3144532"/>
            <a:ext cx="6151419" cy="369332"/>
          </a:xfrm>
          <a:prstGeom prst="rect">
            <a:avLst/>
          </a:prstGeom>
          <a:noFill/>
        </p:spPr>
        <p:txBody>
          <a:bodyPr wrap="square" rtlCol="0">
            <a:spAutoFit/>
          </a:bodyPr>
          <a:lstStyle/>
          <a:p>
            <a:r>
              <a:rPr lang="en-US" dirty="0"/>
              <a:t>*Not using landed cost</a:t>
            </a:r>
          </a:p>
        </p:txBody>
      </p:sp>
      <p:graphicFrame>
        <p:nvGraphicFramePr>
          <p:cNvPr id="6" name="Diagram 5">
            <a:extLst>
              <a:ext uri="{FF2B5EF4-FFF2-40B4-BE49-F238E27FC236}">
                <a16:creationId xmlns:a16="http://schemas.microsoft.com/office/drawing/2014/main" id="{5E57281F-C967-4F0A-B69F-EF439EFF83C8}"/>
              </a:ext>
            </a:extLst>
          </p:cNvPr>
          <p:cNvGraphicFramePr/>
          <p:nvPr>
            <p:extLst>
              <p:ext uri="{D42A27DB-BD31-4B8C-83A1-F6EECF244321}">
                <p14:modId xmlns:p14="http://schemas.microsoft.com/office/powerpoint/2010/main" val="675828178"/>
              </p:ext>
            </p:extLst>
          </p:nvPr>
        </p:nvGraphicFramePr>
        <p:xfrm>
          <a:off x="226503" y="1994667"/>
          <a:ext cx="11954312" cy="12310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96919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2ACE-EBB5-4DFC-AB5B-DE189D68FDAF}"/>
              </a:ext>
            </a:extLst>
          </p:cNvPr>
          <p:cNvSpPr>
            <a:spLocks noGrp="1"/>
          </p:cNvSpPr>
          <p:nvPr>
            <p:ph sz="half" idx="2"/>
          </p:nvPr>
        </p:nvSpPr>
        <p:spPr>
          <a:xfrm>
            <a:off x="226503" y="1034475"/>
            <a:ext cx="11669086" cy="1022938"/>
          </a:xfrm>
          <a:solidFill>
            <a:schemeClr val="tx2"/>
          </a:solidFill>
        </p:spPr>
        <p:txBody>
          <a:bodyPr>
            <a:normAutofit/>
          </a:bodyPr>
          <a:lstStyle/>
          <a:p>
            <a:pPr marL="0" indent="0" algn="ctr">
              <a:buNone/>
            </a:pPr>
            <a:r>
              <a:rPr lang="en-US" sz="4800" dirty="0">
                <a:solidFill>
                  <a:schemeClr val="bg1"/>
                </a:solidFill>
              </a:rPr>
              <a:t>Purchase Order to Cash Cycle:</a:t>
            </a:r>
          </a:p>
        </p:txBody>
      </p:sp>
      <p:sp>
        <p:nvSpPr>
          <p:cNvPr id="4" name="Slide Number Placeholder 2">
            <a:extLst>
              <a:ext uri="{FF2B5EF4-FFF2-40B4-BE49-F238E27FC236}">
                <a16:creationId xmlns:a16="http://schemas.microsoft.com/office/drawing/2014/main" id="{E1A6E1FA-AA5C-4804-A950-8A69344C91F3}"/>
              </a:ext>
            </a:extLst>
          </p:cNvPr>
          <p:cNvSpPr>
            <a:spLocks noGrp="1"/>
          </p:cNvSpPr>
          <p:nvPr>
            <p:ph type="sldNum" sz="quarter" idx="12"/>
          </p:nvPr>
        </p:nvSpPr>
        <p:spPr>
          <a:xfrm>
            <a:off x="10469880" y="320040"/>
            <a:ext cx="914400" cy="320040"/>
          </a:xfrm>
        </p:spPr>
        <p:txBody>
          <a:bodyPr>
            <a:normAutofit/>
          </a:bodyPr>
          <a:lstStyle/>
          <a:p>
            <a:fld id="{A3F7CB7D-F184-43C7-B6FD-03D728E1BBFF}" type="slidenum">
              <a:rPr kumimoji="0" lang="en-US" smtClean="0"/>
              <a:pPr/>
              <a:t>24</a:t>
            </a:fld>
            <a:endParaRPr kumimoji="0" lang="en-US" dirty="0"/>
          </a:p>
        </p:txBody>
      </p:sp>
      <p:graphicFrame>
        <p:nvGraphicFramePr>
          <p:cNvPr id="2" name="Diagram 1">
            <a:extLst>
              <a:ext uri="{FF2B5EF4-FFF2-40B4-BE49-F238E27FC236}">
                <a16:creationId xmlns:a16="http://schemas.microsoft.com/office/drawing/2014/main" id="{FE1CCC52-0E67-4FD0-9142-EBB1416A1586}"/>
              </a:ext>
            </a:extLst>
          </p:cNvPr>
          <p:cNvGraphicFramePr/>
          <p:nvPr>
            <p:extLst>
              <p:ext uri="{D42A27DB-BD31-4B8C-83A1-F6EECF244321}">
                <p14:modId xmlns:p14="http://schemas.microsoft.com/office/powerpoint/2010/main" val="2925241979"/>
              </p:ext>
            </p:extLst>
          </p:nvPr>
        </p:nvGraphicFramePr>
        <p:xfrm>
          <a:off x="118844" y="2057413"/>
          <a:ext cx="11954312" cy="123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llout: Up Arrow 5">
            <a:extLst>
              <a:ext uri="{FF2B5EF4-FFF2-40B4-BE49-F238E27FC236}">
                <a16:creationId xmlns:a16="http://schemas.microsoft.com/office/drawing/2014/main" id="{5B55C72E-BD64-4A7F-B0B2-B9F28431549F}"/>
              </a:ext>
            </a:extLst>
          </p:cNvPr>
          <p:cNvSpPr/>
          <p:nvPr/>
        </p:nvSpPr>
        <p:spPr>
          <a:xfrm>
            <a:off x="159391" y="3199020"/>
            <a:ext cx="2072458"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Open POs Report</a:t>
            </a:r>
          </a:p>
        </p:txBody>
      </p:sp>
      <p:sp>
        <p:nvSpPr>
          <p:cNvPr id="7" name="Callout: Up Arrow 6">
            <a:extLst>
              <a:ext uri="{FF2B5EF4-FFF2-40B4-BE49-F238E27FC236}">
                <a16:creationId xmlns:a16="http://schemas.microsoft.com/office/drawing/2014/main" id="{DFFCD357-06D5-404B-B521-D32845110699}"/>
              </a:ext>
            </a:extLst>
          </p:cNvPr>
          <p:cNvSpPr/>
          <p:nvPr/>
        </p:nvSpPr>
        <p:spPr>
          <a:xfrm>
            <a:off x="159391" y="4374707"/>
            <a:ext cx="2072458"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No Subledger Activity</a:t>
            </a:r>
          </a:p>
        </p:txBody>
      </p:sp>
      <p:sp>
        <p:nvSpPr>
          <p:cNvPr id="8" name="Callout: Up Arrow 7">
            <a:extLst>
              <a:ext uri="{FF2B5EF4-FFF2-40B4-BE49-F238E27FC236}">
                <a16:creationId xmlns:a16="http://schemas.microsoft.com/office/drawing/2014/main" id="{04B63218-1D63-4820-A70B-3652BF1A69AA}"/>
              </a:ext>
            </a:extLst>
          </p:cNvPr>
          <p:cNvSpPr/>
          <p:nvPr/>
        </p:nvSpPr>
        <p:spPr>
          <a:xfrm>
            <a:off x="164015" y="5552336"/>
            <a:ext cx="2072458"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No GL Activity</a:t>
            </a:r>
          </a:p>
        </p:txBody>
      </p:sp>
      <p:sp>
        <p:nvSpPr>
          <p:cNvPr id="9" name="Callout: Up Arrow 8">
            <a:extLst>
              <a:ext uri="{FF2B5EF4-FFF2-40B4-BE49-F238E27FC236}">
                <a16:creationId xmlns:a16="http://schemas.microsoft.com/office/drawing/2014/main" id="{3A80FFAF-3E7A-491C-AC45-D43E383A087D}"/>
              </a:ext>
            </a:extLst>
          </p:cNvPr>
          <p:cNvSpPr/>
          <p:nvPr/>
        </p:nvSpPr>
        <p:spPr>
          <a:xfrm>
            <a:off x="2457921" y="3193425"/>
            <a:ext cx="1099731" cy="117114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Unvouchered POs Report</a:t>
            </a:r>
          </a:p>
        </p:txBody>
      </p:sp>
      <p:sp>
        <p:nvSpPr>
          <p:cNvPr id="10" name="Callout: Up Arrow 9">
            <a:extLst>
              <a:ext uri="{FF2B5EF4-FFF2-40B4-BE49-F238E27FC236}">
                <a16:creationId xmlns:a16="http://schemas.microsoft.com/office/drawing/2014/main" id="{FE1637C7-E715-4987-B77A-45958EC54A56}"/>
              </a:ext>
            </a:extLst>
          </p:cNvPr>
          <p:cNvSpPr/>
          <p:nvPr/>
        </p:nvSpPr>
        <p:spPr>
          <a:xfrm>
            <a:off x="2457921" y="4370976"/>
            <a:ext cx="2069004"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Inventory subledger debited for items</a:t>
            </a:r>
          </a:p>
        </p:txBody>
      </p:sp>
      <p:sp>
        <p:nvSpPr>
          <p:cNvPr id="11" name="Callout: Up Arrow 10">
            <a:extLst>
              <a:ext uri="{FF2B5EF4-FFF2-40B4-BE49-F238E27FC236}">
                <a16:creationId xmlns:a16="http://schemas.microsoft.com/office/drawing/2014/main" id="{91405B6F-1434-4D6E-8CCD-118297D8F688}"/>
              </a:ext>
            </a:extLst>
          </p:cNvPr>
          <p:cNvSpPr/>
          <p:nvPr/>
        </p:nvSpPr>
        <p:spPr>
          <a:xfrm>
            <a:off x="2444492" y="5550032"/>
            <a:ext cx="2069003"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Inventory GL Account Debited, Inventory Receipts Clearing Account Credited</a:t>
            </a:r>
          </a:p>
        </p:txBody>
      </p:sp>
      <p:sp>
        <p:nvSpPr>
          <p:cNvPr id="18" name="Callout: Up Arrow 17">
            <a:extLst>
              <a:ext uri="{FF2B5EF4-FFF2-40B4-BE49-F238E27FC236}">
                <a16:creationId xmlns:a16="http://schemas.microsoft.com/office/drawing/2014/main" id="{DFBDA17F-647B-44F3-BD2F-8746CBEFB9F3}"/>
              </a:ext>
            </a:extLst>
          </p:cNvPr>
          <p:cNvSpPr/>
          <p:nvPr/>
        </p:nvSpPr>
        <p:spPr>
          <a:xfrm>
            <a:off x="3561797" y="3182246"/>
            <a:ext cx="965127" cy="1182325"/>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Inventory Value Report</a:t>
            </a:r>
          </a:p>
        </p:txBody>
      </p:sp>
      <p:sp>
        <p:nvSpPr>
          <p:cNvPr id="21" name="Callout: Up Arrow 20">
            <a:extLst>
              <a:ext uri="{FF2B5EF4-FFF2-40B4-BE49-F238E27FC236}">
                <a16:creationId xmlns:a16="http://schemas.microsoft.com/office/drawing/2014/main" id="{ED114B60-CA75-41C5-BC49-D3AF417726AF}"/>
              </a:ext>
            </a:extLst>
          </p:cNvPr>
          <p:cNvSpPr/>
          <p:nvPr/>
        </p:nvSpPr>
        <p:spPr>
          <a:xfrm>
            <a:off x="4882464" y="3193425"/>
            <a:ext cx="1966363"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AP Trial Balance</a:t>
            </a:r>
          </a:p>
        </p:txBody>
      </p:sp>
      <p:sp>
        <p:nvSpPr>
          <p:cNvPr id="22" name="Callout: Up Arrow 21">
            <a:extLst>
              <a:ext uri="{FF2B5EF4-FFF2-40B4-BE49-F238E27FC236}">
                <a16:creationId xmlns:a16="http://schemas.microsoft.com/office/drawing/2014/main" id="{F5409B2F-D3D5-412E-8DA8-0BA56D94DA6E}"/>
              </a:ext>
            </a:extLst>
          </p:cNvPr>
          <p:cNvSpPr/>
          <p:nvPr/>
        </p:nvSpPr>
        <p:spPr>
          <a:xfrm>
            <a:off x="4878320" y="4351901"/>
            <a:ext cx="1966362"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Accounts Payable Subledger credit for invoice</a:t>
            </a:r>
          </a:p>
        </p:txBody>
      </p:sp>
      <p:sp>
        <p:nvSpPr>
          <p:cNvPr id="23" name="Callout: Up Arrow 22">
            <a:extLst>
              <a:ext uri="{FF2B5EF4-FFF2-40B4-BE49-F238E27FC236}">
                <a16:creationId xmlns:a16="http://schemas.microsoft.com/office/drawing/2014/main" id="{54E0E112-CECB-4E30-871A-6202A7FA044B}"/>
              </a:ext>
            </a:extLst>
          </p:cNvPr>
          <p:cNvSpPr/>
          <p:nvPr/>
        </p:nvSpPr>
        <p:spPr>
          <a:xfrm>
            <a:off x="4878320" y="5531482"/>
            <a:ext cx="1966362" cy="1173450"/>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t>Accounts Payable credited, Inventory Receipts Clearing Account Debited</a:t>
            </a:r>
          </a:p>
        </p:txBody>
      </p:sp>
      <p:sp>
        <p:nvSpPr>
          <p:cNvPr id="24" name="Callout: Up Arrow 23">
            <a:extLst>
              <a:ext uri="{FF2B5EF4-FFF2-40B4-BE49-F238E27FC236}">
                <a16:creationId xmlns:a16="http://schemas.microsoft.com/office/drawing/2014/main" id="{530AE09B-AE3B-404C-B3DC-4144D9E7D88E}"/>
              </a:ext>
            </a:extLst>
          </p:cNvPr>
          <p:cNvSpPr/>
          <p:nvPr/>
        </p:nvSpPr>
        <p:spPr>
          <a:xfrm>
            <a:off x="7155341" y="3193425"/>
            <a:ext cx="2030603"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Check Register</a:t>
            </a:r>
          </a:p>
        </p:txBody>
      </p:sp>
      <p:sp>
        <p:nvSpPr>
          <p:cNvPr id="25" name="Callout: Up Arrow 24">
            <a:extLst>
              <a:ext uri="{FF2B5EF4-FFF2-40B4-BE49-F238E27FC236}">
                <a16:creationId xmlns:a16="http://schemas.microsoft.com/office/drawing/2014/main" id="{ACDA7AB5-E8DC-4DA3-B1F4-31C214930DCC}"/>
              </a:ext>
            </a:extLst>
          </p:cNvPr>
          <p:cNvSpPr/>
          <p:nvPr/>
        </p:nvSpPr>
        <p:spPr>
          <a:xfrm>
            <a:off x="7155341" y="4369112"/>
            <a:ext cx="2030603"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Accounts Payable subledger debited for invoice</a:t>
            </a:r>
          </a:p>
        </p:txBody>
      </p:sp>
      <p:sp>
        <p:nvSpPr>
          <p:cNvPr id="26" name="Callout: Up Arrow 25">
            <a:extLst>
              <a:ext uri="{FF2B5EF4-FFF2-40B4-BE49-F238E27FC236}">
                <a16:creationId xmlns:a16="http://schemas.microsoft.com/office/drawing/2014/main" id="{0E36E746-81AF-4503-A384-02AD59FE13D7}"/>
              </a:ext>
            </a:extLst>
          </p:cNvPr>
          <p:cNvSpPr/>
          <p:nvPr/>
        </p:nvSpPr>
        <p:spPr>
          <a:xfrm>
            <a:off x="7159965" y="5546741"/>
            <a:ext cx="2030603"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A/P GL Account Debited, Cash Account Credited</a:t>
            </a:r>
          </a:p>
        </p:txBody>
      </p:sp>
      <p:sp>
        <p:nvSpPr>
          <p:cNvPr id="27" name="Callout: Up Arrow 26">
            <a:extLst>
              <a:ext uri="{FF2B5EF4-FFF2-40B4-BE49-F238E27FC236}">
                <a16:creationId xmlns:a16="http://schemas.microsoft.com/office/drawing/2014/main" id="{659E2A8D-AEBE-44BD-84C9-16F6A1493AD5}"/>
              </a:ext>
            </a:extLst>
          </p:cNvPr>
          <p:cNvSpPr/>
          <p:nvPr/>
        </p:nvSpPr>
        <p:spPr>
          <a:xfrm>
            <a:off x="9505851" y="3193425"/>
            <a:ext cx="2030602"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Reconcile Disbursements</a:t>
            </a:r>
          </a:p>
        </p:txBody>
      </p:sp>
      <p:sp>
        <p:nvSpPr>
          <p:cNvPr id="28" name="Callout: Up Arrow 27">
            <a:extLst>
              <a:ext uri="{FF2B5EF4-FFF2-40B4-BE49-F238E27FC236}">
                <a16:creationId xmlns:a16="http://schemas.microsoft.com/office/drawing/2014/main" id="{CB6E18E3-D53A-4A64-B829-3DF8694AA983}"/>
              </a:ext>
            </a:extLst>
          </p:cNvPr>
          <p:cNvSpPr/>
          <p:nvPr/>
        </p:nvSpPr>
        <p:spPr>
          <a:xfrm>
            <a:off x="9505851" y="4369112"/>
            <a:ext cx="2030602"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No Subledger Activity</a:t>
            </a:r>
          </a:p>
        </p:txBody>
      </p:sp>
      <p:sp>
        <p:nvSpPr>
          <p:cNvPr id="29" name="Callout: Up Arrow 28">
            <a:extLst>
              <a:ext uri="{FF2B5EF4-FFF2-40B4-BE49-F238E27FC236}">
                <a16:creationId xmlns:a16="http://schemas.microsoft.com/office/drawing/2014/main" id="{3594D5E6-E4B7-400D-9414-741081D29FB1}"/>
              </a:ext>
            </a:extLst>
          </p:cNvPr>
          <p:cNvSpPr/>
          <p:nvPr/>
        </p:nvSpPr>
        <p:spPr>
          <a:xfrm>
            <a:off x="9510475" y="5546741"/>
            <a:ext cx="2030602"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No GL Activity</a:t>
            </a:r>
          </a:p>
        </p:txBody>
      </p:sp>
    </p:spTree>
    <p:extLst>
      <p:ext uri="{BB962C8B-B14F-4D97-AF65-F5344CB8AC3E}">
        <p14:creationId xmlns:p14="http://schemas.microsoft.com/office/powerpoint/2010/main" val="426414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8"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25</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8117"/>
            <a:ext cx="12118109" cy="5595851"/>
          </a:xfrm>
        </p:spPr>
        <p:txBody>
          <a:bodyPr>
            <a:normAutofit/>
          </a:bodyPr>
          <a:lstStyle/>
          <a:p>
            <a:r>
              <a:rPr lang="en-US" dirty="0"/>
              <a:t>Example: Company places a purchase order for 100 units of 100015.  </a:t>
            </a:r>
          </a:p>
          <a:p>
            <a:pPr lvl="1"/>
            <a:r>
              <a:rPr lang="en-US" dirty="0"/>
              <a:t>Step #1: Purchase Order is entered into P21, saved and assigned purchase order #4002922</a:t>
            </a:r>
          </a:p>
          <a:p>
            <a:pPr lvl="2"/>
            <a:r>
              <a:rPr lang="en-US" dirty="0"/>
              <a:t>Inventory – Purchasing – Reports – Open POs</a:t>
            </a:r>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Purchase Order to Cash Cycle - Transactions</a:t>
            </a:r>
          </a:p>
        </p:txBody>
      </p:sp>
      <p:pic>
        <p:nvPicPr>
          <p:cNvPr id="4" name="Picture 3">
            <a:extLst>
              <a:ext uri="{FF2B5EF4-FFF2-40B4-BE49-F238E27FC236}">
                <a16:creationId xmlns:a16="http://schemas.microsoft.com/office/drawing/2014/main" id="{54B46A67-39B3-4AC9-AF1C-4B6EE825800F}"/>
              </a:ext>
            </a:extLst>
          </p:cNvPr>
          <p:cNvPicPr>
            <a:picLocks noChangeAspect="1"/>
          </p:cNvPicPr>
          <p:nvPr/>
        </p:nvPicPr>
        <p:blipFill>
          <a:blip r:embed="rId2"/>
          <a:stretch>
            <a:fillRect/>
          </a:stretch>
        </p:blipFill>
        <p:spPr>
          <a:xfrm>
            <a:off x="1367405" y="2174961"/>
            <a:ext cx="9291476" cy="4076872"/>
          </a:xfrm>
          <a:prstGeom prst="rect">
            <a:avLst/>
          </a:prstGeom>
        </p:spPr>
      </p:pic>
    </p:spTree>
    <p:extLst>
      <p:ext uri="{BB962C8B-B14F-4D97-AF65-F5344CB8AC3E}">
        <p14:creationId xmlns:p14="http://schemas.microsoft.com/office/powerpoint/2010/main" val="299290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26</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8117"/>
            <a:ext cx="12118109" cy="5595851"/>
          </a:xfrm>
        </p:spPr>
        <p:txBody>
          <a:bodyPr>
            <a:normAutofit/>
          </a:bodyPr>
          <a:lstStyle/>
          <a:p>
            <a:r>
              <a:rPr lang="en-US" dirty="0"/>
              <a:t>Example: Company places a purchase order for 100 units of 100015.  </a:t>
            </a:r>
          </a:p>
          <a:p>
            <a:pPr lvl="1"/>
            <a:r>
              <a:rPr lang="en-US" dirty="0"/>
              <a:t>Step #2: Inventory is received from Supplier into the warehouse</a:t>
            </a:r>
          </a:p>
          <a:p>
            <a:pPr lvl="2"/>
            <a:r>
              <a:rPr lang="en-US" dirty="0"/>
              <a:t>Inventory – Inventory Management – Transaction – Purchase Order Receipts</a:t>
            </a:r>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Purchase Order to Cash Cycle - Transactions</a:t>
            </a:r>
          </a:p>
        </p:txBody>
      </p:sp>
      <p:pic>
        <p:nvPicPr>
          <p:cNvPr id="5" name="Picture 4">
            <a:extLst>
              <a:ext uri="{FF2B5EF4-FFF2-40B4-BE49-F238E27FC236}">
                <a16:creationId xmlns:a16="http://schemas.microsoft.com/office/drawing/2014/main" id="{BC238886-DC35-482C-89F9-AABCF4E89F25}"/>
              </a:ext>
            </a:extLst>
          </p:cNvPr>
          <p:cNvPicPr>
            <a:picLocks noChangeAspect="1"/>
          </p:cNvPicPr>
          <p:nvPr/>
        </p:nvPicPr>
        <p:blipFill>
          <a:blip r:embed="rId2"/>
          <a:stretch>
            <a:fillRect/>
          </a:stretch>
        </p:blipFill>
        <p:spPr>
          <a:xfrm>
            <a:off x="1546355" y="2114404"/>
            <a:ext cx="8847619" cy="3971429"/>
          </a:xfrm>
          <a:prstGeom prst="rect">
            <a:avLst/>
          </a:prstGeom>
        </p:spPr>
      </p:pic>
    </p:spTree>
    <p:extLst>
      <p:ext uri="{BB962C8B-B14F-4D97-AF65-F5344CB8AC3E}">
        <p14:creationId xmlns:p14="http://schemas.microsoft.com/office/powerpoint/2010/main" val="2321933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27</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8117"/>
            <a:ext cx="12118109" cy="5595851"/>
          </a:xfrm>
        </p:spPr>
        <p:txBody>
          <a:bodyPr>
            <a:normAutofit/>
          </a:bodyPr>
          <a:lstStyle/>
          <a:p>
            <a:r>
              <a:rPr lang="en-US" dirty="0"/>
              <a:t>Example: Company places a purchase order for 100 units of 100015.  </a:t>
            </a:r>
          </a:p>
          <a:p>
            <a:pPr lvl="1"/>
            <a:r>
              <a:rPr lang="en-US" dirty="0"/>
              <a:t>Step #2 (continued): Inventory is received from Supplier into the warehouse</a:t>
            </a:r>
          </a:p>
          <a:p>
            <a:pPr lvl="2"/>
            <a:r>
              <a:rPr lang="en-US" dirty="0"/>
              <a:t>Value has increased on the Inventory Value Report</a:t>
            </a:r>
          </a:p>
          <a:p>
            <a:pPr lvl="2"/>
            <a:r>
              <a:rPr lang="en-US" dirty="0"/>
              <a:t>Unvouchered PO report shows value until the voucher from the supplier is matched to the PO	</a:t>
            </a:r>
          </a:p>
          <a:p>
            <a:pPr lvl="3"/>
            <a:r>
              <a:rPr lang="en-US" dirty="0"/>
              <a:t>Accounting – Accounts Payable – Reports – Unvouchered POs</a:t>
            </a:r>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Purchase Order to Cash Cycle - Transactions</a:t>
            </a:r>
          </a:p>
        </p:txBody>
      </p:sp>
      <p:pic>
        <p:nvPicPr>
          <p:cNvPr id="2" name="Picture 1">
            <a:extLst>
              <a:ext uri="{FF2B5EF4-FFF2-40B4-BE49-F238E27FC236}">
                <a16:creationId xmlns:a16="http://schemas.microsoft.com/office/drawing/2014/main" id="{42FB52F2-72AD-4D5A-A638-30DA20570ADA}"/>
              </a:ext>
            </a:extLst>
          </p:cNvPr>
          <p:cNvPicPr>
            <a:picLocks noChangeAspect="1"/>
          </p:cNvPicPr>
          <p:nvPr/>
        </p:nvPicPr>
        <p:blipFill>
          <a:blip r:embed="rId2"/>
          <a:stretch>
            <a:fillRect/>
          </a:stretch>
        </p:blipFill>
        <p:spPr>
          <a:xfrm>
            <a:off x="860413" y="2833693"/>
            <a:ext cx="10066667" cy="3076190"/>
          </a:xfrm>
          <a:prstGeom prst="rect">
            <a:avLst/>
          </a:prstGeom>
        </p:spPr>
      </p:pic>
    </p:spTree>
    <p:extLst>
      <p:ext uri="{BB962C8B-B14F-4D97-AF65-F5344CB8AC3E}">
        <p14:creationId xmlns:p14="http://schemas.microsoft.com/office/powerpoint/2010/main" val="2424943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28</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8117"/>
            <a:ext cx="12118109" cy="5595851"/>
          </a:xfrm>
        </p:spPr>
        <p:txBody>
          <a:bodyPr>
            <a:normAutofit/>
          </a:bodyPr>
          <a:lstStyle/>
          <a:p>
            <a:r>
              <a:rPr lang="en-US" dirty="0"/>
              <a:t>Example: Company places a purchase order for 100 units of 100015.  </a:t>
            </a:r>
          </a:p>
          <a:p>
            <a:pPr lvl="1"/>
            <a:r>
              <a:rPr lang="en-US" dirty="0"/>
              <a:t>Step #2 (continued): Inventory is received from Supplier into the warehouse</a:t>
            </a:r>
          </a:p>
          <a:p>
            <a:pPr lvl="2"/>
            <a:r>
              <a:rPr lang="en-US" dirty="0"/>
              <a:t>GL Transactions:</a:t>
            </a:r>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Purchase Order to Cash Cycle - Transactions</a:t>
            </a:r>
          </a:p>
        </p:txBody>
      </p:sp>
      <p:graphicFrame>
        <p:nvGraphicFramePr>
          <p:cNvPr id="5" name="Table 4">
            <a:extLst>
              <a:ext uri="{FF2B5EF4-FFF2-40B4-BE49-F238E27FC236}">
                <a16:creationId xmlns:a16="http://schemas.microsoft.com/office/drawing/2014/main" id="{3A33F142-9A0D-4AC7-879E-F56EE997FE0D}"/>
              </a:ext>
            </a:extLst>
          </p:cNvPr>
          <p:cNvGraphicFramePr>
            <a:graphicFrameLocks noGrp="1"/>
          </p:cNvGraphicFramePr>
          <p:nvPr>
            <p:extLst>
              <p:ext uri="{D42A27DB-BD31-4B8C-83A1-F6EECF244321}">
                <p14:modId xmlns:p14="http://schemas.microsoft.com/office/powerpoint/2010/main" val="1970634535"/>
              </p:ext>
            </p:extLst>
          </p:nvPr>
        </p:nvGraphicFramePr>
        <p:xfrm>
          <a:off x="1638661" y="2464576"/>
          <a:ext cx="8127999" cy="1112520"/>
        </p:xfrm>
        <a:graphic>
          <a:graphicData uri="http://schemas.openxmlformats.org/drawingml/2006/table">
            <a:tbl>
              <a:tblPr firstRow="1" bandRow="1">
                <a:tableStyleId>{5C22544A-7EE6-4342-B048-85BDC9FD1C3A}</a:tableStyleId>
              </a:tblPr>
              <a:tblGrid>
                <a:gridCol w="3172143">
                  <a:extLst>
                    <a:ext uri="{9D8B030D-6E8A-4147-A177-3AD203B41FA5}">
                      <a16:colId xmlns:a16="http://schemas.microsoft.com/office/drawing/2014/main" val="1137937413"/>
                    </a:ext>
                  </a:extLst>
                </a:gridCol>
                <a:gridCol w="2246523">
                  <a:extLst>
                    <a:ext uri="{9D8B030D-6E8A-4147-A177-3AD203B41FA5}">
                      <a16:colId xmlns:a16="http://schemas.microsoft.com/office/drawing/2014/main" val="3048399371"/>
                    </a:ext>
                  </a:extLst>
                </a:gridCol>
                <a:gridCol w="2709333">
                  <a:extLst>
                    <a:ext uri="{9D8B030D-6E8A-4147-A177-3AD203B41FA5}">
                      <a16:colId xmlns:a16="http://schemas.microsoft.com/office/drawing/2014/main" val="4151008912"/>
                    </a:ext>
                  </a:extLst>
                </a:gridCol>
              </a:tblGrid>
              <a:tr h="370840">
                <a:tc>
                  <a:txBody>
                    <a:bodyPr/>
                    <a:lstStyle/>
                    <a:p>
                      <a:r>
                        <a:rPr lang="en-US" dirty="0"/>
                        <a:t>Account</a:t>
                      </a:r>
                    </a:p>
                  </a:txBody>
                  <a:tcPr/>
                </a:tc>
                <a:tc>
                  <a:txBody>
                    <a:bodyPr/>
                    <a:lstStyle/>
                    <a:p>
                      <a:r>
                        <a:rPr lang="en-US" dirty="0"/>
                        <a:t>Debit</a:t>
                      </a:r>
                    </a:p>
                  </a:txBody>
                  <a:tcPr/>
                </a:tc>
                <a:tc>
                  <a:txBody>
                    <a:bodyPr/>
                    <a:lstStyle/>
                    <a:p>
                      <a:r>
                        <a:rPr lang="en-US" dirty="0"/>
                        <a:t>Credit</a:t>
                      </a:r>
                    </a:p>
                  </a:txBody>
                  <a:tcPr/>
                </a:tc>
                <a:extLst>
                  <a:ext uri="{0D108BD9-81ED-4DB2-BD59-A6C34878D82A}">
                    <a16:rowId xmlns:a16="http://schemas.microsoft.com/office/drawing/2014/main" val="2103611888"/>
                  </a:ext>
                </a:extLst>
              </a:tr>
              <a:tr h="370840">
                <a:tc>
                  <a:txBody>
                    <a:bodyPr/>
                    <a:lstStyle/>
                    <a:p>
                      <a:r>
                        <a:rPr lang="en-US" dirty="0"/>
                        <a:t>Inventory</a:t>
                      </a:r>
                    </a:p>
                  </a:txBody>
                  <a:tcPr/>
                </a:tc>
                <a:tc>
                  <a:txBody>
                    <a:bodyPr/>
                    <a:lstStyle/>
                    <a:p>
                      <a:r>
                        <a:rPr lang="en-US" dirty="0"/>
                        <a:t>$5,000.00</a:t>
                      </a:r>
                    </a:p>
                  </a:txBody>
                  <a:tcPr/>
                </a:tc>
                <a:tc>
                  <a:txBody>
                    <a:bodyPr/>
                    <a:lstStyle/>
                    <a:p>
                      <a:endParaRPr lang="en-US" dirty="0"/>
                    </a:p>
                  </a:txBody>
                  <a:tcPr/>
                </a:tc>
                <a:extLst>
                  <a:ext uri="{0D108BD9-81ED-4DB2-BD59-A6C34878D82A}">
                    <a16:rowId xmlns:a16="http://schemas.microsoft.com/office/drawing/2014/main" val="2686270148"/>
                  </a:ext>
                </a:extLst>
              </a:tr>
              <a:tr h="370840">
                <a:tc>
                  <a:txBody>
                    <a:bodyPr/>
                    <a:lstStyle/>
                    <a:p>
                      <a:r>
                        <a:rPr lang="en-US" dirty="0"/>
                        <a:t>Inventory Receipts Clearing</a:t>
                      </a:r>
                    </a:p>
                  </a:txBody>
                  <a:tcPr/>
                </a:tc>
                <a:tc>
                  <a:txBody>
                    <a:bodyPr/>
                    <a:lstStyle/>
                    <a:p>
                      <a:endParaRPr lang="en-US" dirty="0"/>
                    </a:p>
                  </a:txBody>
                  <a:tcPr/>
                </a:tc>
                <a:tc>
                  <a:txBody>
                    <a:bodyPr/>
                    <a:lstStyle/>
                    <a:p>
                      <a:r>
                        <a:rPr lang="en-US" dirty="0"/>
                        <a:t>$5,000.00</a:t>
                      </a:r>
                    </a:p>
                  </a:txBody>
                  <a:tcPr/>
                </a:tc>
                <a:extLst>
                  <a:ext uri="{0D108BD9-81ED-4DB2-BD59-A6C34878D82A}">
                    <a16:rowId xmlns:a16="http://schemas.microsoft.com/office/drawing/2014/main" val="1559062211"/>
                  </a:ext>
                </a:extLst>
              </a:tr>
            </a:tbl>
          </a:graphicData>
        </a:graphic>
      </p:graphicFrame>
    </p:spTree>
    <p:extLst>
      <p:ext uri="{BB962C8B-B14F-4D97-AF65-F5344CB8AC3E}">
        <p14:creationId xmlns:p14="http://schemas.microsoft.com/office/powerpoint/2010/main" val="417450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29</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8117"/>
            <a:ext cx="12118109" cy="5595851"/>
          </a:xfrm>
        </p:spPr>
        <p:txBody>
          <a:bodyPr>
            <a:normAutofit/>
          </a:bodyPr>
          <a:lstStyle/>
          <a:p>
            <a:r>
              <a:rPr lang="en-US" dirty="0"/>
              <a:t>Example: Company places a purchase order for 100 units of 100015.  </a:t>
            </a:r>
          </a:p>
          <a:p>
            <a:pPr lvl="1"/>
            <a:r>
              <a:rPr lang="en-US" dirty="0"/>
              <a:t>Step #3: Convert PO to Voucher</a:t>
            </a:r>
          </a:p>
          <a:p>
            <a:pPr lvl="2"/>
            <a:r>
              <a:rPr lang="en-US" dirty="0"/>
              <a:t>Accounting – Accounts Payable – </a:t>
            </a:r>
            <a:r>
              <a:rPr lang="en-US"/>
              <a:t>Transaction – Convert PO to Voucher</a:t>
            </a:r>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Purchase Order to Cash Cycle - Transactions</a:t>
            </a:r>
          </a:p>
        </p:txBody>
      </p:sp>
      <p:pic>
        <p:nvPicPr>
          <p:cNvPr id="2" name="Picture 1">
            <a:extLst>
              <a:ext uri="{FF2B5EF4-FFF2-40B4-BE49-F238E27FC236}">
                <a16:creationId xmlns:a16="http://schemas.microsoft.com/office/drawing/2014/main" id="{1ED8FC50-7734-4F41-BB37-4489DFDFDE95}"/>
              </a:ext>
            </a:extLst>
          </p:cNvPr>
          <p:cNvPicPr>
            <a:picLocks noChangeAspect="1"/>
          </p:cNvPicPr>
          <p:nvPr/>
        </p:nvPicPr>
        <p:blipFill>
          <a:blip r:embed="rId2"/>
          <a:stretch>
            <a:fillRect/>
          </a:stretch>
        </p:blipFill>
        <p:spPr>
          <a:xfrm>
            <a:off x="1665404" y="2190604"/>
            <a:ext cx="8609524" cy="4171429"/>
          </a:xfrm>
          <a:prstGeom prst="rect">
            <a:avLst/>
          </a:prstGeom>
        </p:spPr>
      </p:pic>
    </p:spTree>
    <p:extLst>
      <p:ext uri="{BB962C8B-B14F-4D97-AF65-F5344CB8AC3E}">
        <p14:creationId xmlns:p14="http://schemas.microsoft.com/office/powerpoint/2010/main" val="347575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Prophet 21 World Wide User Group Officers</a:t>
            </a:r>
          </a:p>
        </p:txBody>
      </p:sp>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solidFill>
                  <a:srgbClr val="FFFFFF"/>
                </a:solidFill>
              </a:rPr>
              <a:pPr/>
              <a:t>3</a:t>
            </a:fld>
            <a:endParaRPr kumimoji="0" lang="en-US" dirty="0">
              <a:solidFill>
                <a:srgbClr val="FFFFFF"/>
              </a:solidFill>
            </a:endParaRPr>
          </a:p>
        </p:txBody>
      </p:sp>
      <p:sp>
        <p:nvSpPr>
          <p:cNvPr id="4" name="Rectangle 3">
            <a:extLst>
              <a:ext uri="{FF2B5EF4-FFF2-40B4-BE49-F238E27FC236}">
                <a16:creationId xmlns:a16="http://schemas.microsoft.com/office/drawing/2014/main" id="{A34FC6CE-72F8-4F58-B04F-61666F768406}"/>
              </a:ext>
            </a:extLst>
          </p:cNvPr>
          <p:cNvSpPr/>
          <p:nvPr/>
        </p:nvSpPr>
        <p:spPr>
          <a:xfrm>
            <a:off x="4607169" y="1633012"/>
            <a:ext cx="7491045" cy="4708981"/>
          </a:xfrm>
          <a:prstGeom prst="rect">
            <a:avLst/>
          </a:prstGeom>
        </p:spPr>
        <p:txBody>
          <a:bodyPr wrap="square" numCol="2" spcCol="180000">
            <a:spAutoFit/>
          </a:bodyPr>
          <a:lstStyle/>
          <a:p>
            <a:pPr marL="0" indent="0">
              <a:buNone/>
            </a:pPr>
            <a:r>
              <a:rPr lang="en-US" sz="1400" b="1" dirty="0"/>
              <a:t>President</a:t>
            </a:r>
          </a:p>
          <a:p>
            <a:pPr marL="0" indent="0">
              <a:buNone/>
            </a:pPr>
            <a:r>
              <a:rPr lang="en-US" sz="1400" dirty="0"/>
              <a:t>Sam Snow</a:t>
            </a:r>
            <a:br>
              <a:rPr lang="en-US" sz="1400" dirty="0"/>
            </a:br>
            <a:r>
              <a:rPr lang="en-US" sz="1400" dirty="0"/>
              <a:t>VP</a:t>
            </a:r>
            <a:br>
              <a:rPr lang="en-US" sz="1400" dirty="0"/>
            </a:br>
            <a:r>
              <a:rPr lang="en-US" sz="1400" dirty="0"/>
              <a:t>T. J. Snow Company, Inc. </a:t>
            </a:r>
            <a:br>
              <a:rPr lang="en-US" sz="1400" dirty="0"/>
            </a:br>
            <a:br>
              <a:rPr lang="en-US" sz="1400" dirty="0"/>
            </a:br>
            <a:r>
              <a:rPr lang="en-US" sz="1400" b="1" dirty="0"/>
              <a:t>Vice President of Finance</a:t>
            </a:r>
          </a:p>
          <a:p>
            <a:r>
              <a:rPr lang="en-US" sz="1400" dirty="0"/>
              <a:t>Tim Edmunds	</a:t>
            </a:r>
            <a:br>
              <a:rPr lang="en-US" sz="1400" dirty="0"/>
            </a:br>
            <a:r>
              <a:rPr lang="en-US" sz="1400" dirty="0"/>
              <a:t>Chief Financial Officer</a:t>
            </a:r>
            <a:br>
              <a:rPr lang="en-US" sz="1400" dirty="0"/>
            </a:br>
            <a:r>
              <a:rPr lang="en-US" sz="1400" dirty="0"/>
              <a:t>TSI Solutions</a:t>
            </a:r>
            <a:br>
              <a:rPr lang="en-US" sz="1400" dirty="0"/>
            </a:br>
            <a:br>
              <a:rPr lang="en-US" sz="1400" dirty="0"/>
            </a:br>
            <a:r>
              <a:rPr lang="en-US" sz="1400" b="1" dirty="0"/>
              <a:t>Vice President of Marketing and Education </a:t>
            </a:r>
          </a:p>
          <a:p>
            <a:pPr marL="0" indent="0">
              <a:buNone/>
            </a:pPr>
            <a:r>
              <a:rPr lang="en-US" sz="1400" dirty="0"/>
              <a:t>Mike Chadwick</a:t>
            </a:r>
            <a:br>
              <a:rPr lang="en-US" sz="1400" dirty="0"/>
            </a:br>
            <a:r>
              <a:rPr lang="en-US" sz="1400" dirty="0"/>
              <a:t>Director of Information Technology </a:t>
            </a:r>
            <a:br>
              <a:rPr lang="en-US" sz="1400" dirty="0"/>
            </a:br>
            <a:r>
              <a:rPr lang="en-US" sz="1400" dirty="0"/>
              <a:t>T. J. Snow Company, Inc.</a:t>
            </a:r>
            <a:br>
              <a:rPr lang="en-US" sz="1400" dirty="0"/>
            </a:b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b="1" dirty="0"/>
              <a:t>Vice President of Operations </a:t>
            </a:r>
          </a:p>
          <a:p>
            <a:r>
              <a:rPr lang="en-US" sz="1400" dirty="0"/>
              <a:t>Ted Hoffman </a:t>
            </a:r>
            <a:br>
              <a:rPr lang="en-US" sz="1400" dirty="0"/>
            </a:br>
            <a:r>
              <a:rPr lang="en-US" sz="1400" dirty="0"/>
              <a:t>Senior Business Analyst and IT Infrastructure</a:t>
            </a:r>
            <a:br>
              <a:rPr lang="en-US" sz="1400" dirty="0"/>
            </a:br>
            <a:r>
              <a:rPr lang="en-US" sz="1400" dirty="0"/>
              <a:t>Utility Supply and Construction</a:t>
            </a:r>
          </a:p>
          <a:p>
            <a:pPr marL="0" indent="0">
              <a:buNone/>
            </a:pPr>
            <a:br>
              <a:rPr lang="en-US" sz="1400" dirty="0"/>
            </a:br>
            <a:r>
              <a:rPr lang="en-US" sz="1400" b="1" dirty="0"/>
              <a:t>Vice President of Member Relations </a:t>
            </a:r>
          </a:p>
          <a:p>
            <a:r>
              <a:rPr lang="en-US" sz="1400" dirty="0"/>
              <a:t>Eric Lunsford</a:t>
            </a:r>
            <a:br>
              <a:rPr lang="en-US" sz="1400" dirty="0"/>
            </a:br>
            <a:r>
              <a:rPr lang="en-US" sz="1400" dirty="0"/>
              <a:t>President</a:t>
            </a:r>
            <a:br>
              <a:rPr lang="en-US" sz="1400" dirty="0"/>
            </a:br>
            <a:r>
              <a:rPr lang="en-US" sz="1400" dirty="0" err="1"/>
              <a:t>Pye</a:t>
            </a:r>
            <a:r>
              <a:rPr lang="en-US" sz="1400" dirty="0"/>
              <a:t>-Barker Engineered Solutions </a:t>
            </a:r>
          </a:p>
        </p:txBody>
      </p:sp>
    </p:spTree>
    <p:extLst>
      <p:ext uri="{BB962C8B-B14F-4D97-AF65-F5344CB8AC3E}">
        <p14:creationId xmlns:p14="http://schemas.microsoft.com/office/powerpoint/2010/main" val="1054335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30</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8117"/>
            <a:ext cx="12118109" cy="5595851"/>
          </a:xfrm>
        </p:spPr>
        <p:txBody>
          <a:bodyPr>
            <a:normAutofit/>
          </a:bodyPr>
          <a:lstStyle/>
          <a:p>
            <a:r>
              <a:rPr lang="en-US" dirty="0"/>
              <a:t>Example: Company places a purchase order for 100 units of 100015.  </a:t>
            </a:r>
          </a:p>
          <a:p>
            <a:pPr lvl="1"/>
            <a:r>
              <a:rPr lang="en-US" dirty="0"/>
              <a:t>Step #3 (continued): Convert PO to Voucher</a:t>
            </a:r>
          </a:p>
          <a:p>
            <a:pPr lvl="2"/>
            <a:r>
              <a:rPr lang="en-US" dirty="0"/>
              <a:t>Accounting – Accounts Payable – Reports – AP Trial Balance	</a:t>
            </a:r>
          </a:p>
          <a:p>
            <a:pPr lvl="3"/>
            <a:r>
              <a:rPr lang="en-US" dirty="0"/>
              <a:t>Clears transaction from Unvouchered PO Report, moves it to AP Trial Balance Report</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lvl="2"/>
            <a:endParaRPr lang="en-US" dirty="0"/>
          </a:p>
          <a:p>
            <a:pPr lvl="2"/>
            <a:r>
              <a:rPr lang="en-US" dirty="0"/>
              <a:t>GL Account: Accounts Payable Credited, Inventory Receipts Clearing Debited</a:t>
            </a:r>
          </a:p>
          <a:p>
            <a:pPr lvl="2"/>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Purchase Order to Cash Cycle - Transactions</a:t>
            </a:r>
          </a:p>
        </p:txBody>
      </p:sp>
      <p:pic>
        <p:nvPicPr>
          <p:cNvPr id="4" name="Picture 3">
            <a:extLst>
              <a:ext uri="{FF2B5EF4-FFF2-40B4-BE49-F238E27FC236}">
                <a16:creationId xmlns:a16="http://schemas.microsoft.com/office/drawing/2014/main" id="{7BC5F8EB-645D-463A-992C-BC8DE16C0623}"/>
              </a:ext>
            </a:extLst>
          </p:cNvPr>
          <p:cNvPicPr>
            <a:picLocks noChangeAspect="1"/>
          </p:cNvPicPr>
          <p:nvPr/>
        </p:nvPicPr>
        <p:blipFill>
          <a:blip r:embed="rId2"/>
          <a:stretch>
            <a:fillRect/>
          </a:stretch>
        </p:blipFill>
        <p:spPr>
          <a:xfrm>
            <a:off x="2246398" y="2335987"/>
            <a:ext cx="7699203" cy="2563553"/>
          </a:xfrm>
          <a:prstGeom prst="rect">
            <a:avLst/>
          </a:prstGeom>
        </p:spPr>
      </p:pic>
      <p:graphicFrame>
        <p:nvGraphicFramePr>
          <p:cNvPr id="8" name="Table 7">
            <a:extLst>
              <a:ext uri="{FF2B5EF4-FFF2-40B4-BE49-F238E27FC236}">
                <a16:creationId xmlns:a16="http://schemas.microsoft.com/office/drawing/2014/main" id="{5A77E47B-C493-47A4-BD34-0DB2BB067117}"/>
              </a:ext>
            </a:extLst>
          </p:cNvPr>
          <p:cNvGraphicFramePr>
            <a:graphicFrameLocks noGrp="1"/>
          </p:cNvGraphicFramePr>
          <p:nvPr>
            <p:extLst>
              <p:ext uri="{D42A27DB-BD31-4B8C-83A1-F6EECF244321}">
                <p14:modId xmlns:p14="http://schemas.microsoft.com/office/powerpoint/2010/main" val="1374767635"/>
              </p:ext>
            </p:extLst>
          </p:nvPr>
        </p:nvGraphicFramePr>
        <p:xfrm>
          <a:off x="2160187" y="5551517"/>
          <a:ext cx="8127999" cy="1112520"/>
        </p:xfrm>
        <a:graphic>
          <a:graphicData uri="http://schemas.openxmlformats.org/drawingml/2006/table">
            <a:tbl>
              <a:tblPr firstRow="1" bandRow="1">
                <a:tableStyleId>{5C22544A-7EE6-4342-B048-85BDC9FD1C3A}</a:tableStyleId>
              </a:tblPr>
              <a:tblGrid>
                <a:gridCol w="3095477">
                  <a:extLst>
                    <a:ext uri="{9D8B030D-6E8A-4147-A177-3AD203B41FA5}">
                      <a16:colId xmlns:a16="http://schemas.microsoft.com/office/drawing/2014/main" val="2815760500"/>
                    </a:ext>
                  </a:extLst>
                </a:gridCol>
                <a:gridCol w="2623558">
                  <a:extLst>
                    <a:ext uri="{9D8B030D-6E8A-4147-A177-3AD203B41FA5}">
                      <a16:colId xmlns:a16="http://schemas.microsoft.com/office/drawing/2014/main" val="1306625478"/>
                    </a:ext>
                  </a:extLst>
                </a:gridCol>
                <a:gridCol w="2408964">
                  <a:extLst>
                    <a:ext uri="{9D8B030D-6E8A-4147-A177-3AD203B41FA5}">
                      <a16:colId xmlns:a16="http://schemas.microsoft.com/office/drawing/2014/main" val="3644854196"/>
                    </a:ext>
                  </a:extLst>
                </a:gridCol>
              </a:tblGrid>
              <a:tr h="370840">
                <a:tc>
                  <a:txBody>
                    <a:bodyPr/>
                    <a:lstStyle/>
                    <a:p>
                      <a:r>
                        <a:rPr lang="en-US" dirty="0"/>
                        <a:t>Account</a:t>
                      </a:r>
                    </a:p>
                  </a:txBody>
                  <a:tcPr/>
                </a:tc>
                <a:tc>
                  <a:txBody>
                    <a:bodyPr/>
                    <a:lstStyle/>
                    <a:p>
                      <a:r>
                        <a:rPr lang="en-US" dirty="0"/>
                        <a:t>Debit</a:t>
                      </a:r>
                    </a:p>
                  </a:txBody>
                  <a:tcPr/>
                </a:tc>
                <a:tc>
                  <a:txBody>
                    <a:bodyPr/>
                    <a:lstStyle/>
                    <a:p>
                      <a:r>
                        <a:rPr lang="en-US" dirty="0"/>
                        <a:t>Credit</a:t>
                      </a:r>
                    </a:p>
                  </a:txBody>
                  <a:tcPr/>
                </a:tc>
                <a:extLst>
                  <a:ext uri="{0D108BD9-81ED-4DB2-BD59-A6C34878D82A}">
                    <a16:rowId xmlns:a16="http://schemas.microsoft.com/office/drawing/2014/main" val="2072691540"/>
                  </a:ext>
                </a:extLst>
              </a:tr>
              <a:tr h="370840">
                <a:tc>
                  <a:txBody>
                    <a:bodyPr/>
                    <a:lstStyle/>
                    <a:p>
                      <a:r>
                        <a:rPr lang="en-US" dirty="0"/>
                        <a:t>Inventory Receipts Clearing</a:t>
                      </a:r>
                    </a:p>
                  </a:txBody>
                  <a:tcPr/>
                </a:tc>
                <a:tc>
                  <a:txBody>
                    <a:bodyPr/>
                    <a:lstStyle/>
                    <a:p>
                      <a:r>
                        <a:rPr lang="en-US" dirty="0"/>
                        <a:t>$5,000.00</a:t>
                      </a:r>
                    </a:p>
                  </a:txBody>
                  <a:tcPr/>
                </a:tc>
                <a:tc>
                  <a:txBody>
                    <a:bodyPr/>
                    <a:lstStyle/>
                    <a:p>
                      <a:endParaRPr lang="en-US" dirty="0"/>
                    </a:p>
                  </a:txBody>
                  <a:tcPr/>
                </a:tc>
                <a:extLst>
                  <a:ext uri="{0D108BD9-81ED-4DB2-BD59-A6C34878D82A}">
                    <a16:rowId xmlns:a16="http://schemas.microsoft.com/office/drawing/2014/main" val="2700834899"/>
                  </a:ext>
                </a:extLst>
              </a:tr>
              <a:tr h="370840">
                <a:tc>
                  <a:txBody>
                    <a:bodyPr/>
                    <a:lstStyle/>
                    <a:p>
                      <a:r>
                        <a:rPr lang="en-US" dirty="0"/>
                        <a:t>Accounts Payable</a:t>
                      </a:r>
                    </a:p>
                  </a:txBody>
                  <a:tcPr/>
                </a:tc>
                <a:tc>
                  <a:txBody>
                    <a:bodyPr/>
                    <a:lstStyle/>
                    <a:p>
                      <a:endParaRPr lang="en-US" dirty="0"/>
                    </a:p>
                  </a:txBody>
                  <a:tcPr/>
                </a:tc>
                <a:tc>
                  <a:txBody>
                    <a:bodyPr/>
                    <a:lstStyle/>
                    <a:p>
                      <a:r>
                        <a:rPr lang="en-US" dirty="0"/>
                        <a:t>$5,000.00</a:t>
                      </a:r>
                    </a:p>
                  </a:txBody>
                  <a:tcPr/>
                </a:tc>
                <a:extLst>
                  <a:ext uri="{0D108BD9-81ED-4DB2-BD59-A6C34878D82A}">
                    <a16:rowId xmlns:a16="http://schemas.microsoft.com/office/drawing/2014/main" val="2066842304"/>
                  </a:ext>
                </a:extLst>
              </a:tr>
            </a:tbl>
          </a:graphicData>
        </a:graphic>
      </p:graphicFrame>
    </p:spTree>
    <p:extLst>
      <p:ext uri="{BB962C8B-B14F-4D97-AF65-F5344CB8AC3E}">
        <p14:creationId xmlns:p14="http://schemas.microsoft.com/office/powerpoint/2010/main" val="190861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31</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8117"/>
            <a:ext cx="12118109" cy="5595851"/>
          </a:xfrm>
        </p:spPr>
        <p:txBody>
          <a:bodyPr>
            <a:normAutofit/>
          </a:bodyPr>
          <a:lstStyle/>
          <a:p>
            <a:r>
              <a:rPr lang="en-US" dirty="0"/>
              <a:t>Example: Company places a purchase order for 100 units of 100015.  </a:t>
            </a:r>
          </a:p>
          <a:p>
            <a:pPr lvl="1"/>
            <a:r>
              <a:rPr lang="en-US" dirty="0"/>
              <a:t>Step #4: Check Issued</a:t>
            </a:r>
          </a:p>
          <a:p>
            <a:pPr lvl="2"/>
            <a:r>
              <a:rPr lang="en-US" dirty="0"/>
              <a:t>Accounting – Accounts Payable – Reports – Checks (either Scheduled Checks or Single Vendor Checks)</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r>
              <a:rPr lang="en-US" dirty="0"/>
              <a:t>GL Transactions: A/P is debited, Cash is credited	</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lvl="2"/>
            <a:endParaRPr lang="en-US" dirty="0"/>
          </a:p>
          <a:p>
            <a:pPr lvl="2"/>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Purchase Order to Cash Cycle - Transactions</a:t>
            </a:r>
          </a:p>
        </p:txBody>
      </p:sp>
      <p:pic>
        <p:nvPicPr>
          <p:cNvPr id="2" name="Picture 1">
            <a:extLst>
              <a:ext uri="{FF2B5EF4-FFF2-40B4-BE49-F238E27FC236}">
                <a16:creationId xmlns:a16="http://schemas.microsoft.com/office/drawing/2014/main" id="{BDA82D00-9015-4843-9B5F-2B62576968EF}"/>
              </a:ext>
            </a:extLst>
          </p:cNvPr>
          <p:cNvPicPr>
            <a:picLocks noChangeAspect="1"/>
          </p:cNvPicPr>
          <p:nvPr/>
        </p:nvPicPr>
        <p:blipFill>
          <a:blip r:embed="rId2"/>
          <a:stretch>
            <a:fillRect/>
          </a:stretch>
        </p:blipFill>
        <p:spPr>
          <a:xfrm>
            <a:off x="2843867" y="2027916"/>
            <a:ext cx="4613946" cy="2979223"/>
          </a:xfrm>
          <a:prstGeom prst="rect">
            <a:avLst/>
          </a:prstGeom>
        </p:spPr>
      </p:pic>
      <p:graphicFrame>
        <p:nvGraphicFramePr>
          <p:cNvPr id="5" name="Table 4">
            <a:extLst>
              <a:ext uri="{FF2B5EF4-FFF2-40B4-BE49-F238E27FC236}">
                <a16:creationId xmlns:a16="http://schemas.microsoft.com/office/drawing/2014/main" id="{3787BC9C-2792-477E-BF09-F1A3A8FE3FD0}"/>
              </a:ext>
            </a:extLst>
          </p:cNvPr>
          <p:cNvGraphicFramePr>
            <a:graphicFrameLocks noGrp="1"/>
          </p:cNvGraphicFramePr>
          <p:nvPr>
            <p:extLst>
              <p:ext uri="{D42A27DB-BD31-4B8C-83A1-F6EECF244321}">
                <p14:modId xmlns:p14="http://schemas.microsoft.com/office/powerpoint/2010/main" val="2164533916"/>
              </p:ext>
            </p:extLst>
          </p:nvPr>
        </p:nvGraphicFramePr>
        <p:xfrm>
          <a:off x="1955088" y="5551517"/>
          <a:ext cx="8127999" cy="111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668269368"/>
                    </a:ext>
                  </a:extLst>
                </a:gridCol>
                <a:gridCol w="2709333">
                  <a:extLst>
                    <a:ext uri="{9D8B030D-6E8A-4147-A177-3AD203B41FA5}">
                      <a16:colId xmlns:a16="http://schemas.microsoft.com/office/drawing/2014/main" val="4135595244"/>
                    </a:ext>
                  </a:extLst>
                </a:gridCol>
                <a:gridCol w="2709333">
                  <a:extLst>
                    <a:ext uri="{9D8B030D-6E8A-4147-A177-3AD203B41FA5}">
                      <a16:colId xmlns:a16="http://schemas.microsoft.com/office/drawing/2014/main" val="3155893470"/>
                    </a:ext>
                  </a:extLst>
                </a:gridCol>
              </a:tblGrid>
              <a:tr h="370840">
                <a:tc>
                  <a:txBody>
                    <a:bodyPr/>
                    <a:lstStyle/>
                    <a:p>
                      <a:r>
                        <a:rPr lang="en-US" dirty="0"/>
                        <a:t>Account</a:t>
                      </a:r>
                    </a:p>
                  </a:txBody>
                  <a:tcPr/>
                </a:tc>
                <a:tc>
                  <a:txBody>
                    <a:bodyPr/>
                    <a:lstStyle/>
                    <a:p>
                      <a:r>
                        <a:rPr lang="en-US" dirty="0"/>
                        <a:t>Debit</a:t>
                      </a:r>
                    </a:p>
                  </a:txBody>
                  <a:tcPr/>
                </a:tc>
                <a:tc>
                  <a:txBody>
                    <a:bodyPr/>
                    <a:lstStyle/>
                    <a:p>
                      <a:r>
                        <a:rPr lang="en-US" dirty="0"/>
                        <a:t>Credit</a:t>
                      </a:r>
                    </a:p>
                  </a:txBody>
                  <a:tcPr/>
                </a:tc>
                <a:extLst>
                  <a:ext uri="{0D108BD9-81ED-4DB2-BD59-A6C34878D82A}">
                    <a16:rowId xmlns:a16="http://schemas.microsoft.com/office/drawing/2014/main" val="213314971"/>
                  </a:ext>
                </a:extLst>
              </a:tr>
              <a:tr h="370840">
                <a:tc>
                  <a:txBody>
                    <a:bodyPr/>
                    <a:lstStyle/>
                    <a:p>
                      <a:r>
                        <a:rPr lang="en-US" dirty="0"/>
                        <a:t>Accounts Payable</a:t>
                      </a:r>
                    </a:p>
                  </a:txBody>
                  <a:tcPr/>
                </a:tc>
                <a:tc>
                  <a:txBody>
                    <a:bodyPr/>
                    <a:lstStyle/>
                    <a:p>
                      <a:r>
                        <a:rPr lang="en-US" dirty="0"/>
                        <a:t>$5,000.00</a:t>
                      </a:r>
                    </a:p>
                  </a:txBody>
                  <a:tcPr/>
                </a:tc>
                <a:tc>
                  <a:txBody>
                    <a:bodyPr/>
                    <a:lstStyle/>
                    <a:p>
                      <a:endParaRPr lang="en-US" dirty="0"/>
                    </a:p>
                  </a:txBody>
                  <a:tcPr/>
                </a:tc>
                <a:extLst>
                  <a:ext uri="{0D108BD9-81ED-4DB2-BD59-A6C34878D82A}">
                    <a16:rowId xmlns:a16="http://schemas.microsoft.com/office/drawing/2014/main" val="3423378825"/>
                  </a:ext>
                </a:extLst>
              </a:tr>
              <a:tr h="370840">
                <a:tc>
                  <a:txBody>
                    <a:bodyPr/>
                    <a:lstStyle/>
                    <a:p>
                      <a:r>
                        <a:rPr lang="en-US" dirty="0"/>
                        <a:t>Cash</a:t>
                      </a:r>
                    </a:p>
                  </a:txBody>
                  <a:tcPr/>
                </a:tc>
                <a:tc>
                  <a:txBody>
                    <a:bodyPr/>
                    <a:lstStyle/>
                    <a:p>
                      <a:endParaRPr lang="en-US" dirty="0"/>
                    </a:p>
                  </a:txBody>
                  <a:tcPr/>
                </a:tc>
                <a:tc>
                  <a:txBody>
                    <a:bodyPr/>
                    <a:lstStyle/>
                    <a:p>
                      <a:r>
                        <a:rPr lang="en-US" dirty="0"/>
                        <a:t>$5,000.00</a:t>
                      </a:r>
                    </a:p>
                  </a:txBody>
                  <a:tcPr/>
                </a:tc>
                <a:extLst>
                  <a:ext uri="{0D108BD9-81ED-4DB2-BD59-A6C34878D82A}">
                    <a16:rowId xmlns:a16="http://schemas.microsoft.com/office/drawing/2014/main" val="3110970712"/>
                  </a:ext>
                </a:extLst>
              </a:tr>
            </a:tbl>
          </a:graphicData>
        </a:graphic>
      </p:graphicFrame>
    </p:spTree>
    <p:extLst>
      <p:ext uri="{BB962C8B-B14F-4D97-AF65-F5344CB8AC3E}">
        <p14:creationId xmlns:p14="http://schemas.microsoft.com/office/powerpoint/2010/main" val="1035810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32</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8117"/>
            <a:ext cx="12118109" cy="5595851"/>
          </a:xfrm>
        </p:spPr>
        <p:txBody>
          <a:bodyPr>
            <a:normAutofit/>
          </a:bodyPr>
          <a:lstStyle/>
          <a:p>
            <a:r>
              <a:rPr lang="en-US" dirty="0"/>
              <a:t>Example: Company places a purchase order for 100 units of 100015.  </a:t>
            </a:r>
          </a:p>
          <a:p>
            <a:pPr lvl="1"/>
            <a:r>
              <a:rPr lang="en-US" dirty="0"/>
              <a:t>Step #5: Reconcile Disbursements/Bank Reconciliation Worksheet</a:t>
            </a:r>
          </a:p>
          <a:p>
            <a:pPr lvl="2"/>
            <a:r>
              <a:rPr lang="en-US" dirty="0"/>
              <a:t>Accounting – Accounts Payable – Reports – Checks (either Scheduled Checks or Single Vendor Checks)</a:t>
            </a:r>
          </a:p>
          <a:p>
            <a:pPr lvl="2"/>
            <a:r>
              <a:rPr lang="en-US" dirty="0"/>
              <a:t>No GL Transactions</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r>
              <a:rPr lang="en-US" dirty="0"/>
              <a:t>	</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lvl="2"/>
            <a:endParaRPr lang="en-US" dirty="0"/>
          </a:p>
          <a:p>
            <a:pPr lvl="2"/>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Purchase Order to Cash Cycle - Transactions</a:t>
            </a:r>
          </a:p>
        </p:txBody>
      </p:sp>
      <p:pic>
        <p:nvPicPr>
          <p:cNvPr id="4" name="Picture 3">
            <a:extLst>
              <a:ext uri="{FF2B5EF4-FFF2-40B4-BE49-F238E27FC236}">
                <a16:creationId xmlns:a16="http://schemas.microsoft.com/office/drawing/2014/main" id="{94DAD5D6-66BF-471B-83DC-4995C7CC3989}"/>
              </a:ext>
            </a:extLst>
          </p:cNvPr>
          <p:cNvPicPr>
            <a:picLocks noChangeAspect="1"/>
          </p:cNvPicPr>
          <p:nvPr/>
        </p:nvPicPr>
        <p:blipFill>
          <a:blip r:embed="rId2"/>
          <a:stretch>
            <a:fillRect/>
          </a:stretch>
        </p:blipFill>
        <p:spPr>
          <a:xfrm>
            <a:off x="2038525" y="2375532"/>
            <a:ext cx="8321893" cy="3860857"/>
          </a:xfrm>
          <a:prstGeom prst="rect">
            <a:avLst/>
          </a:prstGeom>
        </p:spPr>
      </p:pic>
    </p:spTree>
    <p:extLst>
      <p:ext uri="{BB962C8B-B14F-4D97-AF65-F5344CB8AC3E}">
        <p14:creationId xmlns:p14="http://schemas.microsoft.com/office/powerpoint/2010/main" val="3252483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33</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2109"/>
            <a:ext cx="12118109" cy="5721928"/>
          </a:xfrm>
        </p:spPr>
        <p:txBody>
          <a:bodyPr>
            <a:normAutofit/>
          </a:bodyPr>
          <a:lstStyle/>
          <a:p>
            <a:r>
              <a:rPr lang="en-US" dirty="0"/>
              <a:t>Example: Customer places an order for 100 units of 100015.  </a:t>
            </a:r>
          </a:p>
          <a:p>
            <a:pPr lvl="1"/>
            <a:r>
              <a:rPr lang="en-US" dirty="0"/>
              <a:t>How do we verify what actually happened in the GL? </a:t>
            </a:r>
          </a:p>
          <a:p>
            <a:pPr lvl="2"/>
            <a:r>
              <a:rPr lang="en-US" dirty="0"/>
              <a:t>Run the General Ledger Report (Accounting – General Ledger – Reports – General Ledger) for the period of the transaction, at a Detail level. </a:t>
            </a:r>
          </a:p>
          <a:p>
            <a:pPr marL="457200" lvl="1" indent="0">
              <a:buNone/>
            </a:pPr>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Sales Order to Cash Cycle - Transactions</a:t>
            </a:r>
          </a:p>
        </p:txBody>
      </p:sp>
      <p:pic>
        <p:nvPicPr>
          <p:cNvPr id="4" name="Picture 3">
            <a:extLst>
              <a:ext uri="{FF2B5EF4-FFF2-40B4-BE49-F238E27FC236}">
                <a16:creationId xmlns:a16="http://schemas.microsoft.com/office/drawing/2014/main" id="{EBC16E6A-46B9-4CFF-85B6-033BE70D2B65}"/>
              </a:ext>
            </a:extLst>
          </p:cNvPr>
          <p:cNvPicPr>
            <a:picLocks noChangeAspect="1"/>
          </p:cNvPicPr>
          <p:nvPr/>
        </p:nvPicPr>
        <p:blipFill>
          <a:blip r:embed="rId2"/>
          <a:stretch>
            <a:fillRect/>
          </a:stretch>
        </p:blipFill>
        <p:spPr>
          <a:xfrm>
            <a:off x="2707024" y="2226981"/>
            <a:ext cx="6353705" cy="4133273"/>
          </a:xfrm>
          <a:prstGeom prst="rect">
            <a:avLst/>
          </a:prstGeom>
        </p:spPr>
      </p:pic>
    </p:spTree>
    <p:extLst>
      <p:ext uri="{BB962C8B-B14F-4D97-AF65-F5344CB8AC3E}">
        <p14:creationId xmlns:p14="http://schemas.microsoft.com/office/powerpoint/2010/main" val="277309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34</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2109"/>
            <a:ext cx="12118109" cy="5721928"/>
          </a:xfrm>
        </p:spPr>
        <p:txBody>
          <a:bodyPr>
            <a:normAutofit/>
          </a:bodyPr>
          <a:lstStyle/>
          <a:p>
            <a:r>
              <a:rPr lang="en-US" dirty="0"/>
              <a:t>Example: Customer places an order for 100 units of 100015.  </a:t>
            </a:r>
          </a:p>
          <a:p>
            <a:pPr lvl="1"/>
            <a:r>
              <a:rPr lang="en-US" dirty="0"/>
              <a:t>How do we verify what actually happened in the GL? </a:t>
            </a:r>
          </a:p>
          <a:p>
            <a:pPr lvl="2"/>
            <a:r>
              <a:rPr lang="en-US" dirty="0"/>
              <a:t>Right click on the report, select Services, then Save As.  Save as an Excel File with Headers</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r>
              <a:rPr lang="en-US" dirty="0"/>
              <a:t>Journal ID: designates the source of the transaction.  </a:t>
            </a:r>
          </a:p>
          <a:p>
            <a:pPr lvl="3"/>
            <a:r>
              <a:rPr lang="en-US" dirty="0"/>
              <a:t>IR: Inventory Receipts – originating from the Purchase Order Receipts function</a:t>
            </a:r>
          </a:p>
          <a:p>
            <a:pPr lvl="3"/>
            <a:r>
              <a:rPr lang="en-US" dirty="0"/>
              <a:t>PJ: Purchase Journal – originating from the Convert PO to Voucher function</a:t>
            </a:r>
          </a:p>
          <a:p>
            <a:pPr lvl="3"/>
            <a:r>
              <a:rPr lang="en-US" dirty="0"/>
              <a:t>CD: Cash Disbursement – originating from the Checks (Scheduled Payment or Single Vendor)</a:t>
            </a:r>
          </a:p>
          <a:p>
            <a:pPr lvl="2"/>
            <a:r>
              <a:rPr lang="en-US" dirty="0"/>
              <a:t>Source: identifies the Inventory Receipt (5008697), Voucher (6019389) and the Check (P21WWUGA)</a:t>
            </a:r>
          </a:p>
          <a:p>
            <a:pPr lvl="2"/>
            <a:r>
              <a:rPr lang="en-US" dirty="0"/>
              <a:t>Research originating from the GL enables you to identify transactions to research, and utilizing the combination of the Journal ID, Source and Description you can then utilize the A/R drilldown or the Order Entry screen to drill into transactions</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Sales Order to Cash Cycle - Transactions</a:t>
            </a:r>
          </a:p>
        </p:txBody>
      </p:sp>
      <p:pic>
        <p:nvPicPr>
          <p:cNvPr id="4" name="Picture 3">
            <a:extLst>
              <a:ext uri="{FF2B5EF4-FFF2-40B4-BE49-F238E27FC236}">
                <a16:creationId xmlns:a16="http://schemas.microsoft.com/office/drawing/2014/main" id="{F92D5126-A189-4830-9EBD-9BB537F12C88}"/>
              </a:ext>
            </a:extLst>
          </p:cNvPr>
          <p:cNvPicPr>
            <a:picLocks noChangeAspect="1"/>
          </p:cNvPicPr>
          <p:nvPr/>
        </p:nvPicPr>
        <p:blipFill>
          <a:blip r:embed="rId2"/>
          <a:stretch>
            <a:fillRect/>
          </a:stretch>
        </p:blipFill>
        <p:spPr>
          <a:xfrm>
            <a:off x="2773246" y="1993485"/>
            <a:ext cx="5974388" cy="2183133"/>
          </a:xfrm>
          <a:prstGeom prst="rect">
            <a:avLst/>
          </a:prstGeom>
        </p:spPr>
      </p:pic>
    </p:spTree>
    <p:extLst>
      <p:ext uri="{BB962C8B-B14F-4D97-AF65-F5344CB8AC3E}">
        <p14:creationId xmlns:p14="http://schemas.microsoft.com/office/powerpoint/2010/main" val="1647907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2ACE-EBB5-4DFC-AB5B-DE189D68FDAF}"/>
              </a:ext>
            </a:extLst>
          </p:cNvPr>
          <p:cNvSpPr>
            <a:spLocks noGrp="1"/>
          </p:cNvSpPr>
          <p:nvPr>
            <p:ph sz="half" idx="2"/>
          </p:nvPr>
        </p:nvSpPr>
        <p:spPr>
          <a:xfrm>
            <a:off x="226503" y="1034475"/>
            <a:ext cx="11669086" cy="1022938"/>
          </a:xfrm>
          <a:solidFill>
            <a:schemeClr val="tx2"/>
          </a:solidFill>
        </p:spPr>
        <p:txBody>
          <a:bodyPr>
            <a:normAutofit fontScale="92500"/>
          </a:bodyPr>
          <a:lstStyle/>
          <a:p>
            <a:pPr marL="0" indent="0" algn="ctr">
              <a:buNone/>
            </a:pPr>
            <a:r>
              <a:rPr lang="en-US" sz="4800" dirty="0">
                <a:solidFill>
                  <a:schemeClr val="bg1"/>
                </a:solidFill>
              </a:rPr>
              <a:t>Purchase Order to Cash Cycle: Landed Cost</a:t>
            </a:r>
          </a:p>
        </p:txBody>
      </p:sp>
      <p:sp>
        <p:nvSpPr>
          <p:cNvPr id="4" name="Slide Number Placeholder 2">
            <a:extLst>
              <a:ext uri="{FF2B5EF4-FFF2-40B4-BE49-F238E27FC236}">
                <a16:creationId xmlns:a16="http://schemas.microsoft.com/office/drawing/2014/main" id="{E1A6E1FA-AA5C-4804-A950-8A69344C91F3}"/>
              </a:ext>
            </a:extLst>
          </p:cNvPr>
          <p:cNvSpPr>
            <a:spLocks noGrp="1"/>
          </p:cNvSpPr>
          <p:nvPr>
            <p:ph type="sldNum" sz="quarter" idx="12"/>
          </p:nvPr>
        </p:nvSpPr>
        <p:spPr>
          <a:xfrm>
            <a:off x="10469880" y="320040"/>
            <a:ext cx="914400" cy="320040"/>
          </a:xfrm>
        </p:spPr>
        <p:txBody>
          <a:bodyPr>
            <a:normAutofit/>
          </a:bodyPr>
          <a:lstStyle/>
          <a:p>
            <a:fld id="{A3F7CB7D-F184-43C7-B6FD-03D728E1BBFF}" type="slidenum">
              <a:rPr kumimoji="0" lang="en-US" smtClean="0"/>
              <a:pPr/>
              <a:t>35</a:t>
            </a:fld>
            <a:endParaRPr kumimoji="0" lang="en-US" dirty="0"/>
          </a:p>
        </p:txBody>
      </p:sp>
      <p:graphicFrame>
        <p:nvGraphicFramePr>
          <p:cNvPr id="2" name="Diagram 1">
            <a:extLst>
              <a:ext uri="{FF2B5EF4-FFF2-40B4-BE49-F238E27FC236}">
                <a16:creationId xmlns:a16="http://schemas.microsoft.com/office/drawing/2014/main" id="{FE1CCC52-0E67-4FD0-9142-EBB1416A1586}"/>
              </a:ext>
            </a:extLst>
          </p:cNvPr>
          <p:cNvGraphicFramePr/>
          <p:nvPr>
            <p:extLst>
              <p:ext uri="{D42A27DB-BD31-4B8C-83A1-F6EECF244321}">
                <p14:modId xmlns:p14="http://schemas.microsoft.com/office/powerpoint/2010/main" val="1443056498"/>
              </p:ext>
            </p:extLst>
          </p:nvPr>
        </p:nvGraphicFramePr>
        <p:xfrm>
          <a:off x="118844" y="2057413"/>
          <a:ext cx="11954312" cy="123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llout: Up Arrow 5">
            <a:extLst>
              <a:ext uri="{FF2B5EF4-FFF2-40B4-BE49-F238E27FC236}">
                <a16:creationId xmlns:a16="http://schemas.microsoft.com/office/drawing/2014/main" id="{5B55C72E-BD64-4A7F-B0B2-B9F28431549F}"/>
              </a:ext>
            </a:extLst>
          </p:cNvPr>
          <p:cNvSpPr/>
          <p:nvPr/>
        </p:nvSpPr>
        <p:spPr>
          <a:xfrm>
            <a:off x="3422709" y="3046795"/>
            <a:ext cx="939566" cy="1030255"/>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a:t>Unvouchered Landed Cost Report</a:t>
            </a:r>
          </a:p>
        </p:txBody>
      </p:sp>
      <p:sp>
        <p:nvSpPr>
          <p:cNvPr id="21" name="Callout: Up Arrow 20">
            <a:extLst>
              <a:ext uri="{FF2B5EF4-FFF2-40B4-BE49-F238E27FC236}">
                <a16:creationId xmlns:a16="http://schemas.microsoft.com/office/drawing/2014/main" id="{ED114B60-CA75-41C5-BC49-D3AF417726AF}"/>
              </a:ext>
            </a:extLst>
          </p:cNvPr>
          <p:cNvSpPr/>
          <p:nvPr/>
        </p:nvSpPr>
        <p:spPr>
          <a:xfrm>
            <a:off x="6887434" y="3035151"/>
            <a:ext cx="1484780"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AP Trial Balance</a:t>
            </a:r>
          </a:p>
        </p:txBody>
      </p:sp>
      <p:sp>
        <p:nvSpPr>
          <p:cNvPr id="22" name="Callout: Up Arrow 21">
            <a:extLst>
              <a:ext uri="{FF2B5EF4-FFF2-40B4-BE49-F238E27FC236}">
                <a16:creationId xmlns:a16="http://schemas.microsoft.com/office/drawing/2014/main" id="{F5409B2F-D3D5-412E-8DA8-0BA56D94DA6E}"/>
              </a:ext>
            </a:extLst>
          </p:cNvPr>
          <p:cNvSpPr/>
          <p:nvPr/>
        </p:nvSpPr>
        <p:spPr>
          <a:xfrm>
            <a:off x="6883289" y="4193627"/>
            <a:ext cx="1484779"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Accounts Payable Subledger credit for invoice</a:t>
            </a:r>
          </a:p>
        </p:txBody>
      </p:sp>
      <p:sp>
        <p:nvSpPr>
          <p:cNvPr id="23" name="Callout: Up Arrow 22">
            <a:extLst>
              <a:ext uri="{FF2B5EF4-FFF2-40B4-BE49-F238E27FC236}">
                <a16:creationId xmlns:a16="http://schemas.microsoft.com/office/drawing/2014/main" id="{54E0E112-CECB-4E30-871A-6202A7FA044B}"/>
              </a:ext>
            </a:extLst>
          </p:cNvPr>
          <p:cNvSpPr/>
          <p:nvPr/>
        </p:nvSpPr>
        <p:spPr>
          <a:xfrm>
            <a:off x="6883289" y="5373208"/>
            <a:ext cx="1484779" cy="1173450"/>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t>Accounts Payable credited, Inventory Receipts Clearing Account Debited</a:t>
            </a:r>
          </a:p>
        </p:txBody>
      </p:sp>
      <p:sp>
        <p:nvSpPr>
          <p:cNvPr id="11" name="Callout: Up Arrow 10">
            <a:extLst>
              <a:ext uri="{FF2B5EF4-FFF2-40B4-BE49-F238E27FC236}">
                <a16:creationId xmlns:a16="http://schemas.microsoft.com/office/drawing/2014/main" id="{8592B3B9-D7BE-489D-A319-06A5F9F96B32}"/>
              </a:ext>
            </a:extLst>
          </p:cNvPr>
          <p:cNvSpPr/>
          <p:nvPr/>
        </p:nvSpPr>
        <p:spPr>
          <a:xfrm>
            <a:off x="4379052" y="3031679"/>
            <a:ext cx="925515" cy="1045371"/>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Inventory Value Report</a:t>
            </a:r>
          </a:p>
        </p:txBody>
      </p:sp>
      <p:sp>
        <p:nvSpPr>
          <p:cNvPr id="12" name="Callout: Up Arrow 11">
            <a:extLst>
              <a:ext uri="{FF2B5EF4-FFF2-40B4-BE49-F238E27FC236}">
                <a16:creationId xmlns:a16="http://schemas.microsoft.com/office/drawing/2014/main" id="{10FB3E3D-7A0D-4243-8668-AE387F0175BB}"/>
              </a:ext>
            </a:extLst>
          </p:cNvPr>
          <p:cNvSpPr/>
          <p:nvPr/>
        </p:nvSpPr>
        <p:spPr>
          <a:xfrm>
            <a:off x="3344550" y="4077050"/>
            <a:ext cx="2069004"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Inventory subledger debited for items</a:t>
            </a:r>
          </a:p>
        </p:txBody>
      </p:sp>
      <p:sp>
        <p:nvSpPr>
          <p:cNvPr id="13" name="Callout: Up Arrow 12">
            <a:extLst>
              <a:ext uri="{FF2B5EF4-FFF2-40B4-BE49-F238E27FC236}">
                <a16:creationId xmlns:a16="http://schemas.microsoft.com/office/drawing/2014/main" id="{387E3BAC-5ABD-40AB-81C9-5026E978259B}"/>
              </a:ext>
            </a:extLst>
          </p:cNvPr>
          <p:cNvSpPr/>
          <p:nvPr/>
        </p:nvSpPr>
        <p:spPr>
          <a:xfrm>
            <a:off x="3331121" y="5256106"/>
            <a:ext cx="2069003"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Inventory GL Account Debited, Landed Cost Clearing Account Credited</a:t>
            </a:r>
          </a:p>
        </p:txBody>
      </p:sp>
    </p:spTree>
    <p:extLst>
      <p:ext uri="{BB962C8B-B14F-4D97-AF65-F5344CB8AC3E}">
        <p14:creationId xmlns:p14="http://schemas.microsoft.com/office/powerpoint/2010/main" val="354482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22" grpId="0" animBg="1"/>
      <p:bldP spid="23"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36</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2109"/>
            <a:ext cx="12118109" cy="5721928"/>
          </a:xfrm>
        </p:spPr>
        <p:txBody>
          <a:bodyPr>
            <a:normAutofit/>
          </a:bodyPr>
          <a:lstStyle/>
          <a:p>
            <a:r>
              <a:rPr lang="en-US" dirty="0"/>
              <a:t>Example: Customer places an order for 300 units of 100084.  They add Landed Cost Drivers on the PO to capture inbound expense. </a:t>
            </a:r>
          </a:p>
          <a:p>
            <a:pPr lvl="1"/>
            <a:r>
              <a:rPr lang="en-US" dirty="0"/>
              <a:t>Step #1: Purchase Order Entry</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Step #2: Enter Landed Cost for the PO </a:t>
            </a:r>
          </a:p>
          <a:p>
            <a:pPr lvl="1"/>
            <a:endParaRPr lang="en-US" dirty="0"/>
          </a:p>
          <a:p>
            <a:pPr marL="457200" lvl="1" indent="0">
              <a:buNone/>
            </a:pPr>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Sales Order to Cash Cycle - Transactions</a:t>
            </a:r>
          </a:p>
        </p:txBody>
      </p:sp>
      <p:pic>
        <p:nvPicPr>
          <p:cNvPr id="6" name="Picture 5">
            <a:extLst>
              <a:ext uri="{FF2B5EF4-FFF2-40B4-BE49-F238E27FC236}">
                <a16:creationId xmlns:a16="http://schemas.microsoft.com/office/drawing/2014/main" id="{D5708F0B-59C9-4420-9569-41817DE0980B}"/>
              </a:ext>
            </a:extLst>
          </p:cNvPr>
          <p:cNvPicPr>
            <a:picLocks noChangeAspect="1"/>
          </p:cNvPicPr>
          <p:nvPr/>
        </p:nvPicPr>
        <p:blipFill>
          <a:blip r:embed="rId2"/>
          <a:stretch>
            <a:fillRect/>
          </a:stretch>
        </p:blipFill>
        <p:spPr>
          <a:xfrm>
            <a:off x="3536494" y="2043619"/>
            <a:ext cx="5119011" cy="2018960"/>
          </a:xfrm>
          <a:prstGeom prst="rect">
            <a:avLst/>
          </a:prstGeom>
        </p:spPr>
      </p:pic>
      <p:pic>
        <p:nvPicPr>
          <p:cNvPr id="8" name="Picture 7">
            <a:extLst>
              <a:ext uri="{FF2B5EF4-FFF2-40B4-BE49-F238E27FC236}">
                <a16:creationId xmlns:a16="http://schemas.microsoft.com/office/drawing/2014/main" id="{B765F326-67AD-464E-B033-1C28FAC85B08}"/>
              </a:ext>
            </a:extLst>
          </p:cNvPr>
          <p:cNvPicPr>
            <a:picLocks noChangeAspect="1"/>
          </p:cNvPicPr>
          <p:nvPr/>
        </p:nvPicPr>
        <p:blipFill>
          <a:blip r:embed="rId3"/>
          <a:stretch>
            <a:fillRect/>
          </a:stretch>
        </p:blipFill>
        <p:spPr>
          <a:xfrm>
            <a:off x="3027121" y="4900041"/>
            <a:ext cx="6211647" cy="1763996"/>
          </a:xfrm>
          <a:prstGeom prst="rect">
            <a:avLst/>
          </a:prstGeom>
        </p:spPr>
      </p:pic>
    </p:spTree>
    <p:extLst>
      <p:ext uri="{BB962C8B-B14F-4D97-AF65-F5344CB8AC3E}">
        <p14:creationId xmlns:p14="http://schemas.microsoft.com/office/powerpoint/2010/main" val="4200941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37</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8117"/>
            <a:ext cx="12118109" cy="5595851"/>
          </a:xfrm>
        </p:spPr>
        <p:txBody>
          <a:bodyPr>
            <a:normAutofit/>
          </a:bodyPr>
          <a:lstStyle/>
          <a:p>
            <a:r>
              <a:rPr lang="en-US" dirty="0"/>
              <a:t>Example: Company places a purchase order for 300 units of 100084.  </a:t>
            </a:r>
          </a:p>
          <a:p>
            <a:pPr lvl="1"/>
            <a:r>
              <a:rPr lang="en-US" dirty="0"/>
              <a:t>Step #3: Inventory is received from Supplier into the warehouse</a:t>
            </a:r>
          </a:p>
          <a:p>
            <a:pPr lvl="2"/>
            <a:r>
              <a:rPr lang="en-US" dirty="0"/>
              <a:t>Inventory – Inventory Management – Transaction – Purchase Order Receipts</a:t>
            </a:r>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Purchase Order to Cash Cycle - Transactions</a:t>
            </a:r>
          </a:p>
        </p:txBody>
      </p:sp>
      <p:pic>
        <p:nvPicPr>
          <p:cNvPr id="2" name="Picture 1">
            <a:extLst>
              <a:ext uri="{FF2B5EF4-FFF2-40B4-BE49-F238E27FC236}">
                <a16:creationId xmlns:a16="http://schemas.microsoft.com/office/drawing/2014/main" id="{A17EC089-BF55-49BB-ADBC-CF4433A46CD4}"/>
              </a:ext>
            </a:extLst>
          </p:cNvPr>
          <p:cNvPicPr>
            <a:picLocks noChangeAspect="1"/>
          </p:cNvPicPr>
          <p:nvPr/>
        </p:nvPicPr>
        <p:blipFill>
          <a:blip r:embed="rId2"/>
          <a:stretch>
            <a:fillRect/>
          </a:stretch>
        </p:blipFill>
        <p:spPr>
          <a:xfrm>
            <a:off x="1910175" y="2185171"/>
            <a:ext cx="8371650" cy="3724712"/>
          </a:xfrm>
          <a:prstGeom prst="rect">
            <a:avLst/>
          </a:prstGeom>
        </p:spPr>
      </p:pic>
    </p:spTree>
    <p:extLst>
      <p:ext uri="{BB962C8B-B14F-4D97-AF65-F5344CB8AC3E}">
        <p14:creationId xmlns:p14="http://schemas.microsoft.com/office/powerpoint/2010/main" val="3593737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38</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8117"/>
            <a:ext cx="12118109" cy="5595851"/>
          </a:xfrm>
        </p:spPr>
        <p:txBody>
          <a:bodyPr>
            <a:normAutofit/>
          </a:bodyPr>
          <a:lstStyle/>
          <a:p>
            <a:r>
              <a:rPr lang="en-US" dirty="0"/>
              <a:t>Example: Company places a purchase order for 300 units of 100084.  </a:t>
            </a:r>
          </a:p>
          <a:p>
            <a:pPr lvl="1"/>
            <a:r>
              <a:rPr lang="en-US" dirty="0"/>
              <a:t>Step #3 (continued): Inventory is received from Supplier into the warehouse</a:t>
            </a:r>
          </a:p>
          <a:p>
            <a:pPr lvl="2"/>
            <a:r>
              <a:rPr lang="en-US" dirty="0"/>
              <a:t>Completing the Purchase Order Receipt automatically receives the Landed Cost. After the Purchase Order Receipt is saved Landed Cost and the Purchase Order become two separate transactions</a:t>
            </a:r>
          </a:p>
          <a:p>
            <a:pPr lvl="2"/>
            <a:r>
              <a:rPr lang="en-US" dirty="0"/>
              <a:t>Landed Cost can be edited in the Purchase Order Receipts Window	</a:t>
            </a:r>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Purchase Order to Cash Cycle - Transactions</a:t>
            </a:r>
          </a:p>
        </p:txBody>
      </p:sp>
      <p:pic>
        <p:nvPicPr>
          <p:cNvPr id="5" name="Picture 4">
            <a:extLst>
              <a:ext uri="{FF2B5EF4-FFF2-40B4-BE49-F238E27FC236}">
                <a16:creationId xmlns:a16="http://schemas.microsoft.com/office/drawing/2014/main" id="{B6623FDF-D820-4609-9F20-BF3E7C21363F}"/>
              </a:ext>
            </a:extLst>
          </p:cNvPr>
          <p:cNvPicPr>
            <a:picLocks noChangeAspect="1"/>
          </p:cNvPicPr>
          <p:nvPr/>
        </p:nvPicPr>
        <p:blipFill>
          <a:blip r:embed="rId2"/>
          <a:stretch>
            <a:fillRect/>
          </a:stretch>
        </p:blipFill>
        <p:spPr>
          <a:xfrm>
            <a:off x="860382" y="2753361"/>
            <a:ext cx="10471235" cy="3156522"/>
          </a:xfrm>
          <a:prstGeom prst="rect">
            <a:avLst/>
          </a:prstGeom>
        </p:spPr>
      </p:pic>
    </p:spTree>
    <p:extLst>
      <p:ext uri="{BB962C8B-B14F-4D97-AF65-F5344CB8AC3E}">
        <p14:creationId xmlns:p14="http://schemas.microsoft.com/office/powerpoint/2010/main" val="4065158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39</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8117"/>
            <a:ext cx="12118109" cy="5595851"/>
          </a:xfrm>
        </p:spPr>
        <p:txBody>
          <a:bodyPr>
            <a:normAutofit/>
          </a:bodyPr>
          <a:lstStyle/>
          <a:p>
            <a:r>
              <a:rPr lang="en-US" dirty="0"/>
              <a:t>Example: Company places a purchase order for 300 units of 100084.  </a:t>
            </a:r>
          </a:p>
          <a:p>
            <a:pPr lvl="1"/>
            <a:r>
              <a:rPr lang="en-US" dirty="0"/>
              <a:t>Step #3 (continued): Inventory is received from Supplier into the warehouse</a:t>
            </a:r>
          </a:p>
          <a:p>
            <a:pPr lvl="2"/>
            <a:r>
              <a:rPr lang="en-US" dirty="0"/>
              <a:t>Value has increased on the Inventory Value Report</a:t>
            </a:r>
          </a:p>
          <a:p>
            <a:pPr lvl="2"/>
            <a:r>
              <a:rPr lang="en-US" dirty="0"/>
              <a:t>Unvouchered PO report shows value until the voucher from the supplier is matched to the PO	</a:t>
            </a:r>
          </a:p>
          <a:p>
            <a:pPr lvl="2"/>
            <a:r>
              <a:rPr lang="en-US" dirty="0"/>
              <a:t>Unvouchered Landed Cost report shows value of the inbound expenses until the voucher from the inbound supplier is matched to the PO</a:t>
            </a:r>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Purchase Order to Cash Cycle - Transactions</a:t>
            </a:r>
          </a:p>
        </p:txBody>
      </p:sp>
      <p:pic>
        <p:nvPicPr>
          <p:cNvPr id="4" name="Picture 3">
            <a:extLst>
              <a:ext uri="{FF2B5EF4-FFF2-40B4-BE49-F238E27FC236}">
                <a16:creationId xmlns:a16="http://schemas.microsoft.com/office/drawing/2014/main" id="{3023F1FB-B966-4787-97CB-59946B285921}"/>
              </a:ext>
            </a:extLst>
          </p:cNvPr>
          <p:cNvPicPr>
            <a:picLocks noChangeAspect="1"/>
          </p:cNvPicPr>
          <p:nvPr/>
        </p:nvPicPr>
        <p:blipFill>
          <a:blip r:embed="rId2"/>
          <a:stretch>
            <a:fillRect/>
          </a:stretch>
        </p:blipFill>
        <p:spPr>
          <a:xfrm>
            <a:off x="1062578" y="2856751"/>
            <a:ext cx="10085714" cy="3409524"/>
          </a:xfrm>
          <a:prstGeom prst="rect">
            <a:avLst/>
          </a:prstGeom>
        </p:spPr>
      </p:pic>
    </p:spTree>
    <p:extLst>
      <p:ext uri="{BB962C8B-B14F-4D97-AF65-F5344CB8AC3E}">
        <p14:creationId xmlns:p14="http://schemas.microsoft.com/office/powerpoint/2010/main" val="239871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889000" y="2339669"/>
            <a:ext cx="3500828" cy="2470065"/>
          </a:xfrm>
        </p:spPr>
        <p:txBody>
          <a:bodyPr/>
          <a:lstStyle/>
          <a:p>
            <a:r>
              <a:rPr lang="en-US" dirty="0"/>
              <a:t>Disclaimer</a:t>
            </a:r>
          </a:p>
        </p:txBody>
      </p:sp>
      <p:sp>
        <p:nvSpPr>
          <p:cNvPr id="6" name="Rectangle 6"/>
          <p:cNvSpPr>
            <a:spLocks noGrp="1"/>
          </p:cNvSpPr>
          <p:nvPr>
            <p:ph sz="half" idx="1"/>
          </p:nvPr>
        </p:nvSpPr>
        <p:spPr>
          <a:xfrm>
            <a:off x="4633547" y="1354014"/>
            <a:ext cx="7174522" cy="5078437"/>
          </a:xfrm>
        </p:spPr>
        <p:txBody>
          <a:bodyPr>
            <a:normAutofit/>
          </a:bodyPr>
          <a:lstStyle>
            <a:lvl1pPr>
              <a:defRPr sz="2800"/>
            </a:lvl1pPr>
          </a:lstStyle>
          <a:p>
            <a:pPr marL="457189" indent="-457189">
              <a:buFont typeface="Arial" panose="020B0604020202020204" pitchFamily="34" charset="0"/>
              <a:buChar char="•"/>
              <a:defRPr/>
            </a:pPr>
            <a:r>
              <a:rPr lang="en-US" sz="1800" dirty="0"/>
              <a:t>This conference is an attempt by P21WWUG members to assist each other by demonstrating ways that we utilize the Prophet21 system and other related products.</a:t>
            </a:r>
          </a:p>
          <a:p>
            <a:pPr marL="457189" indent="-457189">
              <a:buFont typeface="Arial" panose="020B0604020202020204" pitchFamily="34" charset="0"/>
              <a:buChar char="•"/>
              <a:defRPr/>
            </a:pPr>
            <a:r>
              <a:rPr lang="en-US" sz="1800" dirty="0"/>
              <a:t>The P21WWUG and the individuals conducting the classes and round tables take no responsibility for potential issues that arise as a result of taking the advice given during the conference.</a:t>
            </a:r>
          </a:p>
          <a:p>
            <a:pPr marL="457189" indent="-457189">
              <a:buFont typeface="Arial" panose="020B0604020202020204" pitchFamily="34" charset="0"/>
              <a:buChar char="•"/>
              <a:defRPr/>
            </a:pPr>
            <a:r>
              <a:rPr lang="en-US" sz="1800" dirty="0"/>
              <a:t>The P21WWUG does not recommend using any SQL statements to update your database without having those statements first reviewed by Epicor or other experienced SQL professionals. Test any code in your Play Database!</a:t>
            </a:r>
          </a:p>
          <a:p>
            <a:pPr marL="457189" indent="-457189">
              <a:buFont typeface="Arial" panose="020B0604020202020204" pitchFamily="34" charset="0"/>
              <a:buChar char="•"/>
              <a:defRPr/>
            </a:pPr>
            <a:r>
              <a:rPr lang="en-US" sz="1800" dirty="0"/>
              <a:t>Using SQL statements to update your database may result in corrupting your database. Test any code in your Play Database!</a:t>
            </a:r>
          </a:p>
        </p:txBody>
      </p:sp>
      <p:sp>
        <p:nvSpPr>
          <p:cNvPr id="8" name="Slide Number Placeholder 7"/>
          <p:cNvSpPr>
            <a:spLocks noGrp="1"/>
          </p:cNvSpPr>
          <p:nvPr>
            <p:ph type="sldNum" sz="quarter" idx="12"/>
          </p:nvPr>
        </p:nvSpPr>
        <p:spPr/>
        <p:txBody>
          <a:bodyPr>
            <a:normAutofit/>
          </a:bodyPr>
          <a:lstStyle/>
          <a:p>
            <a:pPr algn="ctr"/>
            <a:fld id="{8F82E0A0-C266-4798-8C8F-B9F91E9DA37E}" type="slidenum">
              <a:rPr lang="en-US"/>
              <a:pPr algn="ctr"/>
              <a:t>4</a:t>
            </a:fld>
            <a:endParaRPr kumimoji="0" lang="en-US" dirty="0"/>
          </a:p>
        </p:txBody>
      </p:sp>
    </p:spTree>
    <p:extLst>
      <p:ext uri="{BB962C8B-B14F-4D97-AF65-F5344CB8AC3E}">
        <p14:creationId xmlns:p14="http://schemas.microsoft.com/office/powerpoint/2010/main" val="1576043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40</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8117"/>
            <a:ext cx="12118109" cy="5595851"/>
          </a:xfrm>
        </p:spPr>
        <p:txBody>
          <a:bodyPr>
            <a:normAutofit/>
          </a:bodyPr>
          <a:lstStyle/>
          <a:p>
            <a:r>
              <a:rPr lang="en-US" dirty="0"/>
              <a:t>Example: Company places a purchase order for 300 units of 100084.  </a:t>
            </a:r>
          </a:p>
          <a:p>
            <a:pPr lvl="1"/>
            <a:r>
              <a:rPr lang="en-US" dirty="0"/>
              <a:t>Step #3 (continued): Inventory is received from Supplier into the warehouse</a:t>
            </a:r>
          </a:p>
          <a:p>
            <a:pPr lvl="2"/>
            <a:r>
              <a:rPr lang="en-US" dirty="0"/>
              <a:t>GL Transactions: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Step #4: Convert PO to Voucher (same process as previous example)</a:t>
            </a:r>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Purchase Order to Cash Cycle - Transactions</a:t>
            </a:r>
          </a:p>
        </p:txBody>
      </p:sp>
      <p:graphicFrame>
        <p:nvGraphicFramePr>
          <p:cNvPr id="5" name="Table 4">
            <a:extLst>
              <a:ext uri="{FF2B5EF4-FFF2-40B4-BE49-F238E27FC236}">
                <a16:creationId xmlns:a16="http://schemas.microsoft.com/office/drawing/2014/main" id="{3A33F142-9A0D-4AC7-879E-F56EE997FE0D}"/>
              </a:ext>
            </a:extLst>
          </p:cNvPr>
          <p:cNvGraphicFramePr>
            <a:graphicFrameLocks noGrp="1"/>
          </p:cNvGraphicFramePr>
          <p:nvPr>
            <p:extLst>
              <p:ext uri="{D42A27DB-BD31-4B8C-83A1-F6EECF244321}">
                <p14:modId xmlns:p14="http://schemas.microsoft.com/office/powerpoint/2010/main" val="2181008293"/>
              </p:ext>
            </p:extLst>
          </p:nvPr>
        </p:nvGraphicFramePr>
        <p:xfrm>
          <a:off x="1638661" y="2464576"/>
          <a:ext cx="8127999" cy="1483360"/>
        </p:xfrm>
        <a:graphic>
          <a:graphicData uri="http://schemas.openxmlformats.org/drawingml/2006/table">
            <a:tbl>
              <a:tblPr firstRow="1" bandRow="1">
                <a:tableStyleId>{5C22544A-7EE6-4342-B048-85BDC9FD1C3A}</a:tableStyleId>
              </a:tblPr>
              <a:tblGrid>
                <a:gridCol w="3172143">
                  <a:extLst>
                    <a:ext uri="{9D8B030D-6E8A-4147-A177-3AD203B41FA5}">
                      <a16:colId xmlns:a16="http://schemas.microsoft.com/office/drawing/2014/main" val="1137937413"/>
                    </a:ext>
                  </a:extLst>
                </a:gridCol>
                <a:gridCol w="2246523">
                  <a:extLst>
                    <a:ext uri="{9D8B030D-6E8A-4147-A177-3AD203B41FA5}">
                      <a16:colId xmlns:a16="http://schemas.microsoft.com/office/drawing/2014/main" val="3048399371"/>
                    </a:ext>
                  </a:extLst>
                </a:gridCol>
                <a:gridCol w="2709333">
                  <a:extLst>
                    <a:ext uri="{9D8B030D-6E8A-4147-A177-3AD203B41FA5}">
                      <a16:colId xmlns:a16="http://schemas.microsoft.com/office/drawing/2014/main" val="4151008912"/>
                    </a:ext>
                  </a:extLst>
                </a:gridCol>
              </a:tblGrid>
              <a:tr h="370840">
                <a:tc>
                  <a:txBody>
                    <a:bodyPr/>
                    <a:lstStyle/>
                    <a:p>
                      <a:r>
                        <a:rPr lang="en-US" dirty="0"/>
                        <a:t>Account</a:t>
                      </a:r>
                    </a:p>
                  </a:txBody>
                  <a:tcPr/>
                </a:tc>
                <a:tc>
                  <a:txBody>
                    <a:bodyPr/>
                    <a:lstStyle/>
                    <a:p>
                      <a:r>
                        <a:rPr lang="en-US" dirty="0"/>
                        <a:t>Debit</a:t>
                      </a:r>
                    </a:p>
                  </a:txBody>
                  <a:tcPr/>
                </a:tc>
                <a:tc>
                  <a:txBody>
                    <a:bodyPr/>
                    <a:lstStyle/>
                    <a:p>
                      <a:r>
                        <a:rPr lang="en-US" dirty="0"/>
                        <a:t>Credit</a:t>
                      </a:r>
                    </a:p>
                  </a:txBody>
                  <a:tcPr/>
                </a:tc>
                <a:extLst>
                  <a:ext uri="{0D108BD9-81ED-4DB2-BD59-A6C34878D82A}">
                    <a16:rowId xmlns:a16="http://schemas.microsoft.com/office/drawing/2014/main" val="2103611888"/>
                  </a:ext>
                </a:extLst>
              </a:tr>
              <a:tr h="370840">
                <a:tc>
                  <a:txBody>
                    <a:bodyPr/>
                    <a:lstStyle/>
                    <a:p>
                      <a:r>
                        <a:rPr lang="en-US" dirty="0"/>
                        <a:t>Inventory</a:t>
                      </a:r>
                    </a:p>
                  </a:txBody>
                  <a:tcPr/>
                </a:tc>
                <a:tc>
                  <a:txBody>
                    <a:bodyPr/>
                    <a:lstStyle/>
                    <a:p>
                      <a:r>
                        <a:rPr lang="en-US" dirty="0"/>
                        <a:t>$2,470.50</a:t>
                      </a:r>
                    </a:p>
                  </a:txBody>
                  <a:tcPr/>
                </a:tc>
                <a:tc>
                  <a:txBody>
                    <a:bodyPr/>
                    <a:lstStyle/>
                    <a:p>
                      <a:endParaRPr lang="en-US" dirty="0"/>
                    </a:p>
                  </a:txBody>
                  <a:tcPr/>
                </a:tc>
                <a:extLst>
                  <a:ext uri="{0D108BD9-81ED-4DB2-BD59-A6C34878D82A}">
                    <a16:rowId xmlns:a16="http://schemas.microsoft.com/office/drawing/2014/main" val="2686270148"/>
                  </a:ext>
                </a:extLst>
              </a:tr>
              <a:tr h="370840">
                <a:tc>
                  <a:txBody>
                    <a:bodyPr/>
                    <a:lstStyle/>
                    <a:p>
                      <a:r>
                        <a:rPr lang="en-US" dirty="0"/>
                        <a:t>Inventory Receipts Clearing</a:t>
                      </a:r>
                    </a:p>
                  </a:txBody>
                  <a:tcPr/>
                </a:tc>
                <a:tc>
                  <a:txBody>
                    <a:bodyPr/>
                    <a:lstStyle/>
                    <a:p>
                      <a:endParaRPr lang="en-US" dirty="0"/>
                    </a:p>
                  </a:txBody>
                  <a:tcPr/>
                </a:tc>
                <a:tc>
                  <a:txBody>
                    <a:bodyPr/>
                    <a:lstStyle/>
                    <a:p>
                      <a:r>
                        <a:rPr lang="en-US" dirty="0"/>
                        <a:t>$1,647.00</a:t>
                      </a:r>
                    </a:p>
                  </a:txBody>
                  <a:tcPr/>
                </a:tc>
                <a:extLst>
                  <a:ext uri="{0D108BD9-81ED-4DB2-BD59-A6C34878D82A}">
                    <a16:rowId xmlns:a16="http://schemas.microsoft.com/office/drawing/2014/main" val="1559062211"/>
                  </a:ext>
                </a:extLst>
              </a:tr>
              <a:tr h="370840">
                <a:tc>
                  <a:txBody>
                    <a:bodyPr/>
                    <a:lstStyle/>
                    <a:p>
                      <a:r>
                        <a:rPr lang="en-US" dirty="0"/>
                        <a:t>Landed Cost Clearing</a:t>
                      </a:r>
                    </a:p>
                  </a:txBody>
                  <a:tcPr/>
                </a:tc>
                <a:tc>
                  <a:txBody>
                    <a:bodyPr/>
                    <a:lstStyle/>
                    <a:p>
                      <a:endParaRPr lang="en-US" dirty="0"/>
                    </a:p>
                  </a:txBody>
                  <a:tcPr/>
                </a:tc>
                <a:tc>
                  <a:txBody>
                    <a:bodyPr/>
                    <a:lstStyle/>
                    <a:p>
                      <a:r>
                        <a:rPr lang="en-US" dirty="0"/>
                        <a:t>$   823.50</a:t>
                      </a:r>
                    </a:p>
                  </a:txBody>
                  <a:tcPr/>
                </a:tc>
                <a:extLst>
                  <a:ext uri="{0D108BD9-81ED-4DB2-BD59-A6C34878D82A}">
                    <a16:rowId xmlns:a16="http://schemas.microsoft.com/office/drawing/2014/main" val="3615613609"/>
                  </a:ext>
                </a:extLst>
              </a:tr>
            </a:tbl>
          </a:graphicData>
        </a:graphic>
      </p:graphicFrame>
    </p:spTree>
    <p:extLst>
      <p:ext uri="{BB962C8B-B14F-4D97-AF65-F5344CB8AC3E}">
        <p14:creationId xmlns:p14="http://schemas.microsoft.com/office/powerpoint/2010/main" val="3844940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41</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8117"/>
            <a:ext cx="12118109" cy="5595851"/>
          </a:xfrm>
        </p:spPr>
        <p:txBody>
          <a:bodyPr>
            <a:normAutofit/>
          </a:bodyPr>
          <a:lstStyle/>
          <a:p>
            <a:r>
              <a:rPr lang="en-US" dirty="0"/>
              <a:t>Example: Company places a purchase order for 300 units of 100084.  </a:t>
            </a:r>
          </a:p>
          <a:p>
            <a:pPr lvl="1"/>
            <a:r>
              <a:rPr lang="en-US" dirty="0"/>
              <a:t>Step #5: Convert Landed Cost to Voucher:</a:t>
            </a:r>
          </a:p>
          <a:p>
            <a:pPr lvl="2"/>
            <a:r>
              <a:rPr lang="en-US" dirty="0"/>
              <a:t>Accounting – Accounts Payable – Transaction – Convert Landed Cost to Voucher</a:t>
            </a:r>
          </a:p>
          <a:p>
            <a:pPr lvl="2"/>
            <a:r>
              <a:rPr lang="en-US" dirty="0"/>
              <a:t>The Vendor ID here is the Vendor that you’re paying for the </a:t>
            </a:r>
            <a:r>
              <a:rPr lang="en-US"/>
              <a:t>inbound expense.</a:t>
            </a:r>
          </a:p>
          <a:p>
            <a:pPr lvl="2"/>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Purchase Order to Cash Cycle - Transactions</a:t>
            </a:r>
          </a:p>
        </p:txBody>
      </p:sp>
      <p:pic>
        <p:nvPicPr>
          <p:cNvPr id="4" name="Picture 3">
            <a:extLst>
              <a:ext uri="{FF2B5EF4-FFF2-40B4-BE49-F238E27FC236}">
                <a16:creationId xmlns:a16="http://schemas.microsoft.com/office/drawing/2014/main" id="{95C8CF94-41A9-42B0-86AE-F1B89F609AC3}"/>
              </a:ext>
            </a:extLst>
          </p:cNvPr>
          <p:cNvPicPr>
            <a:picLocks noChangeAspect="1"/>
          </p:cNvPicPr>
          <p:nvPr/>
        </p:nvPicPr>
        <p:blipFill>
          <a:blip r:embed="rId2"/>
          <a:stretch>
            <a:fillRect/>
          </a:stretch>
        </p:blipFill>
        <p:spPr>
          <a:xfrm>
            <a:off x="2824453" y="2466364"/>
            <a:ext cx="5541453" cy="3647036"/>
          </a:xfrm>
          <a:prstGeom prst="rect">
            <a:avLst/>
          </a:prstGeom>
        </p:spPr>
      </p:pic>
    </p:spTree>
    <p:extLst>
      <p:ext uri="{BB962C8B-B14F-4D97-AF65-F5344CB8AC3E}">
        <p14:creationId xmlns:p14="http://schemas.microsoft.com/office/powerpoint/2010/main" val="1929311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42</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8117"/>
            <a:ext cx="12118109" cy="5595851"/>
          </a:xfrm>
        </p:spPr>
        <p:txBody>
          <a:bodyPr>
            <a:normAutofit/>
          </a:bodyPr>
          <a:lstStyle/>
          <a:p>
            <a:r>
              <a:rPr lang="en-US" dirty="0"/>
              <a:t>Example: Company places a purchase order for 300 units of 100084.  </a:t>
            </a:r>
          </a:p>
          <a:p>
            <a:pPr lvl="1"/>
            <a:r>
              <a:rPr lang="en-US" dirty="0"/>
              <a:t>Step #5 (continued): Convert Landed Cost to Voucher:</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Steps #6-7: Same as prior example</a:t>
            </a:r>
          </a:p>
          <a:p>
            <a:pPr lvl="2"/>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Purchase Order to Cash Cycle - Transactions</a:t>
            </a:r>
          </a:p>
        </p:txBody>
      </p:sp>
      <p:pic>
        <p:nvPicPr>
          <p:cNvPr id="2" name="Picture 1">
            <a:extLst>
              <a:ext uri="{FF2B5EF4-FFF2-40B4-BE49-F238E27FC236}">
                <a16:creationId xmlns:a16="http://schemas.microsoft.com/office/drawing/2014/main" id="{CD8DB536-9DA3-41AB-94A2-66ED8A3D3ABB}"/>
              </a:ext>
            </a:extLst>
          </p:cNvPr>
          <p:cNvPicPr>
            <a:picLocks noChangeAspect="1"/>
          </p:cNvPicPr>
          <p:nvPr/>
        </p:nvPicPr>
        <p:blipFill>
          <a:blip r:embed="rId2"/>
          <a:stretch>
            <a:fillRect/>
          </a:stretch>
        </p:blipFill>
        <p:spPr>
          <a:xfrm>
            <a:off x="2740870" y="1686186"/>
            <a:ext cx="6710259" cy="3263305"/>
          </a:xfrm>
          <a:prstGeom prst="rect">
            <a:avLst/>
          </a:prstGeom>
        </p:spPr>
      </p:pic>
    </p:spTree>
    <p:extLst>
      <p:ext uri="{BB962C8B-B14F-4D97-AF65-F5344CB8AC3E}">
        <p14:creationId xmlns:p14="http://schemas.microsoft.com/office/powerpoint/2010/main" val="65293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43</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8117"/>
            <a:ext cx="12118109" cy="5595851"/>
          </a:xfrm>
        </p:spPr>
        <p:txBody>
          <a:bodyPr>
            <a:normAutofit/>
          </a:bodyPr>
          <a:lstStyle/>
          <a:p>
            <a:r>
              <a:rPr lang="en-US" dirty="0"/>
              <a:t>Example: Company places a purchase order for 300 units of 100084.  </a:t>
            </a:r>
          </a:p>
          <a:p>
            <a:pPr lvl="1"/>
            <a:r>
              <a:rPr lang="en-US" dirty="0"/>
              <a:t>GL Transactions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914400" lvl="2"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Purchase Order to Cash Cycle - Transactions</a:t>
            </a:r>
          </a:p>
        </p:txBody>
      </p:sp>
      <p:pic>
        <p:nvPicPr>
          <p:cNvPr id="4" name="Picture 3">
            <a:extLst>
              <a:ext uri="{FF2B5EF4-FFF2-40B4-BE49-F238E27FC236}">
                <a16:creationId xmlns:a16="http://schemas.microsoft.com/office/drawing/2014/main" id="{045F4C0B-F0EF-49D8-9775-9D131D76A3A0}"/>
              </a:ext>
            </a:extLst>
          </p:cNvPr>
          <p:cNvPicPr>
            <a:picLocks noChangeAspect="1"/>
          </p:cNvPicPr>
          <p:nvPr/>
        </p:nvPicPr>
        <p:blipFill>
          <a:blip r:embed="rId2"/>
          <a:stretch>
            <a:fillRect/>
          </a:stretch>
        </p:blipFill>
        <p:spPr>
          <a:xfrm>
            <a:off x="1314581" y="1851233"/>
            <a:ext cx="9562838" cy="3155534"/>
          </a:xfrm>
          <a:prstGeom prst="rect">
            <a:avLst/>
          </a:prstGeom>
        </p:spPr>
      </p:pic>
    </p:spTree>
    <p:extLst>
      <p:ext uri="{BB962C8B-B14F-4D97-AF65-F5344CB8AC3E}">
        <p14:creationId xmlns:p14="http://schemas.microsoft.com/office/powerpoint/2010/main" val="2925267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2ACE-EBB5-4DFC-AB5B-DE189D68FDAF}"/>
              </a:ext>
            </a:extLst>
          </p:cNvPr>
          <p:cNvSpPr>
            <a:spLocks noGrp="1"/>
          </p:cNvSpPr>
          <p:nvPr>
            <p:ph sz="half" idx="2"/>
          </p:nvPr>
        </p:nvSpPr>
        <p:spPr>
          <a:xfrm>
            <a:off x="261457" y="2661939"/>
            <a:ext cx="11669086" cy="1022938"/>
          </a:xfrm>
          <a:solidFill>
            <a:schemeClr val="tx2"/>
          </a:solidFill>
        </p:spPr>
        <p:txBody>
          <a:bodyPr>
            <a:normAutofit/>
          </a:bodyPr>
          <a:lstStyle/>
          <a:p>
            <a:pPr marL="0" indent="0" algn="ctr">
              <a:buNone/>
            </a:pPr>
            <a:r>
              <a:rPr lang="en-US" sz="4800" dirty="0">
                <a:solidFill>
                  <a:schemeClr val="bg1"/>
                </a:solidFill>
              </a:rPr>
              <a:t>So What Matches What?!?</a:t>
            </a:r>
          </a:p>
        </p:txBody>
      </p:sp>
      <p:sp>
        <p:nvSpPr>
          <p:cNvPr id="4" name="Slide Number Placeholder 2">
            <a:extLst>
              <a:ext uri="{FF2B5EF4-FFF2-40B4-BE49-F238E27FC236}">
                <a16:creationId xmlns:a16="http://schemas.microsoft.com/office/drawing/2014/main" id="{E1A6E1FA-AA5C-4804-A950-8A69344C91F3}"/>
              </a:ext>
            </a:extLst>
          </p:cNvPr>
          <p:cNvSpPr>
            <a:spLocks noGrp="1"/>
          </p:cNvSpPr>
          <p:nvPr>
            <p:ph type="sldNum" sz="quarter" idx="12"/>
          </p:nvPr>
        </p:nvSpPr>
        <p:spPr>
          <a:xfrm>
            <a:off x="10469880" y="320040"/>
            <a:ext cx="914400" cy="320040"/>
          </a:xfrm>
        </p:spPr>
        <p:txBody>
          <a:bodyPr>
            <a:normAutofit/>
          </a:bodyPr>
          <a:lstStyle/>
          <a:p>
            <a:fld id="{A3F7CB7D-F184-43C7-B6FD-03D728E1BBFF}" type="slidenum">
              <a:rPr kumimoji="0" lang="en-US" smtClean="0"/>
              <a:pPr/>
              <a:t>44</a:t>
            </a:fld>
            <a:endParaRPr kumimoji="0" lang="en-US" dirty="0"/>
          </a:p>
        </p:txBody>
      </p:sp>
    </p:spTree>
    <p:extLst>
      <p:ext uri="{BB962C8B-B14F-4D97-AF65-F5344CB8AC3E}">
        <p14:creationId xmlns:p14="http://schemas.microsoft.com/office/powerpoint/2010/main" val="277364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2ACE-EBB5-4DFC-AB5B-DE189D68FDAF}"/>
              </a:ext>
            </a:extLst>
          </p:cNvPr>
          <p:cNvSpPr>
            <a:spLocks noGrp="1"/>
          </p:cNvSpPr>
          <p:nvPr>
            <p:ph sz="half" idx="2"/>
          </p:nvPr>
        </p:nvSpPr>
        <p:spPr>
          <a:xfrm>
            <a:off x="2525086" y="69741"/>
            <a:ext cx="8590327" cy="1022938"/>
          </a:xfrm>
          <a:solidFill>
            <a:schemeClr val="tx2"/>
          </a:solidFill>
        </p:spPr>
        <p:txBody>
          <a:bodyPr>
            <a:normAutofit/>
          </a:bodyPr>
          <a:lstStyle/>
          <a:p>
            <a:pPr marL="0" indent="0" algn="ctr">
              <a:buNone/>
            </a:pPr>
            <a:r>
              <a:rPr lang="en-US" sz="4800" dirty="0">
                <a:solidFill>
                  <a:schemeClr val="bg1"/>
                </a:solidFill>
              </a:rPr>
              <a:t>So What Matches What?!?</a:t>
            </a:r>
          </a:p>
        </p:txBody>
      </p:sp>
      <p:sp>
        <p:nvSpPr>
          <p:cNvPr id="4" name="Slide Number Placeholder 2">
            <a:extLst>
              <a:ext uri="{FF2B5EF4-FFF2-40B4-BE49-F238E27FC236}">
                <a16:creationId xmlns:a16="http://schemas.microsoft.com/office/drawing/2014/main" id="{E1A6E1FA-AA5C-4804-A950-8A69344C91F3}"/>
              </a:ext>
            </a:extLst>
          </p:cNvPr>
          <p:cNvSpPr>
            <a:spLocks noGrp="1"/>
          </p:cNvSpPr>
          <p:nvPr>
            <p:ph type="sldNum" sz="quarter" idx="12"/>
          </p:nvPr>
        </p:nvSpPr>
        <p:spPr>
          <a:xfrm>
            <a:off x="10469880" y="320040"/>
            <a:ext cx="914400" cy="320040"/>
          </a:xfrm>
        </p:spPr>
        <p:txBody>
          <a:bodyPr>
            <a:normAutofit/>
          </a:bodyPr>
          <a:lstStyle/>
          <a:p>
            <a:fld id="{A3F7CB7D-F184-43C7-B6FD-03D728E1BBFF}" type="slidenum">
              <a:rPr kumimoji="0" lang="en-US" smtClean="0"/>
              <a:pPr/>
              <a:t>45</a:t>
            </a:fld>
            <a:endParaRPr kumimoji="0" lang="en-US" dirty="0"/>
          </a:p>
        </p:txBody>
      </p:sp>
      <p:sp>
        <p:nvSpPr>
          <p:cNvPr id="5" name="Content Placeholder 6">
            <a:extLst>
              <a:ext uri="{FF2B5EF4-FFF2-40B4-BE49-F238E27FC236}">
                <a16:creationId xmlns:a16="http://schemas.microsoft.com/office/drawing/2014/main" id="{B47D679C-0D47-42A2-9FA1-3F20BFAFCA92}"/>
              </a:ext>
            </a:extLst>
          </p:cNvPr>
          <p:cNvSpPr txBox="1">
            <a:spLocks/>
          </p:cNvSpPr>
          <p:nvPr/>
        </p:nvSpPr>
        <p:spPr>
          <a:xfrm>
            <a:off x="73891" y="1459684"/>
            <a:ext cx="12118109" cy="508428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You should always be aware of what reports (subledgers) and GL accounts tie together, keeping the balances in sync will ensure accurate transactions and reporting:</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graphicFrame>
        <p:nvGraphicFramePr>
          <p:cNvPr id="2" name="Table 1">
            <a:extLst>
              <a:ext uri="{FF2B5EF4-FFF2-40B4-BE49-F238E27FC236}">
                <a16:creationId xmlns:a16="http://schemas.microsoft.com/office/drawing/2014/main" id="{84DFEB00-9D15-4EDC-A2A3-DD59DB3C22D7}"/>
              </a:ext>
            </a:extLst>
          </p:cNvPr>
          <p:cNvGraphicFramePr>
            <a:graphicFrameLocks noGrp="1"/>
          </p:cNvGraphicFramePr>
          <p:nvPr>
            <p:extLst>
              <p:ext uri="{D42A27DB-BD31-4B8C-83A1-F6EECF244321}">
                <p14:modId xmlns:p14="http://schemas.microsoft.com/office/powerpoint/2010/main" val="1907012759"/>
              </p:ext>
            </p:extLst>
          </p:nvPr>
        </p:nvGraphicFramePr>
        <p:xfrm>
          <a:off x="159391" y="2380376"/>
          <a:ext cx="11719422" cy="3977640"/>
        </p:xfrm>
        <a:graphic>
          <a:graphicData uri="http://schemas.openxmlformats.org/drawingml/2006/table">
            <a:tbl>
              <a:tblPr firstRow="1" bandRow="1">
                <a:tableStyleId>{5C22544A-7EE6-4342-B048-85BDC9FD1C3A}</a:tableStyleId>
              </a:tblPr>
              <a:tblGrid>
                <a:gridCol w="1417739">
                  <a:extLst>
                    <a:ext uri="{9D8B030D-6E8A-4147-A177-3AD203B41FA5}">
                      <a16:colId xmlns:a16="http://schemas.microsoft.com/office/drawing/2014/main" val="3045015335"/>
                    </a:ext>
                  </a:extLst>
                </a:gridCol>
                <a:gridCol w="3053593">
                  <a:extLst>
                    <a:ext uri="{9D8B030D-6E8A-4147-A177-3AD203B41FA5}">
                      <a16:colId xmlns:a16="http://schemas.microsoft.com/office/drawing/2014/main" val="209158720"/>
                    </a:ext>
                  </a:extLst>
                </a:gridCol>
                <a:gridCol w="7248090">
                  <a:extLst>
                    <a:ext uri="{9D8B030D-6E8A-4147-A177-3AD203B41FA5}">
                      <a16:colId xmlns:a16="http://schemas.microsoft.com/office/drawing/2014/main" val="3611916020"/>
                    </a:ext>
                  </a:extLst>
                </a:gridCol>
              </a:tblGrid>
              <a:tr h="370840">
                <a:tc>
                  <a:txBody>
                    <a:bodyPr/>
                    <a:lstStyle/>
                    <a:p>
                      <a:r>
                        <a:rPr lang="en-US" dirty="0"/>
                        <a:t>Account</a:t>
                      </a:r>
                    </a:p>
                  </a:txBody>
                  <a:tcPr/>
                </a:tc>
                <a:tc>
                  <a:txBody>
                    <a:bodyPr/>
                    <a:lstStyle/>
                    <a:p>
                      <a:r>
                        <a:rPr lang="en-US" dirty="0"/>
                        <a:t>Account Description</a:t>
                      </a:r>
                    </a:p>
                  </a:txBody>
                  <a:tcPr/>
                </a:tc>
                <a:tc>
                  <a:txBody>
                    <a:bodyPr/>
                    <a:lstStyle/>
                    <a:p>
                      <a:r>
                        <a:rPr lang="en-US" dirty="0"/>
                        <a:t>Report</a:t>
                      </a:r>
                    </a:p>
                  </a:txBody>
                  <a:tcPr/>
                </a:tc>
                <a:extLst>
                  <a:ext uri="{0D108BD9-81ED-4DB2-BD59-A6C34878D82A}">
                    <a16:rowId xmlns:a16="http://schemas.microsoft.com/office/drawing/2014/main" val="1128739161"/>
                  </a:ext>
                </a:extLst>
              </a:tr>
              <a:tr h="370840">
                <a:tc>
                  <a:txBody>
                    <a:bodyPr/>
                    <a:lstStyle/>
                    <a:p>
                      <a:r>
                        <a:rPr lang="en-US" dirty="0"/>
                        <a:t>14020-100</a:t>
                      </a:r>
                    </a:p>
                  </a:txBody>
                  <a:tcPr/>
                </a:tc>
                <a:tc>
                  <a:txBody>
                    <a:bodyPr/>
                    <a:lstStyle/>
                    <a:p>
                      <a:r>
                        <a:rPr lang="en-US" dirty="0"/>
                        <a:t>Inventory</a:t>
                      </a:r>
                    </a:p>
                  </a:txBody>
                  <a:tcPr/>
                </a:tc>
                <a:tc>
                  <a:txBody>
                    <a:bodyPr/>
                    <a:lstStyle/>
                    <a:p>
                      <a:r>
                        <a:rPr lang="en-US" dirty="0"/>
                        <a:t>Inventory Value</a:t>
                      </a:r>
                    </a:p>
                  </a:txBody>
                  <a:tcPr/>
                </a:tc>
                <a:extLst>
                  <a:ext uri="{0D108BD9-81ED-4DB2-BD59-A6C34878D82A}">
                    <a16:rowId xmlns:a16="http://schemas.microsoft.com/office/drawing/2014/main" val="1379069138"/>
                  </a:ext>
                </a:extLst>
              </a:tr>
              <a:tr h="370840">
                <a:tc>
                  <a:txBody>
                    <a:bodyPr/>
                    <a:lstStyle/>
                    <a:p>
                      <a:r>
                        <a:rPr lang="en-US" dirty="0"/>
                        <a:t>14004-100</a:t>
                      </a:r>
                    </a:p>
                  </a:txBody>
                  <a:tcPr/>
                </a:tc>
                <a:tc>
                  <a:txBody>
                    <a:bodyPr/>
                    <a:lstStyle/>
                    <a:p>
                      <a:r>
                        <a:rPr lang="en-US" dirty="0"/>
                        <a:t>Inventory in Vessel</a:t>
                      </a:r>
                    </a:p>
                  </a:txBody>
                  <a:tcPr/>
                </a:tc>
                <a:tc>
                  <a:txBody>
                    <a:bodyPr/>
                    <a:lstStyle/>
                    <a:p>
                      <a:r>
                        <a:rPr lang="en-US"/>
                        <a:t>Vessel Report</a:t>
                      </a:r>
                      <a:endParaRPr lang="en-US" dirty="0"/>
                    </a:p>
                  </a:txBody>
                  <a:tcPr/>
                </a:tc>
                <a:extLst>
                  <a:ext uri="{0D108BD9-81ED-4DB2-BD59-A6C34878D82A}">
                    <a16:rowId xmlns:a16="http://schemas.microsoft.com/office/drawing/2014/main" val="3689511124"/>
                  </a:ext>
                </a:extLst>
              </a:tr>
              <a:tr h="370840">
                <a:tc>
                  <a:txBody>
                    <a:bodyPr/>
                    <a:lstStyle/>
                    <a:p>
                      <a:r>
                        <a:rPr lang="en-US" dirty="0"/>
                        <a:t>13000-100</a:t>
                      </a:r>
                    </a:p>
                  </a:txBody>
                  <a:tcPr/>
                </a:tc>
                <a:tc>
                  <a:txBody>
                    <a:bodyPr/>
                    <a:lstStyle/>
                    <a:p>
                      <a:r>
                        <a:rPr lang="en-US" dirty="0"/>
                        <a:t>Accounts Receivable</a:t>
                      </a:r>
                    </a:p>
                  </a:txBody>
                  <a:tcPr/>
                </a:tc>
                <a:tc>
                  <a:txBody>
                    <a:bodyPr/>
                    <a:lstStyle/>
                    <a:p>
                      <a:r>
                        <a:rPr lang="en-US" dirty="0"/>
                        <a:t>Aged Trial Balance</a:t>
                      </a:r>
                    </a:p>
                  </a:txBody>
                  <a:tcPr/>
                </a:tc>
                <a:extLst>
                  <a:ext uri="{0D108BD9-81ED-4DB2-BD59-A6C34878D82A}">
                    <a16:rowId xmlns:a16="http://schemas.microsoft.com/office/drawing/2014/main" val="1371195408"/>
                  </a:ext>
                </a:extLst>
              </a:tr>
              <a:tr h="370840">
                <a:tc>
                  <a:txBody>
                    <a:bodyPr/>
                    <a:lstStyle/>
                    <a:p>
                      <a:r>
                        <a:rPr lang="en-US" dirty="0"/>
                        <a:t>11000-100</a:t>
                      </a:r>
                    </a:p>
                  </a:txBody>
                  <a:tcPr/>
                </a:tc>
                <a:tc>
                  <a:txBody>
                    <a:bodyPr/>
                    <a:lstStyle/>
                    <a:p>
                      <a:r>
                        <a:rPr lang="en-US" dirty="0"/>
                        <a:t>Cash</a:t>
                      </a:r>
                    </a:p>
                  </a:txBody>
                  <a:tcPr/>
                </a:tc>
                <a:tc>
                  <a:txBody>
                    <a:bodyPr/>
                    <a:lstStyle/>
                    <a:p>
                      <a:r>
                        <a:rPr lang="en-US" dirty="0"/>
                        <a:t>Reconcile Cash Detail &amp; Reconcile Disbursement feed the Bank Reconciliation Worksheet (ties out cash)</a:t>
                      </a:r>
                    </a:p>
                  </a:txBody>
                  <a:tcPr/>
                </a:tc>
                <a:extLst>
                  <a:ext uri="{0D108BD9-81ED-4DB2-BD59-A6C34878D82A}">
                    <a16:rowId xmlns:a16="http://schemas.microsoft.com/office/drawing/2014/main" val="1574331511"/>
                  </a:ext>
                </a:extLst>
              </a:tr>
              <a:tr h="370840">
                <a:tc>
                  <a:txBody>
                    <a:bodyPr/>
                    <a:lstStyle/>
                    <a:p>
                      <a:r>
                        <a:rPr lang="en-US" dirty="0"/>
                        <a:t>22200-100</a:t>
                      </a:r>
                    </a:p>
                  </a:txBody>
                  <a:tcPr/>
                </a:tc>
                <a:tc>
                  <a:txBody>
                    <a:bodyPr/>
                    <a:lstStyle/>
                    <a:p>
                      <a:r>
                        <a:rPr lang="en-US" dirty="0"/>
                        <a:t>Deferred Revenue</a:t>
                      </a:r>
                    </a:p>
                  </a:txBody>
                  <a:tcPr/>
                </a:tc>
                <a:tc>
                  <a:txBody>
                    <a:bodyPr/>
                    <a:lstStyle/>
                    <a:p>
                      <a:r>
                        <a:rPr lang="en-US" dirty="0"/>
                        <a:t>Open Deferred Revenue (may need to add in Store Credits)</a:t>
                      </a:r>
                    </a:p>
                  </a:txBody>
                  <a:tcPr/>
                </a:tc>
                <a:extLst>
                  <a:ext uri="{0D108BD9-81ED-4DB2-BD59-A6C34878D82A}">
                    <a16:rowId xmlns:a16="http://schemas.microsoft.com/office/drawing/2014/main" val="3805337059"/>
                  </a:ext>
                </a:extLst>
              </a:tr>
              <a:tr h="370840">
                <a:tc>
                  <a:txBody>
                    <a:bodyPr/>
                    <a:lstStyle/>
                    <a:p>
                      <a:r>
                        <a:rPr lang="en-US" dirty="0"/>
                        <a:t>20010-100</a:t>
                      </a:r>
                    </a:p>
                  </a:txBody>
                  <a:tcPr/>
                </a:tc>
                <a:tc>
                  <a:txBody>
                    <a:bodyPr/>
                    <a:lstStyle/>
                    <a:p>
                      <a:r>
                        <a:rPr lang="en-US" dirty="0"/>
                        <a:t>Accounts Payable</a:t>
                      </a:r>
                    </a:p>
                  </a:txBody>
                  <a:tcPr/>
                </a:tc>
                <a:tc>
                  <a:txBody>
                    <a:bodyPr/>
                    <a:lstStyle/>
                    <a:p>
                      <a:r>
                        <a:rPr lang="en-US" dirty="0"/>
                        <a:t>AP Trial Balance</a:t>
                      </a:r>
                    </a:p>
                  </a:txBody>
                  <a:tcPr/>
                </a:tc>
                <a:extLst>
                  <a:ext uri="{0D108BD9-81ED-4DB2-BD59-A6C34878D82A}">
                    <a16:rowId xmlns:a16="http://schemas.microsoft.com/office/drawing/2014/main" val="3500400289"/>
                  </a:ext>
                </a:extLst>
              </a:tr>
              <a:tr h="370840">
                <a:tc>
                  <a:txBody>
                    <a:bodyPr/>
                    <a:lstStyle/>
                    <a:p>
                      <a:r>
                        <a:rPr lang="en-US" dirty="0"/>
                        <a:t>20100-100</a:t>
                      </a:r>
                    </a:p>
                  </a:txBody>
                  <a:tcPr/>
                </a:tc>
                <a:tc>
                  <a:txBody>
                    <a:bodyPr/>
                    <a:lstStyle/>
                    <a:p>
                      <a:r>
                        <a:rPr lang="en-US" dirty="0"/>
                        <a:t>Inventory Receipts Clearing</a:t>
                      </a:r>
                    </a:p>
                  </a:txBody>
                  <a:tcPr/>
                </a:tc>
                <a:tc>
                  <a:txBody>
                    <a:bodyPr/>
                    <a:lstStyle/>
                    <a:p>
                      <a:r>
                        <a:rPr lang="en-US" dirty="0"/>
                        <a:t>Unvouchered PO</a:t>
                      </a:r>
                    </a:p>
                  </a:txBody>
                  <a:tcPr/>
                </a:tc>
                <a:extLst>
                  <a:ext uri="{0D108BD9-81ED-4DB2-BD59-A6C34878D82A}">
                    <a16:rowId xmlns:a16="http://schemas.microsoft.com/office/drawing/2014/main" val="620339904"/>
                  </a:ext>
                </a:extLst>
              </a:tr>
              <a:tr h="370840">
                <a:tc>
                  <a:txBody>
                    <a:bodyPr/>
                    <a:lstStyle/>
                    <a:p>
                      <a:r>
                        <a:rPr lang="en-US" dirty="0"/>
                        <a:t>20190-100</a:t>
                      </a:r>
                    </a:p>
                  </a:txBody>
                  <a:tcPr/>
                </a:tc>
                <a:tc>
                  <a:txBody>
                    <a:bodyPr/>
                    <a:lstStyle/>
                    <a:p>
                      <a:r>
                        <a:rPr lang="en-US" dirty="0"/>
                        <a:t>Landed Cost Clearing</a:t>
                      </a:r>
                    </a:p>
                  </a:txBody>
                  <a:tcPr/>
                </a:tc>
                <a:tc>
                  <a:txBody>
                    <a:bodyPr/>
                    <a:lstStyle/>
                    <a:p>
                      <a:r>
                        <a:rPr lang="en-US" dirty="0"/>
                        <a:t>Unvouchered Landed Cost</a:t>
                      </a:r>
                    </a:p>
                  </a:txBody>
                  <a:tcPr/>
                </a:tc>
                <a:extLst>
                  <a:ext uri="{0D108BD9-81ED-4DB2-BD59-A6C34878D82A}">
                    <a16:rowId xmlns:a16="http://schemas.microsoft.com/office/drawing/2014/main" val="2838464707"/>
                  </a:ext>
                </a:extLst>
              </a:tr>
              <a:tr h="370840">
                <a:tc>
                  <a:txBody>
                    <a:bodyPr/>
                    <a:lstStyle/>
                    <a:p>
                      <a:r>
                        <a:rPr lang="en-US" dirty="0"/>
                        <a:t>20130-100</a:t>
                      </a:r>
                    </a:p>
                  </a:txBody>
                  <a:tcPr/>
                </a:tc>
                <a:tc>
                  <a:txBody>
                    <a:bodyPr/>
                    <a:lstStyle/>
                    <a:p>
                      <a:r>
                        <a:rPr lang="en-US" dirty="0"/>
                        <a:t>RMA Receipts Clearing</a:t>
                      </a:r>
                    </a:p>
                  </a:txBody>
                  <a:tcPr/>
                </a:tc>
                <a:tc>
                  <a:txBody>
                    <a:bodyPr/>
                    <a:lstStyle/>
                    <a:p>
                      <a:r>
                        <a:rPr lang="en-US" dirty="0"/>
                        <a:t>Open RMAs (run as ONLY)</a:t>
                      </a:r>
                    </a:p>
                  </a:txBody>
                  <a:tcPr/>
                </a:tc>
                <a:extLst>
                  <a:ext uri="{0D108BD9-81ED-4DB2-BD59-A6C34878D82A}">
                    <a16:rowId xmlns:a16="http://schemas.microsoft.com/office/drawing/2014/main" val="109391520"/>
                  </a:ext>
                </a:extLst>
              </a:tr>
            </a:tbl>
          </a:graphicData>
        </a:graphic>
      </p:graphicFrame>
    </p:spTree>
    <p:extLst>
      <p:ext uri="{BB962C8B-B14F-4D97-AF65-F5344CB8AC3E}">
        <p14:creationId xmlns:p14="http://schemas.microsoft.com/office/powerpoint/2010/main" val="3566207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2ACE-EBB5-4DFC-AB5B-DE189D68FDAF}"/>
              </a:ext>
            </a:extLst>
          </p:cNvPr>
          <p:cNvSpPr>
            <a:spLocks noGrp="1"/>
          </p:cNvSpPr>
          <p:nvPr>
            <p:ph sz="half" idx="2"/>
          </p:nvPr>
        </p:nvSpPr>
        <p:spPr>
          <a:xfrm>
            <a:off x="2525086" y="69741"/>
            <a:ext cx="8590327" cy="1022938"/>
          </a:xfrm>
          <a:solidFill>
            <a:schemeClr val="tx2"/>
          </a:solidFill>
        </p:spPr>
        <p:txBody>
          <a:bodyPr>
            <a:normAutofit/>
          </a:bodyPr>
          <a:lstStyle/>
          <a:p>
            <a:pPr marL="0" indent="0" algn="ctr">
              <a:buNone/>
            </a:pPr>
            <a:r>
              <a:rPr lang="en-US" sz="4800" dirty="0">
                <a:solidFill>
                  <a:schemeClr val="bg1"/>
                </a:solidFill>
              </a:rPr>
              <a:t>So What Matches What?!?</a:t>
            </a:r>
          </a:p>
        </p:txBody>
      </p:sp>
      <p:sp>
        <p:nvSpPr>
          <p:cNvPr id="4" name="Slide Number Placeholder 2">
            <a:extLst>
              <a:ext uri="{FF2B5EF4-FFF2-40B4-BE49-F238E27FC236}">
                <a16:creationId xmlns:a16="http://schemas.microsoft.com/office/drawing/2014/main" id="{E1A6E1FA-AA5C-4804-A950-8A69344C91F3}"/>
              </a:ext>
            </a:extLst>
          </p:cNvPr>
          <p:cNvSpPr>
            <a:spLocks noGrp="1"/>
          </p:cNvSpPr>
          <p:nvPr>
            <p:ph type="sldNum" sz="quarter" idx="12"/>
          </p:nvPr>
        </p:nvSpPr>
        <p:spPr>
          <a:xfrm>
            <a:off x="10469880" y="320040"/>
            <a:ext cx="914400" cy="320040"/>
          </a:xfrm>
        </p:spPr>
        <p:txBody>
          <a:bodyPr>
            <a:normAutofit/>
          </a:bodyPr>
          <a:lstStyle/>
          <a:p>
            <a:fld id="{A3F7CB7D-F184-43C7-B6FD-03D728E1BBFF}" type="slidenum">
              <a:rPr kumimoji="0" lang="en-US" smtClean="0"/>
              <a:pPr/>
              <a:t>46</a:t>
            </a:fld>
            <a:endParaRPr kumimoji="0" lang="en-US" dirty="0"/>
          </a:p>
        </p:txBody>
      </p:sp>
      <p:sp>
        <p:nvSpPr>
          <p:cNvPr id="5" name="Content Placeholder 6">
            <a:extLst>
              <a:ext uri="{FF2B5EF4-FFF2-40B4-BE49-F238E27FC236}">
                <a16:creationId xmlns:a16="http://schemas.microsoft.com/office/drawing/2014/main" id="{B47D679C-0D47-42A2-9FA1-3F20BFAFCA92}"/>
              </a:ext>
            </a:extLst>
          </p:cNvPr>
          <p:cNvSpPr txBox="1">
            <a:spLocks/>
          </p:cNvSpPr>
          <p:nvPr/>
        </p:nvSpPr>
        <p:spPr>
          <a:xfrm>
            <a:off x="687897" y="1459684"/>
            <a:ext cx="11504103" cy="508428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Non GL Reports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914400" lvl="2" indent="0">
              <a:buFont typeface="Wingdings" panose="05000000000000000000" pitchFamily="2" charset="2"/>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Font typeface="Wingdings" panose="05000000000000000000" pitchFamily="2" charset="2"/>
              <a:buNone/>
            </a:pPr>
            <a:endParaRPr lang="en-US" dirty="0"/>
          </a:p>
          <a:p>
            <a:pPr lvl="2"/>
            <a:endParaRPr lang="en-US" dirty="0"/>
          </a:p>
          <a:p>
            <a:pPr lvl="2"/>
            <a:endParaRPr lang="en-US" dirty="0"/>
          </a:p>
        </p:txBody>
      </p:sp>
      <p:graphicFrame>
        <p:nvGraphicFramePr>
          <p:cNvPr id="2" name="Table 1">
            <a:extLst>
              <a:ext uri="{FF2B5EF4-FFF2-40B4-BE49-F238E27FC236}">
                <a16:creationId xmlns:a16="http://schemas.microsoft.com/office/drawing/2014/main" id="{84DFEB00-9D15-4EDC-A2A3-DD59DB3C22D7}"/>
              </a:ext>
            </a:extLst>
          </p:cNvPr>
          <p:cNvGraphicFramePr>
            <a:graphicFrameLocks noGrp="1"/>
          </p:cNvGraphicFramePr>
          <p:nvPr>
            <p:extLst>
              <p:ext uri="{D42A27DB-BD31-4B8C-83A1-F6EECF244321}">
                <p14:modId xmlns:p14="http://schemas.microsoft.com/office/powerpoint/2010/main" val="437547962"/>
              </p:ext>
            </p:extLst>
          </p:nvPr>
        </p:nvGraphicFramePr>
        <p:xfrm>
          <a:off x="3193409" y="2053206"/>
          <a:ext cx="5805181" cy="1483360"/>
        </p:xfrm>
        <a:graphic>
          <a:graphicData uri="http://schemas.openxmlformats.org/drawingml/2006/table">
            <a:tbl>
              <a:tblPr firstRow="1" bandRow="1">
                <a:tableStyleId>{5C22544A-7EE6-4342-B048-85BDC9FD1C3A}</a:tableStyleId>
              </a:tblPr>
              <a:tblGrid>
                <a:gridCol w="3080506">
                  <a:extLst>
                    <a:ext uri="{9D8B030D-6E8A-4147-A177-3AD203B41FA5}">
                      <a16:colId xmlns:a16="http://schemas.microsoft.com/office/drawing/2014/main" val="3045015335"/>
                    </a:ext>
                  </a:extLst>
                </a:gridCol>
                <a:gridCol w="2724675">
                  <a:extLst>
                    <a:ext uri="{9D8B030D-6E8A-4147-A177-3AD203B41FA5}">
                      <a16:colId xmlns:a16="http://schemas.microsoft.com/office/drawing/2014/main" val="3611916020"/>
                    </a:ext>
                  </a:extLst>
                </a:gridCol>
              </a:tblGrid>
              <a:tr h="370840">
                <a:tc>
                  <a:txBody>
                    <a:bodyPr/>
                    <a:lstStyle/>
                    <a:p>
                      <a:r>
                        <a:rPr lang="en-US" dirty="0"/>
                        <a:t>Action</a:t>
                      </a:r>
                    </a:p>
                  </a:txBody>
                  <a:tcPr/>
                </a:tc>
                <a:tc>
                  <a:txBody>
                    <a:bodyPr/>
                    <a:lstStyle/>
                    <a:p>
                      <a:r>
                        <a:rPr lang="en-US" dirty="0"/>
                        <a:t>Report</a:t>
                      </a:r>
                    </a:p>
                  </a:txBody>
                  <a:tcPr/>
                </a:tc>
                <a:extLst>
                  <a:ext uri="{0D108BD9-81ED-4DB2-BD59-A6C34878D82A}">
                    <a16:rowId xmlns:a16="http://schemas.microsoft.com/office/drawing/2014/main" val="1128739161"/>
                  </a:ext>
                </a:extLst>
              </a:tr>
              <a:tr h="370840">
                <a:tc>
                  <a:txBody>
                    <a:bodyPr/>
                    <a:lstStyle/>
                    <a:p>
                      <a:r>
                        <a:rPr lang="en-US" dirty="0"/>
                        <a:t>Order Entry</a:t>
                      </a:r>
                    </a:p>
                  </a:txBody>
                  <a:tcPr/>
                </a:tc>
                <a:tc>
                  <a:txBody>
                    <a:bodyPr/>
                    <a:lstStyle/>
                    <a:p>
                      <a:r>
                        <a:rPr lang="en-US" dirty="0"/>
                        <a:t>Open Orders</a:t>
                      </a:r>
                    </a:p>
                  </a:txBody>
                  <a:tcPr/>
                </a:tc>
                <a:extLst>
                  <a:ext uri="{0D108BD9-81ED-4DB2-BD59-A6C34878D82A}">
                    <a16:rowId xmlns:a16="http://schemas.microsoft.com/office/drawing/2014/main" val="1379069138"/>
                  </a:ext>
                </a:extLst>
              </a:tr>
              <a:tr h="370840">
                <a:tc>
                  <a:txBody>
                    <a:bodyPr/>
                    <a:lstStyle/>
                    <a:p>
                      <a:r>
                        <a:rPr lang="en-US" dirty="0"/>
                        <a:t>RMA Entry</a:t>
                      </a:r>
                    </a:p>
                  </a:txBody>
                  <a:tcPr/>
                </a:tc>
                <a:tc>
                  <a:txBody>
                    <a:bodyPr/>
                    <a:lstStyle/>
                    <a:p>
                      <a:r>
                        <a:rPr lang="en-US" dirty="0"/>
                        <a:t>Open RMAs</a:t>
                      </a:r>
                    </a:p>
                  </a:txBody>
                  <a:tcPr/>
                </a:tc>
                <a:extLst>
                  <a:ext uri="{0D108BD9-81ED-4DB2-BD59-A6C34878D82A}">
                    <a16:rowId xmlns:a16="http://schemas.microsoft.com/office/drawing/2014/main" val="1371195408"/>
                  </a:ext>
                </a:extLst>
              </a:tr>
              <a:tr h="370840">
                <a:tc>
                  <a:txBody>
                    <a:bodyPr/>
                    <a:lstStyle/>
                    <a:p>
                      <a:r>
                        <a:rPr lang="en-US" dirty="0"/>
                        <a:t>Purchase Order Entry</a:t>
                      </a:r>
                    </a:p>
                  </a:txBody>
                  <a:tcPr/>
                </a:tc>
                <a:tc>
                  <a:txBody>
                    <a:bodyPr/>
                    <a:lstStyle/>
                    <a:p>
                      <a:r>
                        <a:rPr lang="en-US" dirty="0"/>
                        <a:t>Open POs</a:t>
                      </a:r>
                    </a:p>
                  </a:txBody>
                  <a:tcPr/>
                </a:tc>
                <a:extLst>
                  <a:ext uri="{0D108BD9-81ED-4DB2-BD59-A6C34878D82A}">
                    <a16:rowId xmlns:a16="http://schemas.microsoft.com/office/drawing/2014/main" val="1574331511"/>
                  </a:ext>
                </a:extLst>
              </a:tr>
            </a:tbl>
          </a:graphicData>
        </a:graphic>
      </p:graphicFrame>
    </p:spTree>
    <p:extLst>
      <p:ext uri="{BB962C8B-B14F-4D97-AF65-F5344CB8AC3E}">
        <p14:creationId xmlns:p14="http://schemas.microsoft.com/office/powerpoint/2010/main" val="3805734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2ACE-EBB5-4DFC-AB5B-DE189D68FDAF}"/>
              </a:ext>
            </a:extLst>
          </p:cNvPr>
          <p:cNvSpPr>
            <a:spLocks noGrp="1"/>
          </p:cNvSpPr>
          <p:nvPr>
            <p:ph sz="half" idx="2"/>
          </p:nvPr>
        </p:nvSpPr>
        <p:spPr>
          <a:xfrm>
            <a:off x="261457" y="2720662"/>
            <a:ext cx="11669086" cy="1022938"/>
          </a:xfrm>
          <a:solidFill>
            <a:schemeClr val="tx2"/>
          </a:solidFill>
        </p:spPr>
        <p:txBody>
          <a:bodyPr>
            <a:normAutofit/>
          </a:bodyPr>
          <a:lstStyle/>
          <a:p>
            <a:pPr marL="0" indent="0" algn="ctr">
              <a:buNone/>
            </a:pPr>
            <a:r>
              <a:rPr lang="en-US" sz="4800" dirty="0">
                <a:solidFill>
                  <a:schemeClr val="bg1"/>
                </a:solidFill>
              </a:rPr>
              <a:t>Questions?</a:t>
            </a:r>
          </a:p>
        </p:txBody>
      </p:sp>
      <p:sp>
        <p:nvSpPr>
          <p:cNvPr id="4" name="Slide Number Placeholder 2">
            <a:extLst>
              <a:ext uri="{FF2B5EF4-FFF2-40B4-BE49-F238E27FC236}">
                <a16:creationId xmlns:a16="http://schemas.microsoft.com/office/drawing/2014/main" id="{E1A6E1FA-AA5C-4804-A950-8A69344C91F3}"/>
              </a:ext>
            </a:extLst>
          </p:cNvPr>
          <p:cNvSpPr>
            <a:spLocks noGrp="1"/>
          </p:cNvSpPr>
          <p:nvPr>
            <p:ph type="sldNum" sz="quarter" idx="12"/>
          </p:nvPr>
        </p:nvSpPr>
        <p:spPr>
          <a:xfrm>
            <a:off x="10469880" y="320040"/>
            <a:ext cx="914400" cy="320040"/>
          </a:xfrm>
        </p:spPr>
        <p:txBody>
          <a:bodyPr>
            <a:normAutofit/>
          </a:bodyPr>
          <a:lstStyle/>
          <a:p>
            <a:fld id="{A3F7CB7D-F184-43C7-B6FD-03D728E1BBFF}" type="slidenum">
              <a:rPr kumimoji="0" lang="en-US" smtClean="0"/>
              <a:pPr/>
              <a:t>47</a:t>
            </a:fld>
            <a:endParaRPr kumimoji="0" lang="en-US" dirty="0"/>
          </a:p>
        </p:txBody>
      </p:sp>
    </p:spTree>
    <p:extLst>
      <p:ext uri="{BB962C8B-B14F-4D97-AF65-F5344CB8AC3E}">
        <p14:creationId xmlns:p14="http://schemas.microsoft.com/office/powerpoint/2010/main" val="127185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2ACE-EBB5-4DFC-AB5B-DE189D68FDAF}"/>
              </a:ext>
            </a:extLst>
          </p:cNvPr>
          <p:cNvSpPr>
            <a:spLocks noGrp="1"/>
          </p:cNvSpPr>
          <p:nvPr>
            <p:ph sz="half" idx="2"/>
          </p:nvPr>
        </p:nvSpPr>
        <p:spPr>
          <a:xfrm>
            <a:off x="261457" y="1560352"/>
            <a:ext cx="11669086" cy="3657600"/>
          </a:xfrm>
          <a:solidFill>
            <a:schemeClr val="tx2"/>
          </a:solidFill>
        </p:spPr>
        <p:txBody>
          <a:bodyPr>
            <a:noAutofit/>
          </a:bodyPr>
          <a:lstStyle/>
          <a:p>
            <a:pPr marL="0" lvl="1" indent="0">
              <a:buNone/>
            </a:pPr>
            <a:r>
              <a:rPr lang="en-US" altLang="x-none" sz="3600" dirty="0">
                <a:solidFill>
                  <a:schemeClr val="bg1"/>
                </a:solidFill>
              </a:rPr>
              <a:t>Stacy Cline</a:t>
            </a:r>
          </a:p>
          <a:p>
            <a:pPr marL="0" lvl="1" indent="0">
              <a:buNone/>
            </a:pPr>
            <a:r>
              <a:rPr lang="en-US" altLang="x-none" sz="3600" dirty="0">
                <a:solidFill>
                  <a:schemeClr val="bg1"/>
                </a:solidFill>
              </a:rPr>
              <a:t>Cline Financial Services, LLC</a:t>
            </a:r>
          </a:p>
          <a:p>
            <a:pPr marL="0" lvl="1" indent="0">
              <a:buNone/>
            </a:pPr>
            <a:r>
              <a:rPr lang="en-US" altLang="x-none" sz="3600" dirty="0">
                <a:solidFill>
                  <a:schemeClr val="bg1"/>
                </a:solidFill>
                <a:hlinkClick r:id="rId2"/>
              </a:rPr>
              <a:t>stacy@clinefinancialservices.com</a:t>
            </a:r>
            <a:endParaRPr lang="en-US" altLang="x-none" sz="3600" dirty="0">
              <a:solidFill>
                <a:schemeClr val="bg1"/>
              </a:solidFill>
            </a:endParaRPr>
          </a:p>
          <a:p>
            <a:pPr marL="0" lvl="1" indent="0">
              <a:buNone/>
            </a:pPr>
            <a:r>
              <a:rPr lang="en-US" altLang="x-none" sz="3600" dirty="0">
                <a:solidFill>
                  <a:schemeClr val="bg1"/>
                </a:solidFill>
              </a:rPr>
              <a:t>www.clinefinancialservices.com	</a:t>
            </a:r>
          </a:p>
          <a:p>
            <a:pPr marL="0" lvl="1" indent="0">
              <a:buNone/>
            </a:pPr>
            <a:r>
              <a:rPr lang="en-US" altLang="x-none" sz="3600" dirty="0">
                <a:solidFill>
                  <a:schemeClr val="bg1"/>
                </a:solidFill>
              </a:rPr>
              <a:t>970-744-0206</a:t>
            </a:r>
          </a:p>
        </p:txBody>
      </p:sp>
      <p:sp>
        <p:nvSpPr>
          <p:cNvPr id="4" name="Slide Number Placeholder 2">
            <a:extLst>
              <a:ext uri="{FF2B5EF4-FFF2-40B4-BE49-F238E27FC236}">
                <a16:creationId xmlns:a16="http://schemas.microsoft.com/office/drawing/2014/main" id="{E1A6E1FA-AA5C-4804-A950-8A69344C91F3}"/>
              </a:ext>
            </a:extLst>
          </p:cNvPr>
          <p:cNvSpPr>
            <a:spLocks noGrp="1"/>
          </p:cNvSpPr>
          <p:nvPr>
            <p:ph type="sldNum" sz="quarter" idx="12"/>
          </p:nvPr>
        </p:nvSpPr>
        <p:spPr>
          <a:xfrm>
            <a:off x="10469880" y="320040"/>
            <a:ext cx="914400" cy="320040"/>
          </a:xfrm>
        </p:spPr>
        <p:txBody>
          <a:bodyPr>
            <a:normAutofit/>
          </a:bodyPr>
          <a:lstStyle/>
          <a:p>
            <a:fld id="{A3F7CB7D-F184-43C7-B6FD-03D728E1BBFF}" type="slidenum">
              <a:rPr kumimoji="0" lang="en-US" smtClean="0"/>
              <a:pPr/>
              <a:t>48</a:t>
            </a:fld>
            <a:endParaRPr kumimoji="0" lang="en-US" dirty="0"/>
          </a:p>
        </p:txBody>
      </p:sp>
    </p:spTree>
    <p:extLst>
      <p:ext uri="{BB962C8B-B14F-4D97-AF65-F5344CB8AC3E}">
        <p14:creationId xmlns:p14="http://schemas.microsoft.com/office/powerpoint/2010/main" val="46969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889000" y="2339669"/>
            <a:ext cx="3500828" cy="2470065"/>
          </a:xfrm>
        </p:spPr>
        <p:txBody>
          <a:bodyPr/>
          <a:lstStyle/>
          <a:p>
            <a:r>
              <a:rPr lang="en-US" dirty="0"/>
              <a:t>AGENDA</a:t>
            </a:r>
          </a:p>
        </p:txBody>
      </p:sp>
      <p:sp>
        <p:nvSpPr>
          <p:cNvPr id="6" name="Rectangle 5"/>
          <p:cNvSpPr>
            <a:spLocks noGrp="1"/>
          </p:cNvSpPr>
          <p:nvPr>
            <p:ph sz="half" idx="1"/>
          </p:nvPr>
        </p:nvSpPr>
        <p:spPr>
          <a:xfrm>
            <a:off x="4830732" y="1736521"/>
            <a:ext cx="6269591" cy="3389152"/>
          </a:xfrm>
        </p:spPr>
        <p:txBody>
          <a:bodyPr>
            <a:normAutofit fontScale="92500" lnSpcReduction="20000"/>
          </a:bodyPr>
          <a:lstStyle/>
          <a:p>
            <a:pPr marL="685783" indent="-685783">
              <a:buAutoNum type="arabicPeriod"/>
            </a:pPr>
            <a:r>
              <a:rPr lang="en-US" dirty="0"/>
              <a:t>Introduction/Bio</a:t>
            </a:r>
          </a:p>
          <a:p>
            <a:pPr marL="685783" indent="-685783">
              <a:buAutoNum type="arabicPeriod"/>
            </a:pPr>
            <a:r>
              <a:rPr lang="en-US" dirty="0"/>
              <a:t>Sales Order to Cash Cycle</a:t>
            </a:r>
          </a:p>
          <a:p>
            <a:pPr lvl="2"/>
            <a:r>
              <a:rPr lang="en-US" dirty="0"/>
              <a:t>Sales Order to Cash (no cash drawer)</a:t>
            </a:r>
          </a:p>
          <a:p>
            <a:pPr lvl="2"/>
            <a:r>
              <a:rPr lang="en-US" dirty="0"/>
              <a:t>Sales Order to Cash (with cash drawer)</a:t>
            </a:r>
          </a:p>
          <a:p>
            <a:pPr lvl="2"/>
            <a:r>
              <a:rPr lang="en-US" dirty="0"/>
              <a:t>RMA to Cash</a:t>
            </a:r>
          </a:p>
          <a:p>
            <a:pPr marL="685783" indent="-685783">
              <a:buAutoNum type="arabicPeriod"/>
            </a:pPr>
            <a:r>
              <a:rPr lang="en-US" dirty="0"/>
              <a:t>Purchase Order to Cash Cycle</a:t>
            </a:r>
          </a:p>
          <a:p>
            <a:pPr lvl="2"/>
            <a:r>
              <a:rPr lang="en-US" dirty="0"/>
              <a:t>Purchase Order to Cash (no landed cost)</a:t>
            </a:r>
          </a:p>
          <a:p>
            <a:pPr lvl="2"/>
            <a:r>
              <a:rPr lang="en-US" dirty="0"/>
              <a:t>Purchase Order to Cash (with landed cost)</a:t>
            </a:r>
          </a:p>
          <a:p>
            <a:pPr marL="685783" indent="-685783">
              <a:buAutoNum type="arabicPeriod"/>
            </a:pPr>
            <a:r>
              <a:rPr lang="en-US" dirty="0"/>
              <a:t>So What Matches What?!?</a:t>
            </a:r>
          </a:p>
          <a:p>
            <a:pPr marL="685783" indent="-685783">
              <a:buAutoNum type="arabicPeriod"/>
            </a:pPr>
            <a:r>
              <a:rPr lang="en-US" dirty="0"/>
              <a:t>Q&amp;A</a:t>
            </a:r>
          </a:p>
          <a:p>
            <a:pPr marL="685783" indent="-685783">
              <a:buAutoNum type="arabicPeriod"/>
            </a:pPr>
            <a:endParaRPr lang="en-US" dirty="0"/>
          </a:p>
        </p:txBody>
      </p:sp>
      <p:sp>
        <p:nvSpPr>
          <p:cNvPr id="3" name="Slide Number Placeholder 2"/>
          <p:cNvSpPr>
            <a:spLocks noGrp="1"/>
          </p:cNvSpPr>
          <p:nvPr>
            <p:ph type="sldNum" sz="quarter" idx="12"/>
          </p:nvPr>
        </p:nvSpPr>
        <p:spPr/>
        <p:txBody>
          <a:bodyPr>
            <a:normAutofit/>
          </a:bodyPr>
          <a:lstStyle/>
          <a:p>
            <a:pPr algn="ctr"/>
            <a:fld id="{8F82E0A0-C266-4798-8C8F-B9F91E9DA37E}" type="slidenum">
              <a:rPr lang="en-US"/>
              <a:pPr algn="ctr"/>
              <a:t>5</a:t>
            </a:fld>
            <a:endParaRPr kumimoji="0" lang="en-US" dirty="0"/>
          </a:p>
        </p:txBody>
      </p:sp>
    </p:spTree>
    <p:extLst>
      <p:ext uri="{BB962C8B-B14F-4D97-AF65-F5344CB8AC3E}">
        <p14:creationId xmlns:p14="http://schemas.microsoft.com/office/powerpoint/2010/main" val="362812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889000" y="2339669"/>
            <a:ext cx="3500828" cy="2470065"/>
          </a:xfrm>
        </p:spPr>
        <p:txBody>
          <a:bodyPr/>
          <a:lstStyle/>
          <a:p>
            <a:r>
              <a:rPr lang="en-US" dirty="0"/>
              <a:t>BIO</a:t>
            </a:r>
          </a:p>
        </p:txBody>
      </p:sp>
      <p:sp>
        <p:nvSpPr>
          <p:cNvPr id="4" name="Rectangle 3"/>
          <p:cNvSpPr>
            <a:spLocks noGrp="1"/>
          </p:cNvSpPr>
          <p:nvPr>
            <p:ph sz="half" idx="1"/>
          </p:nvPr>
        </p:nvSpPr>
        <p:spPr>
          <a:xfrm>
            <a:off x="4919542" y="1063246"/>
            <a:ext cx="6269591" cy="5203330"/>
          </a:xfrm>
        </p:spPr>
        <p:txBody>
          <a:bodyPr>
            <a:normAutofit/>
          </a:bodyPr>
          <a:lstStyle/>
          <a:p>
            <a:pPr marL="274320" lvl="1"/>
            <a:r>
              <a:rPr lang="en-US" altLang="x-none" dirty="0"/>
              <a:t>Worked in corporate finance for eight years, running financial budget/plan, monthly close, reporting, etc. of $500M service offering</a:t>
            </a:r>
          </a:p>
          <a:p>
            <a:pPr marL="274320" lvl="1"/>
            <a:r>
              <a:rPr lang="en-US" altLang="x-none" dirty="0"/>
              <a:t>Independent consultant for five years</a:t>
            </a:r>
          </a:p>
          <a:p>
            <a:pPr marL="548640" lvl="2"/>
            <a:r>
              <a:rPr lang="en-US" altLang="x-none" dirty="0"/>
              <a:t>End user of Prophet 21 for four years</a:t>
            </a:r>
          </a:p>
          <a:p>
            <a:pPr marL="274320" lvl="1"/>
            <a:r>
              <a:rPr lang="en-US" altLang="x-none" dirty="0"/>
              <a:t>Specialize in Finance &amp; Accounting practices and procedures, EDI implementation, project management and identifying areas of efficiency and cost savings</a:t>
            </a:r>
          </a:p>
          <a:p>
            <a:pPr marL="274320" lvl="1"/>
            <a:endParaRPr lang="en-US" altLang="x-none" dirty="0"/>
          </a:p>
          <a:p>
            <a:pPr marL="0" lvl="1" indent="0">
              <a:buNone/>
            </a:pPr>
            <a:r>
              <a:rPr lang="en-US" altLang="x-none" dirty="0"/>
              <a:t>Stacy Cline</a:t>
            </a:r>
          </a:p>
          <a:p>
            <a:pPr marL="0" lvl="1" indent="0">
              <a:buNone/>
            </a:pPr>
            <a:r>
              <a:rPr lang="en-US" altLang="x-none" dirty="0"/>
              <a:t>Cline Financial Services, LLC</a:t>
            </a:r>
          </a:p>
          <a:p>
            <a:pPr marL="0" lvl="1" indent="0">
              <a:buNone/>
            </a:pPr>
            <a:r>
              <a:rPr lang="en-US" altLang="x-none" dirty="0">
                <a:hlinkClick r:id="rId3"/>
              </a:rPr>
              <a:t>stacy@clinefinancialservices.com</a:t>
            </a:r>
            <a:endParaRPr lang="en-US" altLang="x-none" dirty="0"/>
          </a:p>
          <a:p>
            <a:pPr marL="0" lvl="1" indent="0">
              <a:buNone/>
            </a:pPr>
            <a:r>
              <a:rPr lang="en-US" altLang="x-none" dirty="0"/>
              <a:t>www.clinefinancialservices.com	</a:t>
            </a:r>
          </a:p>
          <a:p>
            <a:pPr marL="0" lvl="1" indent="0">
              <a:buNone/>
            </a:pPr>
            <a:r>
              <a:rPr lang="en-US" altLang="x-none" dirty="0"/>
              <a:t>970-744-0206</a:t>
            </a:r>
          </a:p>
          <a:p>
            <a:pPr marL="45720" lvl="1" indent="0">
              <a:buNone/>
            </a:pPr>
            <a:endParaRPr lang="en-US" altLang="x-none" dirty="0"/>
          </a:p>
        </p:txBody>
      </p:sp>
      <p:sp>
        <p:nvSpPr>
          <p:cNvPr id="3" name="Slide Number Placeholder 2"/>
          <p:cNvSpPr>
            <a:spLocks noGrp="1"/>
          </p:cNvSpPr>
          <p:nvPr>
            <p:ph type="sldNum" sz="quarter" idx="12"/>
          </p:nvPr>
        </p:nvSpPr>
        <p:spPr/>
        <p:txBody>
          <a:bodyPr>
            <a:normAutofit/>
          </a:bodyPr>
          <a:lstStyle/>
          <a:p>
            <a:pPr algn="ctr"/>
            <a:fld id="{8F82E0A0-C266-4798-8C8F-B9F91E9DA37E}" type="slidenum">
              <a:rPr lang="en-US"/>
              <a:pPr algn="ctr"/>
              <a:t>6</a:t>
            </a:fld>
            <a:endParaRPr kumimoji="0" lang="en-US" dirty="0"/>
          </a:p>
        </p:txBody>
      </p:sp>
    </p:spTree>
    <p:extLst>
      <p:ext uri="{BB962C8B-B14F-4D97-AF65-F5344CB8AC3E}">
        <p14:creationId xmlns:p14="http://schemas.microsoft.com/office/powerpoint/2010/main" val="294152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2ACE-EBB5-4DFC-AB5B-DE189D68FDAF}"/>
              </a:ext>
            </a:extLst>
          </p:cNvPr>
          <p:cNvSpPr>
            <a:spLocks noGrp="1"/>
          </p:cNvSpPr>
          <p:nvPr>
            <p:ph sz="half" idx="2"/>
          </p:nvPr>
        </p:nvSpPr>
        <p:spPr>
          <a:xfrm>
            <a:off x="226503" y="1052947"/>
            <a:ext cx="11669086" cy="1022938"/>
          </a:xfrm>
          <a:solidFill>
            <a:schemeClr val="tx2"/>
          </a:solidFill>
        </p:spPr>
        <p:txBody>
          <a:bodyPr>
            <a:normAutofit/>
          </a:bodyPr>
          <a:lstStyle/>
          <a:p>
            <a:pPr marL="0" indent="0" algn="ctr">
              <a:buNone/>
            </a:pPr>
            <a:r>
              <a:rPr lang="en-US" sz="4800" dirty="0">
                <a:solidFill>
                  <a:schemeClr val="bg1"/>
                </a:solidFill>
              </a:rPr>
              <a:t>Sales Order to Cash Cycle*:</a:t>
            </a:r>
          </a:p>
        </p:txBody>
      </p:sp>
      <p:sp>
        <p:nvSpPr>
          <p:cNvPr id="4" name="Slide Number Placeholder 2">
            <a:extLst>
              <a:ext uri="{FF2B5EF4-FFF2-40B4-BE49-F238E27FC236}">
                <a16:creationId xmlns:a16="http://schemas.microsoft.com/office/drawing/2014/main" id="{E1A6E1FA-AA5C-4804-A950-8A69344C91F3}"/>
              </a:ext>
            </a:extLst>
          </p:cNvPr>
          <p:cNvSpPr>
            <a:spLocks noGrp="1"/>
          </p:cNvSpPr>
          <p:nvPr>
            <p:ph type="sldNum" sz="quarter" idx="12"/>
          </p:nvPr>
        </p:nvSpPr>
        <p:spPr>
          <a:xfrm>
            <a:off x="10469880" y="320040"/>
            <a:ext cx="914400" cy="320040"/>
          </a:xfrm>
        </p:spPr>
        <p:txBody>
          <a:bodyPr>
            <a:normAutofit/>
          </a:bodyPr>
          <a:lstStyle/>
          <a:p>
            <a:fld id="{A3F7CB7D-F184-43C7-B6FD-03D728E1BBFF}" type="slidenum">
              <a:rPr kumimoji="0" lang="en-US" smtClean="0"/>
              <a:pPr/>
              <a:t>7</a:t>
            </a:fld>
            <a:endParaRPr kumimoji="0" lang="en-US" dirty="0"/>
          </a:p>
        </p:txBody>
      </p:sp>
      <p:graphicFrame>
        <p:nvGraphicFramePr>
          <p:cNvPr id="2" name="Diagram 1">
            <a:extLst>
              <a:ext uri="{FF2B5EF4-FFF2-40B4-BE49-F238E27FC236}">
                <a16:creationId xmlns:a16="http://schemas.microsoft.com/office/drawing/2014/main" id="{FE1CCC52-0E67-4FD0-9142-EBB1416A1586}"/>
              </a:ext>
            </a:extLst>
          </p:cNvPr>
          <p:cNvGraphicFramePr/>
          <p:nvPr>
            <p:extLst>
              <p:ext uri="{D42A27DB-BD31-4B8C-83A1-F6EECF244321}">
                <p14:modId xmlns:p14="http://schemas.microsoft.com/office/powerpoint/2010/main" val="1426000296"/>
              </p:ext>
            </p:extLst>
          </p:nvPr>
        </p:nvGraphicFramePr>
        <p:xfrm>
          <a:off x="118844" y="2731665"/>
          <a:ext cx="11954312" cy="123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1A6EECF-C5C0-4DF1-8D58-B46F13BD069D}"/>
              </a:ext>
            </a:extLst>
          </p:cNvPr>
          <p:cNvSpPr txBox="1"/>
          <p:nvPr/>
        </p:nvSpPr>
        <p:spPr>
          <a:xfrm>
            <a:off x="226503" y="3144532"/>
            <a:ext cx="6151419" cy="369332"/>
          </a:xfrm>
          <a:prstGeom prst="rect">
            <a:avLst/>
          </a:prstGeom>
          <a:noFill/>
        </p:spPr>
        <p:txBody>
          <a:bodyPr wrap="square" rtlCol="0">
            <a:spAutoFit/>
          </a:bodyPr>
          <a:lstStyle/>
          <a:p>
            <a:r>
              <a:rPr lang="en-US" dirty="0"/>
              <a:t>*Not using a cash drawer</a:t>
            </a:r>
          </a:p>
        </p:txBody>
      </p:sp>
      <p:graphicFrame>
        <p:nvGraphicFramePr>
          <p:cNvPr id="6" name="Diagram 5">
            <a:extLst>
              <a:ext uri="{FF2B5EF4-FFF2-40B4-BE49-F238E27FC236}">
                <a16:creationId xmlns:a16="http://schemas.microsoft.com/office/drawing/2014/main" id="{5E57281F-C967-4F0A-B69F-EF439EFF83C8}"/>
              </a:ext>
            </a:extLst>
          </p:cNvPr>
          <p:cNvGraphicFramePr/>
          <p:nvPr>
            <p:extLst>
              <p:ext uri="{D42A27DB-BD31-4B8C-83A1-F6EECF244321}">
                <p14:modId xmlns:p14="http://schemas.microsoft.com/office/powerpoint/2010/main" val="184686393"/>
              </p:ext>
            </p:extLst>
          </p:nvPr>
        </p:nvGraphicFramePr>
        <p:xfrm>
          <a:off x="226503" y="1994667"/>
          <a:ext cx="11954312" cy="12310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5230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2ACE-EBB5-4DFC-AB5B-DE189D68FDAF}"/>
              </a:ext>
            </a:extLst>
          </p:cNvPr>
          <p:cNvSpPr>
            <a:spLocks noGrp="1"/>
          </p:cNvSpPr>
          <p:nvPr>
            <p:ph sz="half" idx="2"/>
          </p:nvPr>
        </p:nvSpPr>
        <p:spPr>
          <a:xfrm>
            <a:off x="226503" y="1034475"/>
            <a:ext cx="11669086" cy="1022938"/>
          </a:xfrm>
          <a:solidFill>
            <a:schemeClr val="tx2"/>
          </a:solidFill>
        </p:spPr>
        <p:txBody>
          <a:bodyPr>
            <a:normAutofit/>
          </a:bodyPr>
          <a:lstStyle/>
          <a:p>
            <a:pPr marL="0" indent="0" algn="ctr">
              <a:buNone/>
            </a:pPr>
            <a:r>
              <a:rPr lang="en-US" sz="4800" dirty="0">
                <a:solidFill>
                  <a:schemeClr val="bg1"/>
                </a:solidFill>
              </a:rPr>
              <a:t>Sales Order to Cash Cycle:</a:t>
            </a:r>
          </a:p>
        </p:txBody>
      </p:sp>
      <p:sp>
        <p:nvSpPr>
          <p:cNvPr id="4" name="Slide Number Placeholder 2">
            <a:extLst>
              <a:ext uri="{FF2B5EF4-FFF2-40B4-BE49-F238E27FC236}">
                <a16:creationId xmlns:a16="http://schemas.microsoft.com/office/drawing/2014/main" id="{E1A6E1FA-AA5C-4804-A950-8A69344C91F3}"/>
              </a:ext>
            </a:extLst>
          </p:cNvPr>
          <p:cNvSpPr>
            <a:spLocks noGrp="1"/>
          </p:cNvSpPr>
          <p:nvPr>
            <p:ph type="sldNum" sz="quarter" idx="12"/>
          </p:nvPr>
        </p:nvSpPr>
        <p:spPr>
          <a:xfrm>
            <a:off x="10469880" y="320040"/>
            <a:ext cx="914400" cy="320040"/>
          </a:xfrm>
        </p:spPr>
        <p:txBody>
          <a:bodyPr>
            <a:normAutofit/>
          </a:bodyPr>
          <a:lstStyle/>
          <a:p>
            <a:fld id="{A3F7CB7D-F184-43C7-B6FD-03D728E1BBFF}" type="slidenum">
              <a:rPr kumimoji="0" lang="en-US" smtClean="0"/>
              <a:pPr/>
              <a:t>8</a:t>
            </a:fld>
            <a:endParaRPr kumimoji="0" lang="en-US" dirty="0"/>
          </a:p>
        </p:txBody>
      </p:sp>
      <p:graphicFrame>
        <p:nvGraphicFramePr>
          <p:cNvPr id="2" name="Diagram 1">
            <a:extLst>
              <a:ext uri="{FF2B5EF4-FFF2-40B4-BE49-F238E27FC236}">
                <a16:creationId xmlns:a16="http://schemas.microsoft.com/office/drawing/2014/main" id="{FE1CCC52-0E67-4FD0-9142-EBB1416A1586}"/>
              </a:ext>
            </a:extLst>
          </p:cNvPr>
          <p:cNvGraphicFramePr/>
          <p:nvPr>
            <p:extLst>
              <p:ext uri="{D42A27DB-BD31-4B8C-83A1-F6EECF244321}">
                <p14:modId xmlns:p14="http://schemas.microsoft.com/office/powerpoint/2010/main" val="4283678224"/>
              </p:ext>
            </p:extLst>
          </p:nvPr>
        </p:nvGraphicFramePr>
        <p:xfrm>
          <a:off x="118844" y="2057413"/>
          <a:ext cx="11954312" cy="123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llout: Up Arrow 5">
            <a:extLst>
              <a:ext uri="{FF2B5EF4-FFF2-40B4-BE49-F238E27FC236}">
                <a16:creationId xmlns:a16="http://schemas.microsoft.com/office/drawing/2014/main" id="{5B55C72E-BD64-4A7F-B0B2-B9F28431549F}"/>
              </a:ext>
            </a:extLst>
          </p:cNvPr>
          <p:cNvSpPr/>
          <p:nvPr/>
        </p:nvSpPr>
        <p:spPr>
          <a:xfrm>
            <a:off x="226503" y="3098352"/>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Open Order Report</a:t>
            </a:r>
          </a:p>
        </p:txBody>
      </p:sp>
      <p:sp>
        <p:nvSpPr>
          <p:cNvPr id="7" name="Callout: Up Arrow 6">
            <a:extLst>
              <a:ext uri="{FF2B5EF4-FFF2-40B4-BE49-F238E27FC236}">
                <a16:creationId xmlns:a16="http://schemas.microsoft.com/office/drawing/2014/main" id="{DFFCD357-06D5-404B-B521-D32845110699}"/>
              </a:ext>
            </a:extLst>
          </p:cNvPr>
          <p:cNvSpPr/>
          <p:nvPr/>
        </p:nvSpPr>
        <p:spPr>
          <a:xfrm>
            <a:off x="226503" y="4274039"/>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No Subledger Activity</a:t>
            </a:r>
          </a:p>
        </p:txBody>
      </p:sp>
      <p:sp>
        <p:nvSpPr>
          <p:cNvPr id="8" name="Callout: Up Arrow 7">
            <a:extLst>
              <a:ext uri="{FF2B5EF4-FFF2-40B4-BE49-F238E27FC236}">
                <a16:creationId xmlns:a16="http://schemas.microsoft.com/office/drawing/2014/main" id="{04B63218-1D63-4820-A70B-3652BF1A69AA}"/>
              </a:ext>
            </a:extLst>
          </p:cNvPr>
          <p:cNvSpPr/>
          <p:nvPr/>
        </p:nvSpPr>
        <p:spPr>
          <a:xfrm>
            <a:off x="231127" y="5451668"/>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No GL Activity</a:t>
            </a:r>
          </a:p>
        </p:txBody>
      </p:sp>
      <p:sp>
        <p:nvSpPr>
          <p:cNvPr id="9" name="Callout: Up Arrow 8">
            <a:extLst>
              <a:ext uri="{FF2B5EF4-FFF2-40B4-BE49-F238E27FC236}">
                <a16:creationId xmlns:a16="http://schemas.microsoft.com/office/drawing/2014/main" id="{3A80FFAF-3E7A-491C-AC45-D43E383A087D}"/>
              </a:ext>
            </a:extLst>
          </p:cNvPr>
          <p:cNvSpPr/>
          <p:nvPr/>
        </p:nvSpPr>
        <p:spPr>
          <a:xfrm>
            <a:off x="2096857" y="3093734"/>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Pick Tickets Report</a:t>
            </a:r>
          </a:p>
        </p:txBody>
      </p:sp>
      <p:sp>
        <p:nvSpPr>
          <p:cNvPr id="10" name="Callout: Up Arrow 9">
            <a:extLst>
              <a:ext uri="{FF2B5EF4-FFF2-40B4-BE49-F238E27FC236}">
                <a16:creationId xmlns:a16="http://schemas.microsoft.com/office/drawing/2014/main" id="{FE1637C7-E715-4987-B77A-45958EC54A56}"/>
              </a:ext>
            </a:extLst>
          </p:cNvPr>
          <p:cNvSpPr/>
          <p:nvPr/>
        </p:nvSpPr>
        <p:spPr>
          <a:xfrm>
            <a:off x="2096857" y="4269421"/>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Inventory subledger allocates items, no value change</a:t>
            </a:r>
          </a:p>
        </p:txBody>
      </p:sp>
      <p:sp>
        <p:nvSpPr>
          <p:cNvPr id="11" name="Callout: Up Arrow 10">
            <a:extLst>
              <a:ext uri="{FF2B5EF4-FFF2-40B4-BE49-F238E27FC236}">
                <a16:creationId xmlns:a16="http://schemas.microsoft.com/office/drawing/2014/main" id="{91405B6F-1434-4D6E-8CCD-118297D8F688}"/>
              </a:ext>
            </a:extLst>
          </p:cNvPr>
          <p:cNvSpPr/>
          <p:nvPr/>
        </p:nvSpPr>
        <p:spPr>
          <a:xfrm>
            <a:off x="2101481" y="5447050"/>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No GL Activity</a:t>
            </a:r>
          </a:p>
        </p:txBody>
      </p:sp>
      <p:sp>
        <p:nvSpPr>
          <p:cNvPr id="13" name="Callout: Up Arrow 12">
            <a:extLst>
              <a:ext uri="{FF2B5EF4-FFF2-40B4-BE49-F238E27FC236}">
                <a16:creationId xmlns:a16="http://schemas.microsoft.com/office/drawing/2014/main" id="{A7799BBB-259E-4B65-B0FD-D01BADF6E3E5}"/>
              </a:ext>
            </a:extLst>
          </p:cNvPr>
          <p:cNvSpPr/>
          <p:nvPr/>
        </p:nvSpPr>
        <p:spPr>
          <a:xfrm>
            <a:off x="4041107" y="4283277"/>
            <a:ext cx="854165"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Accounts Receivable Subledger debited for invoice</a:t>
            </a:r>
          </a:p>
        </p:txBody>
      </p:sp>
      <p:sp>
        <p:nvSpPr>
          <p:cNvPr id="16" name="Callout: Up Arrow 15">
            <a:extLst>
              <a:ext uri="{FF2B5EF4-FFF2-40B4-BE49-F238E27FC236}">
                <a16:creationId xmlns:a16="http://schemas.microsoft.com/office/drawing/2014/main" id="{9679F6BF-B25A-4594-9A67-81776FCCADA8}"/>
              </a:ext>
            </a:extLst>
          </p:cNvPr>
          <p:cNvSpPr/>
          <p:nvPr/>
        </p:nvSpPr>
        <p:spPr>
          <a:xfrm>
            <a:off x="4943856" y="4283277"/>
            <a:ext cx="854165" cy="1163774"/>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Inventory Subledger credited for items </a:t>
            </a:r>
          </a:p>
        </p:txBody>
      </p:sp>
      <p:sp>
        <p:nvSpPr>
          <p:cNvPr id="17" name="Callout: Up Arrow 16">
            <a:extLst>
              <a:ext uri="{FF2B5EF4-FFF2-40B4-BE49-F238E27FC236}">
                <a16:creationId xmlns:a16="http://schemas.microsoft.com/office/drawing/2014/main" id="{C2238AEA-FF8E-4B7A-A95E-8D6EFE0B7A9D}"/>
              </a:ext>
            </a:extLst>
          </p:cNvPr>
          <p:cNvSpPr/>
          <p:nvPr/>
        </p:nvSpPr>
        <p:spPr>
          <a:xfrm>
            <a:off x="4043515" y="3105647"/>
            <a:ext cx="854165"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u="sng" dirty="0"/>
              <a:t>A/R:</a:t>
            </a:r>
          </a:p>
          <a:p>
            <a:pPr algn="ctr"/>
            <a:r>
              <a:rPr lang="en-US" sz="1000" dirty="0"/>
              <a:t>Aged Trial Balance Report</a:t>
            </a:r>
          </a:p>
        </p:txBody>
      </p:sp>
      <p:sp>
        <p:nvSpPr>
          <p:cNvPr id="18" name="Callout: Up Arrow 17">
            <a:extLst>
              <a:ext uri="{FF2B5EF4-FFF2-40B4-BE49-F238E27FC236}">
                <a16:creationId xmlns:a16="http://schemas.microsoft.com/office/drawing/2014/main" id="{DFBDA17F-647B-44F3-BD2F-8746CBEFB9F3}"/>
              </a:ext>
            </a:extLst>
          </p:cNvPr>
          <p:cNvSpPr/>
          <p:nvPr/>
        </p:nvSpPr>
        <p:spPr>
          <a:xfrm>
            <a:off x="4946264" y="3105647"/>
            <a:ext cx="854165" cy="1163774"/>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u="sng" dirty="0"/>
              <a:t>Inventory:</a:t>
            </a:r>
          </a:p>
          <a:p>
            <a:pPr algn="ctr"/>
            <a:r>
              <a:rPr lang="en-US" sz="1000" dirty="0"/>
              <a:t>Inventory Value Report</a:t>
            </a:r>
          </a:p>
        </p:txBody>
      </p:sp>
      <p:sp>
        <p:nvSpPr>
          <p:cNvPr id="19" name="Callout: Up Arrow 18">
            <a:extLst>
              <a:ext uri="{FF2B5EF4-FFF2-40B4-BE49-F238E27FC236}">
                <a16:creationId xmlns:a16="http://schemas.microsoft.com/office/drawing/2014/main" id="{8CE59905-D919-485E-AE4D-0F24F9B4F359}"/>
              </a:ext>
            </a:extLst>
          </p:cNvPr>
          <p:cNvSpPr/>
          <p:nvPr/>
        </p:nvSpPr>
        <p:spPr>
          <a:xfrm>
            <a:off x="4054967" y="5479389"/>
            <a:ext cx="854165"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a:t>A/R GL Account Debited</a:t>
            </a:r>
          </a:p>
        </p:txBody>
      </p:sp>
      <p:sp>
        <p:nvSpPr>
          <p:cNvPr id="20" name="Callout: Up Arrow 19">
            <a:extLst>
              <a:ext uri="{FF2B5EF4-FFF2-40B4-BE49-F238E27FC236}">
                <a16:creationId xmlns:a16="http://schemas.microsoft.com/office/drawing/2014/main" id="{6F147ED0-6CDD-4284-BD0B-364D6A857FCD}"/>
              </a:ext>
            </a:extLst>
          </p:cNvPr>
          <p:cNvSpPr/>
          <p:nvPr/>
        </p:nvSpPr>
        <p:spPr>
          <a:xfrm>
            <a:off x="4957716" y="5479389"/>
            <a:ext cx="854165" cy="1163774"/>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a:t>Inventory GL Account Credited</a:t>
            </a:r>
          </a:p>
        </p:txBody>
      </p:sp>
      <p:sp>
        <p:nvSpPr>
          <p:cNvPr id="21" name="Callout: Up Arrow 20">
            <a:extLst>
              <a:ext uri="{FF2B5EF4-FFF2-40B4-BE49-F238E27FC236}">
                <a16:creationId xmlns:a16="http://schemas.microsoft.com/office/drawing/2014/main" id="{ED114B60-CA75-41C5-BC49-D3AF417726AF}"/>
              </a:ext>
            </a:extLst>
          </p:cNvPr>
          <p:cNvSpPr/>
          <p:nvPr/>
        </p:nvSpPr>
        <p:spPr>
          <a:xfrm>
            <a:off x="6054638" y="3105647"/>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a:t>Invoice Report or Generate Customer Statements Report</a:t>
            </a:r>
          </a:p>
        </p:txBody>
      </p:sp>
      <p:sp>
        <p:nvSpPr>
          <p:cNvPr id="22" name="Callout: Up Arrow 21">
            <a:extLst>
              <a:ext uri="{FF2B5EF4-FFF2-40B4-BE49-F238E27FC236}">
                <a16:creationId xmlns:a16="http://schemas.microsoft.com/office/drawing/2014/main" id="{F5409B2F-D3D5-412E-8DA8-0BA56D94DA6E}"/>
              </a:ext>
            </a:extLst>
          </p:cNvPr>
          <p:cNvSpPr/>
          <p:nvPr/>
        </p:nvSpPr>
        <p:spPr>
          <a:xfrm>
            <a:off x="6054638" y="4281334"/>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No Subledger Activity</a:t>
            </a:r>
          </a:p>
        </p:txBody>
      </p:sp>
      <p:sp>
        <p:nvSpPr>
          <p:cNvPr id="23" name="Callout: Up Arrow 22">
            <a:extLst>
              <a:ext uri="{FF2B5EF4-FFF2-40B4-BE49-F238E27FC236}">
                <a16:creationId xmlns:a16="http://schemas.microsoft.com/office/drawing/2014/main" id="{54E0E112-CECB-4E30-871A-6202A7FA044B}"/>
              </a:ext>
            </a:extLst>
          </p:cNvPr>
          <p:cNvSpPr/>
          <p:nvPr/>
        </p:nvSpPr>
        <p:spPr>
          <a:xfrm>
            <a:off x="6059262" y="5458963"/>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No GL Activity</a:t>
            </a:r>
          </a:p>
        </p:txBody>
      </p:sp>
      <p:sp>
        <p:nvSpPr>
          <p:cNvPr id="24" name="Callout: Up Arrow 23">
            <a:extLst>
              <a:ext uri="{FF2B5EF4-FFF2-40B4-BE49-F238E27FC236}">
                <a16:creationId xmlns:a16="http://schemas.microsoft.com/office/drawing/2014/main" id="{530AE09B-AE3B-404C-B3DC-4144D9E7D88E}"/>
              </a:ext>
            </a:extLst>
          </p:cNvPr>
          <p:cNvSpPr/>
          <p:nvPr/>
        </p:nvSpPr>
        <p:spPr>
          <a:xfrm>
            <a:off x="7952706" y="3101033"/>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a:t>Cash Receipts History &amp;</a:t>
            </a:r>
          </a:p>
          <a:p>
            <a:pPr algn="ctr"/>
            <a:r>
              <a:rPr lang="en-US" sz="1000" dirty="0"/>
              <a:t>Deposit Slips Report</a:t>
            </a:r>
          </a:p>
        </p:txBody>
      </p:sp>
      <p:sp>
        <p:nvSpPr>
          <p:cNvPr id="25" name="Callout: Up Arrow 24">
            <a:extLst>
              <a:ext uri="{FF2B5EF4-FFF2-40B4-BE49-F238E27FC236}">
                <a16:creationId xmlns:a16="http://schemas.microsoft.com/office/drawing/2014/main" id="{ACDA7AB5-E8DC-4DA3-B1F4-31C214930DCC}"/>
              </a:ext>
            </a:extLst>
          </p:cNvPr>
          <p:cNvSpPr/>
          <p:nvPr/>
        </p:nvSpPr>
        <p:spPr>
          <a:xfrm>
            <a:off x="7952706" y="4276720"/>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Accounts Receivable subledger credited for invoice</a:t>
            </a:r>
          </a:p>
        </p:txBody>
      </p:sp>
      <p:sp>
        <p:nvSpPr>
          <p:cNvPr id="26" name="Callout: Up Arrow 25">
            <a:extLst>
              <a:ext uri="{FF2B5EF4-FFF2-40B4-BE49-F238E27FC236}">
                <a16:creationId xmlns:a16="http://schemas.microsoft.com/office/drawing/2014/main" id="{0E36E746-81AF-4503-A384-02AD59FE13D7}"/>
              </a:ext>
            </a:extLst>
          </p:cNvPr>
          <p:cNvSpPr/>
          <p:nvPr/>
        </p:nvSpPr>
        <p:spPr>
          <a:xfrm>
            <a:off x="7957330" y="5454349"/>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A/R GL Account Credited, Cash Account Debited</a:t>
            </a:r>
          </a:p>
        </p:txBody>
      </p:sp>
      <p:sp>
        <p:nvSpPr>
          <p:cNvPr id="27" name="Callout: Up Arrow 26">
            <a:extLst>
              <a:ext uri="{FF2B5EF4-FFF2-40B4-BE49-F238E27FC236}">
                <a16:creationId xmlns:a16="http://schemas.microsoft.com/office/drawing/2014/main" id="{659E2A8D-AEBE-44BD-84C9-16F6A1493AD5}"/>
              </a:ext>
            </a:extLst>
          </p:cNvPr>
          <p:cNvSpPr/>
          <p:nvPr/>
        </p:nvSpPr>
        <p:spPr>
          <a:xfrm>
            <a:off x="9924666" y="3114891"/>
            <a:ext cx="1759316" cy="1152596"/>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Reconcile Cash Detail</a:t>
            </a:r>
          </a:p>
        </p:txBody>
      </p:sp>
      <p:sp>
        <p:nvSpPr>
          <p:cNvPr id="28" name="Callout: Up Arrow 27">
            <a:extLst>
              <a:ext uri="{FF2B5EF4-FFF2-40B4-BE49-F238E27FC236}">
                <a16:creationId xmlns:a16="http://schemas.microsoft.com/office/drawing/2014/main" id="{CB6E18E3-D53A-4A64-B829-3DF8694AA983}"/>
              </a:ext>
            </a:extLst>
          </p:cNvPr>
          <p:cNvSpPr/>
          <p:nvPr/>
        </p:nvSpPr>
        <p:spPr>
          <a:xfrm>
            <a:off x="9924666" y="4290578"/>
            <a:ext cx="1759316" cy="1152596"/>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No Subledger Activity</a:t>
            </a:r>
          </a:p>
        </p:txBody>
      </p:sp>
      <p:sp>
        <p:nvSpPr>
          <p:cNvPr id="29" name="Callout: Up Arrow 28">
            <a:extLst>
              <a:ext uri="{FF2B5EF4-FFF2-40B4-BE49-F238E27FC236}">
                <a16:creationId xmlns:a16="http://schemas.microsoft.com/office/drawing/2014/main" id="{3594D5E6-E4B7-400D-9414-741081D29FB1}"/>
              </a:ext>
            </a:extLst>
          </p:cNvPr>
          <p:cNvSpPr/>
          <p:nvPr/>
        </p:nvSpPr>
        <p:spPr>
          <a:xfrm>
            <a:off x="9929290" y="5468207"/>
            <a:ext cx="1759316" cy="115259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No GL Activity</a:t>
            </a:r>
          </a:p>
        </p:txBody>
      </p:sp>
    </p:spTree>
    <p:extLst>
      <p:ext uri="{BB962C8B-B14F-4D97-AF65-F5344CB8AC3E}">
        <p14:creationId xmlns:p14="http://schemas.microsoft.com/office/powerpoint/2010/main" val="5902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pPr/>
              <a:t>9</a:t>
            </a:fld>
            <a:endParaRPr kumimoji="0" lang="en-US" dirty="0"/>
          </a:p>
        </p:txBody>
      </p:sp>
      <p:sp>
        <p:nvSpPr>
          <p:cNvPr id="7" name="Content Placeholder 6">
            <a:extLst>
              <a:ext uri="{FF2B5EF4-FFF2-40B4-BE49-F238E27FC236}">
                <a16:creationId xmlns:a16="http://schemas.microsoft.com/office/drawing/2014/main" id="{0A09487B-D980-497E-9324-DC0F74626F05}"/>
              </a:ext>
            </a:extLst>
          </p:cNvPr>
          <p:cNvSpPr>
            <a:spLocks noGrp="1"/>
          </p:cNvSpPr>
          <p:nvPr>
            <p:ph sz="half" idx="2"/>
          </p:nvPr>
        </p:nvSpPr>
        <p:spPr>
          <a:xfrm>
            <a:off x="73891" y="948117"/>
            <a:ext cx="12118109" cy="5595851"/>
          </a:xfrm>
        </p:spPr>
        <p:txBody>
          <a:bodyPr>
            <a:normAutofit/>
          </a:bodyPr>
          <a:lstStyle/>
          <a:p>
            <a:r>
              <a:rPr lang="en-US" dirty="0"/>
              <a:t>Example: Customer places an order for 10 units of 100506.  </a:t>
            </a:r>
          </a:p>
          <a:p>
            <a:pPr lvl="1"/>
            <a:r>
              <a:rPr lang="en-US" dirty="0"/>
              <a:t>Step #1: Order is entered into P21, saved and assigned order #1050838</a:t>
            </a:r>
          </a:p>
          <a:p>
            <a:pPr lvl="2"/>
            <a:r>
              <a:rPr lang="en-US" dirty="0"/>
              <a:t>Orders – Order Processing – Reports – Open Orders Report</a:t>
            </a:r>
          </a:p>
          <a:p>
            <a:pPr lvl="2"/>
            <a:r>
              <a:rPr lang="en-US" dirty="0"/>
              <a:t>No GL Transactions made</a:t>
            </a:r>
          </a:p>
          <a:p>
            <a:pPr lvl="1"/>
            <a:r>
              <a:rPr lang="en-US" dirty="0"/>
              <a:t>Step #2: Pick Ticket is Printed and assigned Pick Ticket #2050496</a:t>
            </a:r>
          </a:p>
          <a:p>
            <a:pPr lvl="2"/>
            <a:r>
              <a:rPr lang="en-US" dirty="0"/>
              <a:t>Pick Tickets Report (generates pick tickets on a schedule) or Pick Ticket is generated from the Print Options/Front Counter Tab</a:t>
            </a:r>
          </a:p>
          <a:p>
            <a:pPr lvl="2"/>
            <a:r>
              <a:rPr lang="en-US" dirty="0"/>
              <a:t>Inventory Value Report now shows the Item Qty as “Allocated” instead of “Available”, but the value remains the same</a:t>
            </a:r>
          </a:p>
        </p:txBody>
      </p:sp>
      <p:sp>
        <p:nvSpPr>
          <p:cNvPr id="9" name="Content Placeholder 2">
            <a:extLst>
              <a:ext uri="{FF2B5EF4-FFF2-40B4-BE49-F238E27FC236}">
                <a16:creationId xmlns:a16="http://schemas.microsoft.com/office/drawing/2014/main" id="{DF74D452-52E8-4D3C-A791-6E32F207BC40}"/>
              </a:ext>
            </a:extLst>
          </p:cNvPr>
          <p:cNvSpPr txBox="1">
            <a:spLocks/>
          </p:cNvSpPr>
          <p:nvPr/>
        </p:nvSpPr>
        <p:spPr>
          <a:xfrm>
            <a:off x="2521528" y="193963"/>
            <a:ext cx="8626764" cy="748145"/>
          </a:xfrm>
          <a:prstGeom prst="rect">
            <a:avLst/>
          </a:prstGeom>
          <a:solidFill>
            <a:schemeClr val="tx2"/>
          </a:solid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sz="4800" dirty="0">
                <a:solidFill>
                  <a:schemeClr val="bg1"/>
                </a:solidFill>
              </a:rPr>
              <a:t>Sales Order to Cash Cycle - Transactions</a:t>
            </a:r>
          </a:p>
        </p:txBody>
      </p:sp>
      <p:pic>
        <p:nvPicPr>
          <p:cNvPr id="12" name="Picture 11">
            <a:extLst>
              <a:ext uri="{FF2B5EF4-FFF2-40B4-BE49-F238E27FC236}">
                <a16:creationId xmlns:a16="http://schemas.microsoft.com/office/drawing/2014/main" id="{ED6A5DEE-8268-4A76-90D6-F2FD5A2B68AC}"/>
              </a:ext>
            </a:extLst>
          </p:cNvPr>
          <p:cNvPicPr>
            <a:picLocks noChangeAspect="1"/>
          </p:cNvPicPr>
          <p:nvPr/>
        </p:nvPicPr>
        <p:blipFill>
          <a:blip r:embed="rId2"/>
          <a:stretch>
            <a:fillRect/>
          </a:stretch>
        </p:blipFill>
        <p:spPr>
          <a:xfrm>
            <a:off x="2915949" y="3429000"/>
            <a:ext cx="6360101" cy="3352880"/>
          </a:xfrm>
          <a:prstGeom prst="rect">
            <a:avLst/>
          </a:prstGeom>
        </p:spPr>
      </p:pic>
    </p:spTree>
    <p:extLst>
      <p:ext uri="{BB962C8B-B14F-4D97-AF65-F5344CB8AC3E}">
        <p14:creationId xmlns:p14="http://schemas.microsoft.com/office/powerpoint/2010/main" val="3422567896"/>
      </p:ext>
    </p:extLst>
  </p:cSld>
  <p:clrMapOvr>
    <a:masterClrMapping/>
  </p:clrMapOvr>
</p:sld>
</file>

<file path=ppt/theme/theme1.xml><?xml version="1.0" encoding="utf-8"?>
<a:theme xmlns:a="http://schemas.openxmlformats.org/drawingml/2006/main" name="Atlas">
  <a:themeElements>
    <a:clrScheme name="Custom 1">
      <a:dk1>
        <a:sysClr val="windowText" lastClr="000000"/>
      </a:dk1>
      <a:lt1>
        <a:sysClr val="window" lastClr="FFFFFF"/>
      </a:lt1>
      <a:dk2>
        <a:srgbClr val="242852"/>
      </a:dk2>
      <a:lt2>
        <a:srgbClr val="ACCBF9"/>
      </a:lt2>
      <a:accent1>
        <a:srgbClr val="242852"/>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1292</TotalTime>
  <Words>3187</Words>
  <Application>Microsoft Office PowerPoint</Application>
  <PresentationFormat>Widescreen</PresentationFormat>
  <Paragraphs>730</Paragraphs>
  <Slides>48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Atlas</vt:lpstr>
      <vt:lpstr>Accounting: Connecting the Dots</vt:lpstr>
      <vt:lpstr>Session title</vt:lpstr>
      <vt:lpstr>Prophet 21 World Wide User Group Officers</vt:lpstr>
      <vt:lpstr>Disclaimer</vt:lpstr>
      <vt:lpstr>AGENDA</vt:lpstr>
      <vt:lpstr>BIO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Richardson</dc:creator>
  <cp:lastModifiedBy>Stacy Cline</cp:lastModifiedBy>
  <cp:revision>149</cp:revision>
  <dcterms:created xsi:type="dcterms:W3CDTF">2018-05-01T14:35:32Z</dcterms:created>
  <dcterms:modified xsi:type="dcterms:W3CDTF">2018-08-22T15:47:11Z</dcterms:modified>
</cp:coreProperties>
</file>