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79" r:id="rId2"/>
    <p:sldId id="405" r:id="rId3"/>
    <p:sldId id="412" r:id="rId4"/>
    <p:sldId id="411" r:id="rId5"/>
    <p:sldId id="406" r:id="rId6"/>
    <p:sldId id="410" r:id="rId7"/>
    <p:sldId id="413" r:id="rId8"/>
    <p:sldId id="414" r:id="rId9"/>
    <p:sldId id="415" r:id="rId10"/>
    <p:sldId id="416" r:id="rId11"/>
    <p:sldId id="430" r:id="rId12"/>
    <p:sldId id="431" r:id="rId13"/>
    <p:sldId id="419" r:id="rId14"/>
    <p:sldId id="432" r:id="rId15"/>
    <p:sldId id="418" r:id="rId16"/>
    <p:sldId id="420" r:id="rId17"/>
    <p:sldId id="422" r:id="rId18"/>
    <p:sldId id="423" r:id="rId19"/>
    <p:sldId id="424" r:id="rId20"/>
    <p:sldId id="425" r:id="rId21"/>
    <p:sldId id="426" r:id="rId22"/>
    <p:sldId id="427" r:id="rId23"/>
    <p:sldId id="428" r:id="rId24"/>
    <p:sldId id="429" r:id="rId25"/>
    <p:sldId id="433" r:id="rId26"/>
    <p:sldId id="434" r:id="rId27"/>
    <p:sldId id="435" r:id="rId28"/>
    <p:sldId id="438" r:id="rId29"/>
    <p:sldId id="436" r:id="rId30"/>
    <p:sldId id="439" r:id="rId31"/>
    <p:sldId id="440" r:id="rId32"/>
    <p:sldId id="441" r:id="rId33"/>
    <p:sldId id="442" r:id="rId34"/>
    <p:sldId id="443" r:id="rId35"/>
    <p:sldId id="444" r:id="rId36"/>
    <p:sldId id="446" r:id="rId37"/>
    <p:sldId id="447" r:id="rId38"/>
    <p:sldId id="448" r:id="rId39"/>
    <p:sldId id="449" r:id="rId40"/>
    <p:sldId id="450" r:id="rId41"/>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114" d="100"/>
          <a:sy n="114" d="100"/>
        </p:scale>
        <p:origin x="14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D4ED6D-8A62-4EE1-A1E4-901935234ED1}"/>
              </a:ext>
            </a:extLst>
          </p:cNvPr>
          <p:cNvSpPr>
            <a:spLocks noGrp="1"/>
          </p:cNvSpPr>
          <p:nvPr>
            <p:ph type="hdr" sz="quarter"/>
          </p:nvPr>
        </p:nvSpPr>
        <p:spPr>
          <a:xfrm>
            <a:off x="0" y="0"/>
            <a:ext cx="3038475" cy="461963"/>
          </a:xfrm>
          <a:prstGeom prst="rect">
            <a:avLst/>
          </a:prstGeom>
        </p:spPr>
        <p:txBody>
          <a:bodyPr vert="horz" lIns="92824" tIns="46412" rIns="92824" bIns="4641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899DD0FC-296E-439A-B5EC-E526195AB65D}"/>
              </a:ext>
            </a:extLst>
          </p:cNvPr>
          <p:cNvSpPr>
            <a:spLocks noGrp="1"/>
          </p:cNvSpPr>
          <p:nvPr>
            <p:ph type="dt" sz="quarter" idx="1"/>
          </p:nvPr>
        </p:nvSpPr>
        <p:spPr>
          <a:xfrm>
            <a:off x="3970338" y="0"/>
            <a:ext cx="3038475" cy="461963"/>
          </a:xfrm>
          <a:prstGeom prst="rect">
            <a:avLst/>
          </a:prstGeom>
        </p:spPr>
        <p:txBody>
          <a:bodyPr vert="horz" lIns="92824" tIns="46412" rIns="92824" bIns="46412" rtlCol="0"/>
          <a:lstStyle>
            <a:lvl1pPr algn="r" eaLnBrk="1" hangingPunct="1">
              <a:defRPr sz="1200">
                <a:latin typeface="Arial" charset="0"/>
                <a:cs typeface="Arial" charset="0"/>
              </a:defRPr>
            </a:lvl1pPr>
          </a:lstStyle>
          <a:p>
            <a:pPr>
              <a:defRPr/>
            </a:pPr>
            <a:fld id="{17D8DF53-0521-4FC3-9E25-5C4828F84BFB}" type="datetimeFigureOut">
              <a:rPr lang="en-US"/>
              <a:pPr>
                <a:defRPr/>
              </a:pPr>
              <a:t>2/25/2018</a:t>
            </a:fld>
            <a:endParaRPr lang="en-US" dirty="0"/>
          </a:p>
        </p:txBody>
      </p:sp>
      <p:sp>
        <p:nvSpPr>
          <p:cNvPr id="4" name="Footer Placeholder 3">
            <a:extLst>
              <a:ext uri="{FF2B5EF4-FFF2-40B4-BE49-F238E27FC236}">
                <a16:creationId xmlns:a16="http://schemas.microsoft.com/office/drawing/2014/main" id="{587D6BD0-B8C4-40B1-AC33-59B0462DE10E}"/>
              </a:ext>
            </a:extLst>
          </p:cNvPr>
          <p:cNvSpPr>
            <a:spLocks noGrp="1"/>
          </p:cNvSpPr>
          <p:nvPr>
            <p:ph type="ftr" sz="quarter" idx="2"/>
          </p:nvPr>
        </p:nvSpPr>
        <p:spPr>
          <a:xfrm>
            <a:off x="0" y="8774113"/>
            <a:ext cx="3038475" cy="460375"/>
          </a:xfrm>
          <a:prstGeom prst="rect">
            <a:avLst/>
          </a:prstGeom>
        </p:spPr>
        <p:txBody>
          <a:bodyPr vert="horz" lIns="92824" tIns="46412" rIns="92824" bIns="46412"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43EF9DA-ED85-42D4-B755-E78C1684B339}"/>
              </a:ext>
            </a:extLst>
          </p:cNvPr>
          <p:cNvSpPr>
            <a:spLocks noGrp="1"/>
          </p:cNvSpPr>
          <p:nvPr>
            <p:ph type="sldNum" sz="quarter" idx="3"/>
          </p:nvPr>
        </p:nvSpPr>
        <p:spPr>
          <a:xfrm>
            <a:off x="3970338" y="8774113"/>
            <a:ext cx="3038475" cy="460375"/>
          </a:xfrm>
          <a:prstGeom prst="rect">
            <a:avLst/>
          </a:prstGeom>
        </p:spPr>
        <p:txBody>
          <a:bodyPr vert="horz" wrap="square" lIns="92824" tIns="46412" rIns="92824" bIns="46412" numCol="1" anchor="b" anchorCtr="0" compatLnSpc="1">
            <a:prstTxWarp prst="textNoShape">
              <a:avLst/>
            </a:prstTxWarp>
          </a:bodyPr>
          <a:lstStyle>
            <a:lvl1pPr algn="r" eaLnBrk="1" hangingPunct="1">
              <a:defRPr sz="1200"/>
            </a:lvl1pPr>
          </a:lstStyle>
          <a:p>
            <a:pPr>
              <a:defRPr/>
            </a:pPr>
            <a:fld id="{9062ED5D-0C98-481D-A266-982E092E51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9D829F4-4D12-4A00-A592-E0875313C8DD}"/>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8131" name="Rectangle 3">
            <a:extLst>
              <a:ext uri="{FF2B5EF4-FFF2-40B4-BE49-F238E27FC236}">
                <a16:creationId xmlns:a16="http://schemas.microsoft.com/office/drawing/2014/main" id="{A9BBDB78-6D66-437A-BCDA-1A62A2BFF2C0}"/>
              </a:ext>
            </a:extLst>
          </p:cNvPr>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076" name="Rectangle 4">
            <a:extLst>
              <a:ext uri="{FF2B5EF4-FFF2-40B4-BE49-F238E27FC236}">
                <a16:creationId xmlns:a16="http://schemas.microsoft.com/office/drawing/2014/main" id="{BFAF659F-E388-411B-BCFA-D6CC2B4B176C}"/>
              </a:ext>
            </a:extLst>
          </p:cNvPr>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a:extLst>
              <a:ext uri="{FF2B5EF4-FFF2-40B4-BE49-F238E27FC236}">
                <a16:creationId xmlns:a16="http://schemas.microsoft.com/office/drawing/2014/main" id="{20C35D09-1E29-4055-AE03-D8049CF34A3E}"/>
              </a:ext>
            </a:extLst>
          </p:cNvPr>
          <p:cNvSpPr>
            <a:spLocks noGrp="1" noChangeArrowheads="1"/>
          </p:cNvSpPr>
          <p:nvPr>
            <p:ph type="body" sz="quarter" idx="3"/>
          </p:nvPr>
        </p:nvSpPr>
        <p:spPr bwMode="auto">
          <a:xfrm>
            <a:off x="701675" y="4387850"/>
            <a:ext cx="5607050" cy="4154488"/>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a:extLst>
              <a:ext uri="{FF2B5EF4-FFF2-40B4-BE49-F238E27FC236}">
                <a16:creationId xmlns:a16="http://schemas.microsoft.com/office/drawing/2014/main" id="{D525ACCE-5FE1-44D0-8BFF-8A5E9BF5AB50}"/>
              </a:ext>
            </a:extLst>
          </p:cNvPr>
          <p:cNvSpPr>
            <a:spLocks noGrp="1" noChangeArrowheads="1"/>
          </p:cNvSpPr>
          <p:nvPr>
            <p:ph type="ftr" sz="quarter" idx="4"/>
          </p:nvPr>
        </p:nvSpPr>
        <p:spPr bwMode="auto">
          <a:xfrm>
            <a:off x="0" y="8774113"/>
            <a:ext cx="3038475" cy="46037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8135" name="Rectangle 7">
            <a:extLst>
              <a:ext uri="{FF2B5EF4-FFF2-40B4-BE49-F238E27FC236}">
                <a16:creationId xmlns:a16="http://schemas.microsoft.com/office/drawing/2014/main" id="{6E6E4282-0345-41F7-BFC1-2FD287BF7E6B}"/>
              </a:ext>
            </a:extLst>
          </p:cNvPr>
          <p:cNvSpPr>
            <a:spLocks noGrp="1" noChangeArrowheads="1"/>
          </p:cNvSpPr>
          <p:nvPr>
            <p:ph type="sldNum" sz="quarter" idx="5"/>
          </p:nvPr>
        </p:nvSpPr>
        <p:spPr bwMode="auto">
          <a:xfrm>
            <a:off x="3970338" y="8774113"/>
            <a:ext cx="3038475" cy="460375"/>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eaLnBrk="1" hangingPunct="1">
              <a:defRPr sz="1200"/>
            </a:lvl1pPr>
          </a:lstStyle>
          <a:p>
            <a:pPr>
              <a:defRPr/>
            </a:pPr>
            <a:fld id="{6D93426E-B78E-427E-969E-BE9C44FBC0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F622C6F-FEDD-4378-A7B4-AAA882B9FC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C64537-CECB-4FDB-94E4-4DE6F2EAD9CD}" type="slidenum">
              <a:rPr lang="en-US" altLang="en-US" smtClean="0"/>
              <a:pPr>
                <a:spcBef>
                  <a:spcPct val="0"/>
                </a:spcBef>
              </a:pPr>
              <a:t>1</a:t>
            </a:fld>
            <a:endParaRPr lang="en-US" altLang="en-US"/>
          </a:p>
        </p:txBody>
      </p:sp>
      <p:sp>
        <p:nvSpPr>
          <p:cNvPr id="6147" name="Rectangle 2">
            <a:extLst>
              <a:ext uri="{FF2B5EF4-FFF2-40B4-BE49-F238E27FC236}">
                <a16:creationId xmlns:a16="http://schemas.microsoft.com/office/drawing/2014/main" id="{D40C393A-CB52-48C6-8B10-BA7903D727A9}"/>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8283FDFD-B4C0-42C6-B5FF-495C460BB9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7280AE12-EA5A-4F9A-A7E8-0281F098FB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DF64DE-FCBF-4A84-A95E-102F91F8ABEF}" type="slidenum">
              <a:rPr lang="en-US" altLang="en-US" smtClean="0"/>
              <a:pPr>
                <a:spcBef>
                  <a:spcPct val="0"/>
                </a:spcBef>
              </a:pPr>
              <a:t>2</a:t>
            </a:fld>
            <a:endParaRPr lang="en-US" altLang="en-US"/>
          </a:p>
        </p:txBody>
      </p:sp>
      <p:sp>
        <p:nvSpPr>
          <p:cNvPr id="8195" name="Rectangle 2">
            <a:extLst>
              <a:ext uri="{FF2B5EF4-FFF2-40B4-BE49-F238E27FC236}">
                <a16:creationId xmlns:a16="http://schemas.microsoft.com/office/drawing/2014/main" id="{389874BF-FD52-4825-946C-D6A832722A7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E393C9B-8C82-404B-AC79-C456CB4A2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B0751BB-3EDD-4AAC-9CD3-9AA4050861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5BA3F6A-03FA-4E0A-85C2-8C62A4A236CE}" type="slidenum">
              <a:rPr lang="en-US" altLang="en-US" smtClean="0"/>
              <a:pPr>
                <a:spcBef>
                  <a:spcPct val="0"/>
                </a:spcBef>
              </a:pPr>
              <a:t>5</a:t>
            </a:fld>
            <a:endParaRPr lang="en-US" altLang="en-US"/>
          </a:p>
        </p:txBody>
      </p:sp>
      <p:sp>
        <p:nvSpPr>
          <p:cNvPr id="12291" name="Rectangle 2">
            <a:extLst>
              <a:ext uri="{FF2B5EF4-FFF2-40B4-BE49-F238E27FC236}">
                <a16:creationId xmlns:a16="http://schemas.microsoft.com/office/drawing/2014/main" id="{4A07F113-B67F-4605-B908-BF1814CF703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02965708-ECD0-453E-93CB-76AF73D0AE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22FAF05-68E7-4F53-B0B4-2211F1DAF0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7E9188-3166-42D8-A741-62B3C3714A16}" type="slidenum">
              <a:rPr lang="en-US" altLang="en-US" smtClean="0"/>
              <a:pPr>
                <a:spcBef>
                  <a:spcPct val="0"/>
                </a:spcBef>
              </a:pPr>
              <a:t>6</a:t>
            </a:fld>
            <a:endParaRPr lang="en-US" altLang="en-US"/>
          </a:p>
        </p:txBody>
      </p:sp>
      <p:sp>
        <p:nvSpPr>
          <p:cNvPr id="14339" name="Rectangle 2">
            <a:extLst>
              <a:ext uri="{FF2B5EF4-FFF2-40B4-BE49-F238E27FC236}">
                <a16:creationId xmlns:a16="http://schemas.microsoft.com/office/drawing/2014/main" id="{ABC757F2-9820-4D2F-914C-752951FB11F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29E6C5F8-F3CE-4EEF-AE52-32727E9D95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A95973-7F46-4BF4-809E-94C8D76F4DD3}"/>
              </a:ext>
            </a:extLst>
          </p:cNvPr>
          <p:cNvSpPr txBox="1">
            <a:spLocks noChangeArrowheads="1"/>
          </p:cNvSpPr>
          <p:nvPr userDrawn="1"/>
        </p:nvSpPr>
        <p:spPr bwMode="auto">
          <a:xfrm>
            <a:off x="1981200" y="5791200"/>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endParaRPr lang="en-US" sz="2000" b="1" dirty="0"/>
          </a:p>
        </p:txBody>
      </p:sp>
      <p:pic>
        <p:nvPicPr>
          <p:cNvPr id="5" name="Picture 13" descr="Dons copy, uglogo_CMYKOL cropped">
            <a:extLst>
              <a:ext uri="{FF2B5EF4-FFF2-40B4-BE49-F238E27FC236}">
                <a16:creationId xmlns:a16="http://schemas.microsoft.com/office/drawing/2014/main" id="{BA179669-8D8D-4EB0-9728-01018D6476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1400" y="228600"/>
            <a:ext cx="1752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28600" y="228600"/>
            <a:ext cx="7162800" cy="1676400"/>
          </a:xfrm>
        </p:spPr>
        <p:txBody>
          <a:bodyPr/>
          <a:lstStyle>
            <a:lvl1pPr>
              <a:defRPr sz="4000" b="1">
                <a:solidFill>
                  <a:srgbClr val="000099"/>
                </a:solidFill>
              </a:defRPr>
            </a:lvl1pPr>
          </a:lstStyle>
          <a:p>
            <a:r>
              <a:rPr lang="en-US"/>
              <a:t>Prophet 21 </a:t>
            </a:r>
            <a:br>
              <a:rPr lang="en-US"/>
            </a:br>
            <a:r>
              <a:rPr lang="en-US"/>
              <a:t>World Wide Users Group</a:t>
            </a:r>
          </a:p>
        </p:txBody>
      </p:sp>
      <p:sp>
        <p:nvSpPr>
          <p:cNvPr id="3075" name="Rectangle 3"/>
          <p:cNvSpPr>
            <a:spLocks noGrp="1" noChangeArrowheads="1"/>
          </p:cNvSpPr>
          <p:nvPr>
            <p:ph type="subTitle" idx="1"/>
          </p:nvPr>
        </p:nvSpPr>
        <p:spPr>
          <a:xfrm>
            <a:off x="1600200" y="2286000"/>
            <a:ext cx="5943600" cy="838200"/>
          </a:xfrm>
        </p:spPr>
        <p:txBody>
          <a:bodyPr/>
          <a:lstStyle>
            <a:lvl1pPr marL="0" indent="0" algn="ctr">
              <a:buFontTx/>
              <a:buNone/>
              <a:defRPr sz="2400"/>
            </a:lvl1pPr>
          </a:lstStyle>
          <a:p>
            <a:endParaRPr lang="en-US"/>
          </a:p>
        </p:txBody>
      </p:sp>
      <p:sp>
        <p:nvSpPr>
          <p:cNvPr id="6" name="Rectangle 4">
            <a:extLst>
              <a:ext uri="{FF2B5EF4-FFF2-40B4-BE49-F238E27FC236}">
                <a16:creationId xmlns:a16="http://schemas.microsoft.com/office/drawing/2014/main" id="{BE31CDC4-1269-43B9-87B2-9B26932122C9}"/>
              </a:ext>
            </a:extLst>
          </p:cNvPr>
          <p:cNvSpPr>
            <a:spLocks noGrp="1" noChangeArrowheads="1"/>
          </p:cNvSpPr>
          <p:nvPr>
            <p:ph type="dt" sz="half" idx="10"/>
          </p:nvPr>
        </p:nvSpPr>
        <p:spPr>
          <a:xfrm>
            <a:off x="104775" y="6400800"/>
            <a:ext cx="2133600" cy="381000"/>
          </a:xfrm>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471AEE8-58D1-4AF0-A676-C8981E71A136}"/>
              </a:ext>
            </a:extLst>
          </p:cNvPr>
          <p:cNvSpPr>
            <a:spLocks noGrp="1" noChangeArrowheads="1"/>
          </p:cNvSpPr>
          <p:nvPr>
            <p:ph type="ftr" sz="quarter" idx="11"/>
          </p:nvPr>
        </p:nvSpPr>
        <p:spPr>
          <a:xfrm>
            <a:off x="3124200" y="6400800"/>
            <a:ext cx="2895600" cy="381000"/>
          </a:xfrm>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D197EBC-36AF-46D8-B5F8-D1B49881FC5B}"/>
              </a:ext>
            </a:extLst>
          </p:cNvPr>
          <p:cNvSpPr>
            <a:spLocks noGrp="1" noChangeArrowheads="1"/>
          </p:cNvSpPr>
          <p:nvPr>
            <p:ph type="sldNum" sz="quarter" idx="12"/>
          </p:nvPr>
        </p:nvSpPr>
        <p:spPr>
          <a:xfrm>
            <a:off x="6934200" y="6400800"/>
            <a:ext cx="2133600" cy="381000"/>
          </a:xfrm>
        </p:spPr>
        <p:txBody>
          <a:bodyPr/>
          <a:lstStyle>
            <a:lvl1pPr>
              <a:defRPr/>
            </a:lvl1pPr>
          </a:lstStyle>
          <a:p>
            <a:pPr>
              <a:defRPr/>
            </a:pPr>
            <a:fld id="{8D388E1D-03B2-4AE7-9574-65E7CD22C2AD}" type="slidenum">
              <a:rPr lang="en-US" altLang="en-US"/>
              <a:pPr>
                <a:defRPr/>
              </a:pPr>
              <a:t>‹#›</a:t>
            </a:fld>
            <a:endParaRPr lang="en-US" altLang="en-US"/>
          </a:p>
        </p:txBody>
      </p:sp>
    </p:spTree>
    <p:extLst>
      <p:ext uri="{BB962C8B-B14F-4D97-AF65-F5344CB8AC3E}">
        <p14:creationId xmlns:p14="http://schemas.microsoft.com/office/powerpoint/2010/main" val="871181586"/>
      </p:ext>
    </p:extLst>
  </p:cSld>
  <p:clrMapOvr>
    <a:masterClrMapping/>
  </p:clrMapOvr>
  <p:transition spd="med" advTm="3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07CCEE-0827-4D79-88CF-F50DB8ECCD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2F04D8-CF13-4374-BD9B-4E684DB953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69C04-8034-446F-B38F-81005D36C9C0}"/>
              </a:ext>
            </a:extLst>
          </p:cNvPr>
          <p:cNvSpPr>
            <a:spLocks noGrp="1" noChangeArrowheads="1"/>
          </p:cNvSpPr>
          <p:nvPr>
            <p:ph type="sldNum" sz="quarter" idx="12"/>
          </p:nvPr>
        </p:nvSpPr>
        <p:spPr>
          <a:ln/>
        </p:spPr>
        <p:txBody>
          <a:bodyPr/>
          <a:lstStyle>
            <a:lvl1pPr>
              <a:defRPr/>
            </a:lvl1pPr>
          </a:lstStyle>
          <a:p>
            <a:pPr>
              <a:defRPr/>
            </a:pPr>
            <a:fld id="{675CE545-A8AF-4EF0-B9B9-2299DE2C4E16}" type="slidenum">
              <a:rPr lang="en-US" altLang="en-US"/>
              <a:pPr>
                <a:defRPr/>
              </a:pPr>
              <a:t>‹#›</a:t>
            </a:fld>
            <a:endParaRPr lang="en-US" altLang="en-US"/>
          </a:p>
        </p:txBody>
      </p:sp>
    </p:spTree>
    <p:extLst>
      <p:ext uri="{BB962C8B-B14F-4D97-AF65-F5344CB8AC3E}">
        <p14:creationId xmlns:p14="http://schemas.microsoft.com/office/powerpoint/2010/main" val="1230206849"/>
      </p:ext>
    </p:extLst>
  </p:cSld>
  <p:clrMapOvr>
    <a:masterClrMapping/>
  </p:clrMapOvr>
  <p:transition spd="med" advTm="3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9238" y="152400"/>
            <a:ext cx="2163762"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75" y="152400"/>
            <a:ext cx="63420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D85B04-45AC-4F86-8690-D91794EB7A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BD42DA-469F-49C1-8161-F90649C793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58E540-9A2E-4DFA-AD8C-8A5D5FEB1F03}"/>
              </a:ext>
            </a:extLst>
          </p:cNvPr>
          <p:cNvSpPr>
            <a:spLocks noGrp="1" noChangeArrowheads="1"/>
          </p:cNvSpPr>
          <p:nvPr>
            <p:ph type="sldNum" sz="quarter" idx="12"/>
          </p:nvPr>
        </p:nvSpPr>
        <p:spPr>
          <a:ln/>
        </p:spPr>
        <p:txBody>
          <a:bodyPr/>
          <a:lstStyle>
            <a:lvl1pPr>
              <a:defRPr/>
            </a:lvl1pPr>
          </a:lstStyle>
          <a:p>
            <a:pPr>
              <a:defRPr/>
            </a:pPr>
            <a:fld id="{05AE0ED5-C02A-4F17-B977-04211703D2B0}" type="slidenum">
              <a:rPr lang="en-US" altLang="en-US"/>
              <a:pPr>
                <a:defRPr/>
              </a:pPr>
              <a:t>‹#›</a:t>
            </a:fld>
            <a:endParaRPr lang="en-US" altLang="en-US"/>
          </a:p>
        </p:txBody>
      </p:sp>
    </p:spTree>
    <p:extLst>
      <p:ext uri="{BB962C8B-B14F-4D97-AF65-F5344CB8AC3E}">
        <p14:creationId xmlns:p14="http://schemas.microsoft.com/office/powerpoint/2010/main" val="998198483"/>
      </p:ext>
    </p:extLst>
  </p:cSld>
  <p:clrMapOvr>
    <a:masterClrMapping/>
  </p:clrMapOvr>
  <p:transition spd="med" advTm="3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CB881E-4059-410A-B4C9-1A1D376EC4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8BAD9B-FC60-4CFE-91B1-40A025DC7C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B3774E-D1F1-4EAD-BF54-D89F21CFF52E}"/>
              </a:ext>
            </a:extLst>
          </p:cNvPr>
          <p:cNvSpPr>
            <a:spLocks noGrp="1" noChangeArrowheads="1"/>
          </p:cNvSpPr>
          <p:nvPr>
            <p:ph type="sldNum" sz="quarter" idx="12"/>
          </p:nvPr>
        </p:nvSpPr>
        <p:spPr>
          <a:ln/>
        </p:spPr>
        <p:txBody>
          <a:bodyPr/>
          <a:lstStyle>
            <a:lvl1pPr>
              <a:defRPr/>
            </a:lvl1pPr>
          </a:lstStyle>
          <a:p>
            <a:pPr>
              <a:defRPr/>
            </a:pPr>
            <a:fld id="{518C5F6F-0719-4661-9338-7DDB4B98FA7E}" type="slidenum">
              <a:rPr lang="en-US" altLang="en-US"/>
              <a:pPr>
                <a:defRPr/>
              </a:pPr>
              <a:t>‹#›</a:t>
            </a:fld>
            <a:endParaRPr lang="en-US" altLang="en-US"/>
          </a:p>
        </p:txBody>
      </p:sp>
    </p:spTree>
    <p:extLst>
      <p:ext uri="{BB962C8B-B14F-4D97-AF65-F5344CB8AC3E}">
        <p14:creationId xmlns:p14="http://schemas.microsoft.com/office/powerpoint/2010/main" val="3158584187"/>
      </p:ext>
    </p:extLst>
  </p:cSld>
  <p:clrMapOvr>
    <a:masterClrMapping/>
  </p:clrMapOvr>
  <p:transition spd="med" advTm="3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15D6641-B14D-4A85-B04D-322BA7F741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9C0727-A0A1-4B60-819C-A0F2250396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DD024E-31B4-4E18-B432-2617FA3604BD}"/>
              </a:ext>
            </a:extLst>
          </p:cNvPr>
          <p:cNvSpPr>
            <a:spLocks noGrp="1" noChangeArrowheads="1"/>
          </p:cNvSpPr>
          <p:nvPr>
            <p:ph type="sldNum" sz="quarter" idx="12"/>
          </p:nvPr>
        </p:nvSpPr>
        <p:spPr>
          <a:ln/>
        </p:spPr>
        <p:txBody>
          <a:bodyPr/>
          <a:lstStyle>
            <a:lvl1pPr>
              <a:defRPr/>
            </a:lvl1pPr>
          </a:lstStyle>
          <a:p>
            <a:pPr>
              <a:defRPr/>
            </a:pPr>
            <a:fld id="{EB504213-E893-4CD2-9174-33CDFC492EBB}" type="slidenum">
              <a:rPr lang="en-US" altLang="en-US"/>
              <a:pPr>
                <a:defRPr/>
              </a:pPr>
              <a:t>‹#›</a:t>
            </a:fld>
            <a:endParaRPr lang="en-US" altLang="en-US"/>
          </a:p>
        </p:txBody>
      </p:sp>
    </p:spTree>
    <p:extLst>
      <p:ext uri="{BB962C8B-B14F-4D97-AF65-F5344CB8AC3E}">
        <p14:creationId xmlns:p14="http://schemas.microsoft.com/office/powerpoint/2010/main" val="1585621202"/>
      </p:ext>
    </p:extLst>
  </p:cSld>
  <p:clrMapOvr>
    <a:masterClrMapping/>
  </p:clrMapOvr>
  <p:transition spd="med" advTm="3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38313"/>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8313"/>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3921A38-E6C2-4B81-8995-BF0C48C247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27D0D72-138C-4BB5-95EA-196101D5E1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9CD9D4-6D1A-4447-A511-FD394F83E1FD}"/>
              </a:ext>
            </a:extLst>
          </p:cNvPr>
          <p:cNvSpPr>
            <a:spLocks noGrp="1" noChangeArrowheads="1"/>
          </p:cNvSpPr>
          <p:nvPr>
            <p:ph type="sldNum" sz="quarter" idx="12"/>
          </p:nvPr>
        </p:nvSpPr>
        <p:spPr>
          <a:ln/>
        </p:spPr>
        <p:txBody>
          <a:bodyPr/>
          <a:lstStyle>
            <a:lvl1pPr>
              <a:defRPr/>
            </a:lvl1pPr>
          </a:lstStyle>
          <a:p>
            <a:pPr>
              <a:defRPr/>
            </a:pPr>
            <a:fld id="{91043E0F-66C7-4177-980E-F18383A1BB67}" type="slidenum">
              <a:rPr lang="en-US" altLang="en-US"/>
              <a:pPr>
                <a:defRPr/>
              </a:pPr>
              <a:t>‹#›</a:t>
            </a:fld>
            <a:endParaRPr lang="en-US" altLang="en-US"/>
          </a:p>
        </p:txBody>
      </p:sp>
    </p:spTree>
    <p:extLst>
      <p:ext uri="{BB962C8B-B14F-4D97-AF65-F5344CB8AC3E}">
        <p14:creationId xmlns:p14="http://schemas.microsoft.com/office/powerpoint/2010/main" val="3511478049"/>
      </p:ext>
    </p:extLst>
  </p:cSld>
  <p:clrMapOvr>
    <a:masterClrMapping/>
  </p:clrMapOvr>
  <p:transition spd="med" advTm="3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1BE7528-7762-48CC-88E7-2DF39BB5914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FED0EA7-DF89-46F5-B681-9EA62C3F4E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53C16D5-06EA-4F23-8116-54F1C39E87B6}"/>
              </a:ext>
            </a:extLst>
          </p:cNvPr>
          <p:cNvSpPr>
            <a:spLocks noGrp="1" noChangeArrowheads="1"/>
          </p:cNvSpPr>
          <p:nvPr>
            <p:ph type="sldNum" sz="quarter" idx="12"/>
          </p:nvPr>
        </p:nvSpPr>
        <p:spPr>
          <a:ln/>
        </p:spPr>
        <p:txBody>
          <a:bodyPr/>
          <a:lstStyle>
            <a:lvl1pPr>
              <a:defRPr/>
            </a:lvl1pPr>
          </a:lstStyle>
          <a:p>
            <a:pPr>
              <a:defRPr/>
            </a:pPr>
            <a:fld id="{D0B11724-AD47-4953-85EB-0DB6262C556C}" type="slidenum">
              <a:rPr lang="en-US" altLang="en-US"/>
              <a:pPr>
                <a:defRPr/>
              </a:pPr>
              <a:t>‹#›</a:t>
            </a:fld>
            <a:endParaRPr lang="en-US" altLang="en-US"/>
          </a:p>
        </p:txBody>
      </p:sp>
    </p:spTree>
    <p:extLst>
      <p:ext uri="{BB962C8B-B14F-4D97-AF65-F5344CB8AC3E}">
        <p14:creationId xmlns:p14="http://schemas.microsoft.com/office/powerpoint/2010/main" val="444648252"/>
      </p:ext>
    </p:extLst>
  </p:cSld>
  <p:clrMapOvr>
    <a:masterClrMapping/>
  </p:clrMapOvr>
  <p:transition spd="med" advTm="3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F6B8A91-AC37-4AD6-B424-50E40F4C8A0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9AD5996-5AC6-47B2-AC4B-D22535B2BE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D6EBE59-C82D-4091-B6A9-08CFEF3457FD}"/>
              </a:ext>
            </a:extLst>
          </p:cNvPr>
          <p:cNvSpPr>
            <a:spLocks noGrp="1" noChangeArrowheads="1"/>
          </p:cNvSpPr>
          <p:nvPr>
            <p:ph type="sldNum" sz="quarter" idx="12"/>
          </p:nvPr>
        </p:nvSpPr>
        <p:spPr>
          <a:ln/>
        </p:spPr>
        <p:txBody>
          <a:bodyPr/>
          <a:lstStyle>
            <a:lvl1pPr>
              <a:defRPr/>
            </a:lvl1pPr>
          </a:lstStyle>
          <a:p>
            <a:pPr>
              <a:defRPr/>
            </a:pPr>
            <a:fld id="{65936DA3-D258-4010-8D6B-EB96DA7DD5EF}" type="slidenum">
              <a:rPr lang="en-US" altLang="en-US"/>
              <a:pPr>
                <a:defRPr/>
              </a:pPr>
              <a:t>‹#›</a:t>
            </a:fld>
            <a:endParaRPr lang="en-US" altLang="en-US"/>
          </a:p>
        </p:txBody>
      </p:sp>
    </p:spTree>
    <p:extLst>
      <p:ext uri="{BB962C8B-B14F-4D97-AF65-F5344CB8AC3E}">
        <p14:creationId xmlns:p14="http://schemas.microsoft.com/office/powerpoint/2010/main" val="1266919855"/>
      </p:ext>
    </p:extLst>
  </p:cSld>
  <p:clrMapOvr>
    <a:masterClrMapping/>
  </p:clrMapOvr>
  <p:transition spd="med" advTm="3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CB993D-D1A5-44F4-B9CC-A0225DEDE0F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3435B24-5686-4713-8F66-237977467E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EAD5C81-82B5-4E99-A661-A5EC25B69DD3}"/>
              </a:ext>
            </a:extLst>
          </p:cNvPr>
          <p:cNvSpPr>
            <a:spLocks noGrp="1" noChangeArrowheads="1"/>
          </p:cNvSpPr>
          <p:nvPr>
            <p:ph type="sldNum" sz="quarter" idx="12"/>
          </p:nvPr>
        </p:nvSpPr>
        <p:spPr>
          <a:ln/>
        </p:spPr>
        <p:txBody>
          <a:bodyPr/>
          <a:lstStyle>
            <a:lvl1pPr>
              <a:defRPr/>
            </a:lvl1pPr>
          </a:lstStyle>
          <a:p>
            <a:pPr>
              <a:defRPr/>
            </a:pPr>
            <a:fld id="{3FD1F539-0905-495F-A2E3-A6AC66B10579}" type="slidenum">
              <a:rPr lang="en-US" altLang="en-US"/>
              <a:pPr>
                <a:defRPr/>
              </a:pPr>
              <a:t>‹#›</a:t>
            </a:fld>
            <a:endParaRPr lang="en-US" altLang="en-US"/>
          </a:p>
        </p:txBody>
      </p:sp>
    </p:spTree>
    <p:extLst>
      <p:ext uri="{BB962C8B-B14F-4D97-AF65-F5344CB8AC3E}">
        <p14:creationId xmlns:p14="http://schemas.microsoft.com/office/powerpoint/2010/main" val="1154425265"/>
      </p:ext>
    </p:extLst>
  </p:cSld>
  <p:clrMapOvr>
    <a:masterClrMapping/>
  </p:clrMapOvr>
  <p:transition spd="med" advTm="3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96B7B4-8ACE-4F0B-972C-1D6FA6162B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B9E282-4A8D-40F5-B0DE-0F56351B32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5966706-F597-499F-BFB8-94D974D5667C}"/>
              </a:ext>
            </a:extLst>
          </p:cNvPr>
          <p:cNvSpPr>
            <a:spLocks noGrp="1" noChangeArrowheads="1"/>
          </p:cNvSpPr>
          <p:nvPr>
            <p:ph type="sldNum" sz="quarter" idx="12"/>
          </p:nvPr>
        </p:nvSpPr>
        <p:spPr>
          <a:ln/>
        </p:spPr>
        <p:txBody>
          <a:bodyPr/>
          <a:lstStyle>
            <a:lvl1pPr>
              <a:defRPr/>
            </a:lvl1pPr>
          </a:lstStyle>
          <a:p>
            <a:pPr>
              <a:defRPr/>
            </a:pPr>
            <a:fld id="{4B7FB04D-C8D4-428F-BA0C-A0E7AAAAAC6E}" type="slidenum">
              <a:rPr lang="en-US" altLang="en-US"/>
              <a:pPr>
                <a:defRPr/>
              </a:pPr>
              <a:t>‹#›</a:t>
            </a:fld>
            <a:endParaRPr lang="en-US" altLang="en-US"/>
          </a:p>
        </p:txBody>
      </p:sp>
    </p:spTree>
    <p:extLst>
      <p:ext uri="{BB962C8B-B14F-4D97-AF65-F5344CB8AC3E}">
        <p14:creationId xmlns:p14="http://schemas.microsoft.com/office/powerpoint/2010/main" val="2956394331"/>
      </p:ext>
    </p:extLst>
  </p:cSld>
  <p:clrMapOvr>
    <a:masterClrMapping/>
  </p:clrMapOvr>
  <p:transition spd="med" advTm="3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75C4503-5EDF-4C4D-A039-B1317F49AB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8A7A15-A3C7-449E-9C31-0A80C8CD52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EE3CB9-EAD9-4F83-B891-DCA810ABDDBF}"/>
              </a:ext>
            </a:extLst>
          </p:cNvPr>
          <p:cNvSpPr>
            <a:spLocks noGrp="1" noChangeArrowheads="1"/>
          </p:cNvSpPr>
          <p:nvPr>
            <p:ph type="sldNum" sz="quarter" idx="12"/>
          </p:nvPr>
        </p:nvSpPr>
        <p:spPr>
          <a:ln/>
        </p:spPr>
        <p:txBody>
          <a:bodyPr/>
          <a:lstStyle>
            <a:lvl1pPr>
              <a:defRPr/>
            </a:lvl1pPr>
          </a:lstStyle>
          <a:p>
            <a:pPr>
              <a:defRPr/>
            </a:pPr>
            <a:fld id="{CE09E623-FA3D-428A-BE41-27CA68421CA2}" type="slidenum">
              <a:rPr lang="en-US" altLang="en-US"/>
              <a:pPr>
                <a:defRPr/>
              </a:pPr>
              <a:t>‹#›</a:t>
            </a:fld>
            <a:endParaRPr lang="en-US" altLang="en-US"/>
          </a:p>
        </p:txBody>
      </p:sp>
    </p:spTree>
    <p:extLst>
      <p:ext uri="{BB962C8B-B14F-4D97-AF65-F5344CB8AC3E}">
        <p14:creationId xmlns:p14="http://schemas.microsoft.com/office/powerpoint/2010/main" val="2052686147"/>
      </p:ext>
    </p:extLst>
  </p:cSld>
  <p:clrMapOvr>
    <a:masterClrMapping/>
  </p:clrMapOvr>
  <p:transition spd="med" advTm="3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38747D0-AA88-44ED-BC9D-B6BA5380669D}"/>
              </a:ext>
            </a:extLst>
          </p:cNvPr>
          <p:cNvSpPr>
            <a:spLocks noGrp="1" noChangeArrowheads="1"/>
          </p:cNvSpPr>
          <p:nvPr>
            <p:ph type="title"/>
          </p:nvPr>
        </p:nvSpPr>
        <p:spPr bwMode="auto">
          <a:xfrm>
            <a:off x="104775" y="152400"/>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473A1F7-E985-4F4B-8BE9-26B5FB65E4F0}"/>
              </a:ext>
            </a:extLst>
          </p:cNvPr>
          <p:cNvSpPr>
            <a:spLocks noGrp="1" noChangeArrowheads="1"/>
          </p:cNvSpPr>
          <p:nvPr>
            <p:ph type="body" idx="1"/>
          </p:nvPr>
        </p:nvSpPr>
        <p:spPr bwMode="auto">
          <a:xfrm>
            <a:off x="381000" y="1738313"/>
            <a:ext cx="838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70C5FEB-A855-4817-B79F-34F4F41A7356}"/>
              </a:ext>
            </a:extLst>
          </p:cNvPr>
          <p:cNvSpPr>
            <a:spLocks noGrp="1" noChangeArrowheads="1"/>
          </p:cNvSpPr>
          <p:nvPr>
            <p:ph type="dt" sz="half" idx="2"/>
          </p:nvPr>
        </p:nvSpPr>
        <p:spPr bwMode="auto">
          <a:xfrm>
            <a:off x="119063" y="6400800"/>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C6C04A41-67F1-48F7-B23B-05711DD0E4CE}"/>
              </a:ext>
            </a:extLst>
          </p:cNvPr>
          <p:cNvSpPr>
            <a:spLocks noGrp="1" noChangeArrowheads="1"/>
          </p:cNvSpPr>
          <p:nvPr>
            <p:ph type="ftr" sz="quarter" idx="3"/>
          </p:nvPr>
        </p:nvSpPr>
        <p:spPr bwMode="auto">
          <a:xfrm>
            <a:off x="3124200" y="6400800"/>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3D4BDEA-5D7F-427E-BA84-C3BCAFB48806}"/>
              </a:ext>
            </a:extLst>
          </p:cNvPr>
          <p:cNvSpPr>
            <a:spLocks noGrp="1" noChangeArrowheads="1"/>
          </p:cNvSpPr>
          <p:nvPr>
            <p:ph type="sldNum" sz="quarter" idx="4"/>
          </p:nvPr>
        </p:nvSpPr>
        <p:spPr bwMode="auto">
          <a:xfrm>
            <a:off x="6934200" y="6400800"/>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F8C0669-6B37-433D-9E49-2D20127989C4}" type="slidenum">
              <a:rPr lang="en-US" altLang="en-US"/>
              <a:pPr>
                <a:defRPr/>
              </a:pPr>
              <a:t>‹#›</a:t>
            </a:fld>
            <a:endParaRPr lang="en-US" altLang="en-US"/>
          </a:p>
        </p:txBody>
      </p:sp>
      <p:pic>
        <p:nvPicPr>
          <p:cNvPr id="1031" name="Picture 9" descr="Dons copy, uglogo_CMYKOL cropped">
            <a:extLst>
              <a:ext uri="{FF2B5EF4-FFF2-40B4-BE49-F238E27FC236}">
                <a16:creationId xmlns:a16="http://schemas.microsoft.com/office/drawing/2014/main" id="{1163B6EB-11F2-4FF8-AF70-31168325307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5022850"/>
            <a:ext cx="13493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67" r:id="rId1"/>
    <p:sldLayoutId id="2147485257" r:id="rId2"/>
    <p:sldLayoutId id="2147485258" r:id="rId3"/>
    <p:sldLayoutId id="2147485259" r:id="rId4"/>
    <p:sldLayoutId id="2147485260" r:id="rId5"/>
    <p:sldLayoutId id="2147485261" r:id="rId6"/>
    <p:sldLayoutId id="2147485262" r:id="rId7"/>
    <p:sldLayoutId id="2147485263" r:id="rId8"/>
    <p:sldLayoutId id="2147485264" r:id="rId9"/>
    <p:sldLayoutId id="2147485265" r:id="rId10"/>
    <p:sldLayoutId id="2147485266" r:id="rId11"/>
  </p:sldLayoutIdLst>
  <p:transition spd="med" advTm="3100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stacy@clinefinancialservice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stacy@clinefinancialservice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4757797-906D-4888-9EDE-19AC47C483B9}"/>
              </a:ext>
            </a:extLst>
          </p:cNvPr>
          <p:cNvSpPr>
            <a:spLocks noGrp="1" noChangeArrowheads="1"/>
          </p:cNvSpPr>
          <p:nvPr>
            <p:ph type="ctrTitle"/>
          </p:nvPr>
        </p:nvSpPr>
        <p:spPr>
          <a:xfrm>
            <a:off x="4267200" y="5641975"/>
            <a:ext cx="7162800" cy="1219200"/>
          </a:xfrm>
        </p:spPr>
        <p:txBody>
          <a:bodyPr/>
          <a:lstStyle/>
          <a:p>
            <a:pPr eaLnBrk="1" hangingPunct="1"/>
            <a:r>
              <a:rPr lang="en-US" altLang="en-US" sz="3200"/>
              <a:t>Prophet 21 World Wide </a:t>
            </a:r>
            <a:br>
              <a:rPr lang="en-US" altLang="en-US" sz="3200"/>
            </a:br>
            <a:r>
              <a:rPr lang="en-US" altLang="en-US" sz="3200"/>
              <a:t>User Group Webinars</a:t>
            </a:r>
          </a:p>
        </p:txBody>
      </p:sp>
      <p:sp>
        <p:nvSpPr>
          <p:cNvPr id="5123" name="Rectangle 3">
            <a:extLst>
              <a:ext uri="{FF2B5EF4-FFF2-40B4-BE49-F238E27FC236}">
                <a16:creationId xmlns:a16="http://schemas.microsoft.com/office/drawing/2014/main" id="{5F37D10C-90D7-4A5F-BB43-9F7A1C1204B0}"/>
              </a:ext>
            </a:extLst>
          </p:cNvPr>
          <p:cNvSpPr>
            <a:spLocks noGrp="1" noChangeArrowheads="1"/>
          </p:cNvSpPr>
          <p:nvPr>
            <p:ph type="subTitle" idx="1"/>
          </p:nvPr>
        </p:nvSpPr>
        <p:spPr>
          <a:xfrm>
            <a:off x="0" y="304800"/>
            <a:ext cx="7467600" cy="1943100"/>
          </a:xfrm>
        </p:spPr>
        <p:txBody>
          <a:bodyPr/>
          <a:lstStyle/>
          <a:p>
            <a:r>
              <a:rPr lang="en-US" altLang="en-US" sz="3600" b="1" dirty="0"/>
              <a:t>Cash Drawers: Part 2</a:t>
            </a:r>
            <a:endParaRPr lang="en-CA" altLang="en-US" sz="3600" dirty="0"/>
          </a:p>
          <a:p>
            <a:endParaRPr lang="en-US" altLang="en-US" b="1" dirty="0"/>
          </a:p>
          <a:p>
            <a:r>
              <a:rPr lang="en-US" altLang="en-US" b="1" dirty="0"/>
              <a:t>Presented by: Stacy Cline</a:t>
            </a:r>
          </a:p>
          <a:p>
            <a:r>
              <a:rPr lang="en-US" altLang="en-US" b="1" dirty="0"/>
              <a:t>Cline Financial Services, LLC</a:t>
            </a:r>
            <a:endParaRPr lang="en-CA" altLang="en-US" dirty="0"/>
          </a:p>
        </p:txBody>
      </p:sp>
    </p:spTree>
  </p:cSld>
  <p:clrMapOvr>
    <a:masterClrMapping/>
  </p:clrMapOvr>
  <p:transition spd="med" advTm="31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4ED3-0944-4593-BA86-72A27D4822D0}"/>
              </a:ext>
            </a:extLst>
          </p:cNvPr>
          <p:cNvSpPr>
            <a:spLocks noGrp="1"/>
          </p:cNvSpPr>
          <p:nvPr>
            <p:ph type="title"/>
          </p:nvPr>
        </p:nvSpPr>
        <p:spPr/>
        <p:txBody>
          <a:bodyPr/>
          <a:lstStyle/>
          <a:p>
            <a:r>
              <a:rPr lang="en-US" dirty="0"/>
              <a:t>Cash Drawers – Part 1 Review</a:t>
            </a:r>
          </a:p>
        </p:txBody>
      </p:sp>
      <p:sp>
        <p:nvSpPr>
          <p:cNvPr id="6" name="Content Placeholder 2">
            <a:extLst>
              <a:ext uri="{FF2B5EF4-FFF2-40B4-BE49-F238E27FC236}">
                <a16:creationId xmlns:a16="http://schemas.microsoft.com/office/drawing/2014/main" id="{ED50B31F-5A6D-48E6-8086-90FA275DFF56}"/>
              </a:ext>
            </a:extLst>
          </p:cNvPr>
          <p:cNvSpPr txBox="1">
            <a:spLocks/>
          </p:cNvSpPr>
          <p:nvPr/>
        </p:nvSpPr>
        <p:spPr bwMode="auto">
          <a:xfrm>
            <a:off x="104775" y="1524000"/>
            <a:ext cx="77621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r>
              <a:rPr lang="en-US" sz="1600" b="1" kern="0" dirty="0"/>
              <a:t>Cash Drawer:</a:t>
            </a:r>
          </a:p>
          <a:p>
            <a:pPr lvl="1"/>
            <a:r>
              <a:rPr lang="en-US" sz="1600" kern="0" dirty="0"/>
              <a:t>Used to track money collected by a front counter cashier, customer service representative, etc.  A company may have one or multiple drawers depending on the business structure</a:t>
            </a:r>
          </a:p>
          <a:p>
            <a:pPr lvl="1"/>
            <a:r>
              <a:rPr lang="en-US" sz="1600" kern="0" dirty="0"/>
              <a:t>A cash drawer does not reflect any payments received by ACH, wire transfer, mailed in checks, etc.</a:t>
            </a:r>
          </a:p>
          <a:p>
            <a:pPr lvl="1"/>
            <a:r>
              <a:rPr lang="en-US" sz="1600" kern="0" dirty="0"/>
              <a:t>A cash drawer must exist and be open to receive front counter remittances (cash, check or credit card)</a:t>
            </a:r>
          </a:p>
          <a:p>
            <a:pPr lvl="1"/>
            <a:r>
              <a:rPr lang="en-US" sz="1600" kern="0" dirty="0"/>
              <a:t>A cash drawer must be closed to create a deposit in P21</a:t>
            </a:r>
          </a:p>
          <a:p>
            <a:endParaRPr lang="en-US" sz="1600" b="1" kern="0" dirty="0"/>
          </a:p>
          <a:p>
            <a:r>
              <a:rPr lang="en-US" sz="1600" b="1" kern="0" dirty="0"/>
              <a:t>Payment Type:</a:t>
            </a:r>
          </a:p>
          <a:p>
            <a:pPr lvl="1"/>
            <a:r>
              <a:rPr lang="en-US" sz="1600" kern="0" dirty="0"/>
              <a:t>Payment types tell P21 how to group transactions together.  An effective configuration enables a much simpler reconciliation process</a:t>
            </a:r>
          </a:p>
          <a:p>
            <a:endParaRPr lang="en-US" sz="1600" b="1" kern="0" dirty="0"/>
          </a:p>
          <a:p>
            <a:r>
              <a:rPr lang="en-US" sz="1600" b="1" kern="0" dirty="0"/>
              <a:t>Users:</a:t>
            </a:r>
          </a:p>
          <a:p>
            <a:pPr lvl="1"/>
            <a:r>
              <a:rPr lang="en-US" sz="1600" kern="0" dirty="0"/>
              <a:t>Users are assigned to a cash drawer.  A user cannot use a cash drawer if they are not assigned to it, or if they have a different drawer open</a:t>
            </a:r>
          </a:p>
          <a:p>
            <a:pPr lvl="1"/>
            <a:endParaRPr lang="en-US" sz="1600" kern="0" dirty="0"/>
          </a:p>
          <a:p>
            <a:pPr lvl="1"/>
            <a:endParaRPr lang="en-US" sz="1600" kern="0" dirty="0"/>
          </a:p>
        </p:txBody>
      </p:sp>
    </p:spTree>
    <p:extLst>
      <p:ext uri="{BB962C8B-B14F-4D97-AF65-F5344CB8AC3E}">
        <p14:creationId xmlns:p14="http://schemas.microsoft.com/office/powerpoint/2010/main" val="1232427232"/>
      </p:ext>
    </p:extLst>
  </p:cSld>
  <p:clrMapOvr>
    <a:masterClrMapping/>
  </p:clrMapOvr>
  <p:transition spd="med" advTm="31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8EE0-8BEF-49AC-BC68-BC5A1F6E8908}"/>
              </a:ext>
            </a:extLst>
          </p:cNvPr>
          <p:cNvSpPr>
            <a:spLocks noGrp="1"/>
          </p:cNvSpPr>
          <p:nvPr>
            <p:ph type="title"/>
          </p:nvPr>
        </p:nvSpPr>
        <p:spPr/>
        <p:txBody>
          <a:bodyPr/>
          <a:lstStyle/>
          <a:p>
            <a:r>
              <a:rPr lang="en-US" dirty="0"/>
              <a:t>When a Cash Drawer is involved in an Order</a:t>
            </a:r>
          </a:p>
        </p:txBody>
      </p:sp>
      <p:sp>
        <p:nvSpPr>
          <p:cNvPr id="3" name="Content Placeholder 2">
            <a:extLst>
              <a:ext uri="{FF2B5EF4-FFF2-40B4-BE49-F238E27FC236}">
                <a16:creationId xmlns:a16="http://schemas.microsoft.com/office/drawing/2014/main" id="{27ABE842-B509-44C8-8B08-0F450D56B2D0}"/>
              </a:ext>
            </a:extLst>
          </p:cNvPr>
          <p:cNvSpPr>
            <a:spLocks noGrp="1"/>
          </p:cNvSpPr>
          <p:nvPr>
            <p:ph idx="1"/>
          </p:nvPr>
        </p:nvSpPr>
        <p:spPr>
          <a:xfrm>
            <a:off x="228600" y="1828799"/>
            <a:ext cx="7315200" cy="4405313"/>
          </a:xfrm>
        </p:spPr>
        <p:txBody>
          <a:bodyPr/>
          <a:lstStyle/>
          <a:p>
            <a:r>
              <a:rPr lang="en-US" sz="2400" dirty="0"/>
              <a:t>An order can be processed through Front Counter Orders or Order Entry without a cash drawer involved. </a:t>
            </a:r>
          </a:p>
          <a:p>
            <a:endParaRPr lang="en-US" sz="2400" dirty="0"/>
          </a:p>
          <a:p>
            <a:r>
              <a:rPr lang="en-US" sz="2400" dirty="0"/>
              <a:t>A cash drawer is only involved in an order when the Remittances tab is used, i.e. you are receiving payment (cash/check/credit) related to the order.</a:t>
            </a:r>
          </a:p>
          <a:p>
            <a:endParaRPr lang="en-US" sz="2400" dirty="0"/>
          </a:p>
          <a:p>
            <a:r>
              <a:rPr lang="en-US" sz="2400" dirty="0"/>
              <a:t>If an order is invoiced without payment remitted (creating a receivable) then any payment remitted against that invoice will not be a part of a cash drawer.</a:t>
            </a:r>
          </a:p>
        </p:txBody>
      </p:sp>
    </p:spTree>
    <p:extLst>
      <p:ext uri="{BB962C8B-B14F-4D97-AF65-F5344CB8AC3E}">
        <p14:creationId xmlns:p14="http://schemas.microsoft.com/office/powerpoint/2010/main" val="2936079176"/>
      </p:ext>
    </p:extLst>
  </p:cSld>
  <p:clrMapOvr>
    <a:masterClrMapping/>
  </p:clrMapOvr>
  <p:transition spd="med" advTm="31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8EE0-8BEF-49AC-BC68-BC5A1F6E8908}"/>
              </a:ext>
            </a:extLst>
          </p:cNvPr>
          <p:cNvSpPr>
            <a:spLocks noGrp="1"/>
          </p:cNvSpPr>
          <p:nvPr>
            <p:ph type="title"/>
          </p:nvPr>
        </p:nvSpPr>
        <p:spPr/>
        <p:txBody>
          <a:bodyPr/>
          <a:lstStyle/>
          <a:p>
            <a:r>
              <a:rPr lang="en-US" dirty="0"/>
              <a:t>Customer Maintenance Configurations</a:t>
            </a:r>
          </a:p>
        </p:txBody>
      </p:sp>
      <p:sp>
        <p:nvSpPr>
          <p:cNvPr id="3" name="Content Placeholder 2">
            <a:extLst>
              <a:ext uri="{FF2B5EF4-FFF2-40B4-BE49-F238E27FC236}">
                <a16:creationId xmlns:a16="http://schemas.microsoft.com/office/drawing/2014/main" id="{27ABE842-B509-44C8-8B08-0F450D56B2D0}"/>
              </a:ext>
            </a:extLst>
          </p:cNvPr>
          <p:cNvSpPr>
            <a:spLocks noGrp="1"/>
          </p:cNvSpPr>
          <p:nvPr>
            <p:ph idx="1"/>
          </p:nvPr>
        </p:nvSpPr>
        <p:spPr>
          <a:xfrm>
            <a:off x="125630" y="4926488"/>
            <a:ext cx="7570570" cy="1779111"/>
          </a:xfrm>
        </p:spPr>
        <p:txBody>
          <a:bodyPr/>
          <a:lstStyle/>
          <a:p>
            <a:r>
              <a:rPr lang="en-US" sz="1800" dirty="0"/>
              <a:t>Billing Tab:</a:t>
            </a:r>
          </a:p>
          <a:p>
            <a:pPr lvl="1"/>
            <a:r>
              <a:rPr lang="en-US" sz="1400" b="1" dirty="0"/>
              <a:t>Downpayment %: </a:t>
            </a:r>
            <a:r>
              <a:rPr lang="en-US" sz="1400" dirty="0"/>
              <a:t>Requires the customer to remit a % of payment for items on backorder</a:t>
            </a:r>
          </a:p>
          <a:p>
            <a:pPr lvl="1"/>
            <a:r>
              <a:rPr lang="en-US" sz="1400" b="1" dirty="0"/>
              <a:t>Require Payment upon Release of Items: </a:t>
            </a:r>
            <a:r>
              <a:rPr lang="en-US" sz="1400" dirty="0"/>
              <a:t>requires the customer to pay in full before an order can be shipped/released</a:t>
            </a:r>
          </a:p>
          <a:p>
            <a:pPr lvl="1"/>
            <a:r>
              <a:rPr lang="en-US" sz="1400" b="1" dirty="0"/>
              <a:t>Include Downpayment Summary on Invoices:</a:t>
            </a:r>
            <a:r>
              <a:rPr lang="en-US" sz="1400" dirty="0"/>
              <a:t> prints a summary of all downpayment activity on customer invoices</a:t>
            </a:r>
            <a:endParaRPr lang="en-US" sz="1400" b="1" dirty="0"/>
          </a:p>
        </p:txBody>
      </p:sp>
      <p:pic>
        <p:nvPicPr>
          <p:cNvPr id="4" name="Picture 3">
            <a:extLst>
              <a:ext uri="{FF2B5EF4-FFF2-40B4-BE49-F238E27FC236}">
                <a16:creationId xmlns:a16="http://schemas.microsoft.com/office/drawing/2014/main" id="{3344E543-AF23-4920-ABAA-797594B81072}"/>
              </a:ext>
            </a:extLst>
          </p:cNvPr>
          <p:cNvPicPr>
            <a:picLocks noChangeAspect="1"/>
          </p:cNvPicPr>
          <p:nvPr/>
        </p:nvPicPr>
        <p:blipFill>
          <a:blip r:embed="rId2"/>
          <a:stretch>
            <a:fillRect/>
          </a:stretch>
        </p:blipFill>
        <p:spPr>
          <a:xfrm>
            <a:off x="838200" y="1339516"/>
            <a:ext cx="7304762" cy="3542857"/>
          </a:xfrm>
          <a:prstGeom prst="rect">
            <a:avLst/>
          </a:prstGeom>
        </p:spPr>
      </p:pic>
    </p:spTree>
    <p:extLst>
      <p:ext uri="{BB962C8B-B14F-4D97-AF65-F5344CB8AC3E}">
        <p14:creationId xmlns:p14="http://schemas.microsoft.com/office/powerpoint/2010/main" val="2151242179"/>
      </p:ext>
    </p:extLst>
  </p:cSld>
  <p:clrMapOvr>
    <a:masterClrMapping/>
  </p:clrMapOvr>
  <p:transition spd="med" advTm="31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D878-75E1-4E1E-8EA7-A389BC21D60A}"/>
              </a:ext>
            </a:extLst>
          </p:cNvPr>
          <p:cNvSpPr>
            <a:spLocks noGrp="1"/>
          </p:cNvSpPr>
          <p:nvPr>
            <p:ph type="title"/>
          </p:nvPr>
        </p:nvSpPr>
        <p:spPr>
          <a:xfrm>
            <a:off x="1" y="152400"/>
            <a:ext cx="6477000" cy="1143000"/>
          </a:xfrm>
        </p:spPr>
        <p:txBody>
          <a:bodyPr/>
          <a:lstStyle/>
          <a:p>
            <a:r>
              <a:rPr lang="en-US" dirty="0"/>
              <a:t>Front Counter Orders vs. Orders</a:t>
            </a:r>
          </a:p>
        </p:txBody>
      </p:sp>
      <p:sp>
        <p:nvSpPr>
          <p:cNvPr id="3" name="Content Placeholder 2">
            <a:extLst>
              <a:ext uri="{FF2B5EF4-FFF2-40B4-BE49-F238E27FC236}">
                <a16:creationId xmlns:a16="http://schemas.microsoft.com/office/drawing/2014/main" id="{4B687490-3264-4E9C-BCCC-8B82C5D92FCD}"/>
              </a:ext>
            </a:extLst>
          </p:cNvPr>
          <p:cNvSpPr>
            <a:spLocks noGrp="1"/>
          </p:cNvSpPr>
          <p:nvPr>
            <p:ph idx="1"/>
          </p:nvPr>
        </p:nvSpPr>
        <p:spPr>
          <a:xfrm>
            <a:off x="1" y="1447800"/>
            <a:ext cx="8762999" cy="5029199"/>
          </a:xfrm>
        </p:spPr>
        <p:txBody>
          <a:bodyPr/>
          <a:lstStyle/>
          <a:p>
            <a:r>
              <a:rPr lang="en-US" sz="1800" dirty="0"/>
              <a:t>Difference between Front Counter Orders and Orders per </a:t>
            </a:r>
            <a:r>
              <a:rPr lang="en-US" sz="1800" b="1" dirty="0"/>
              <a:t>Prophet 21 Help</a:t>
            </a:r>
            <a:endParaRPr lang="en-US" sz="1800" dirty="0"/>
          </a:p>
          <a:p>
            <a:pPr lvl="1"/>
            <a:r>
              <a:rPr lang="en-US" sz="1800" dirty="0"/>
              <a:t>“The Front Counter Order Entry window in Order Processing is used to enter customer orders placed in a showroom or at your front counter or when the material being purchased is taken by the customer at that time. </a:t>
            </a:r>
          </a:p>
          <a:p>
            <a:pPr lvl="1"/>
            <a:r>
              <a:rPr lang="en-US" sz="1800" dirty="0"/>
              <a:t>The primary difference between the Front Counter window and the Order Entry window lies in the calculation of sales tax. In regular Order Entry, the system uses the customer’s Ship To Location tax group. That is, if the customer is taxable, the taxes are charged based on the physical location of the customer receiving the ordered material.</a:t>
            </a:r>
          </a:p>
          <a:p>
            <a:pPr lvl="1"/>
            <a:r>
              <a:rPr lang="en-US" sz="1800" dirty="0"/>
              <a:t>In Front Counter Order Entry, if the customer is taxable, the system looks at the Sales Location tax group then the customer’s Ship To Location tax group. If the Sales Location and Ship To Locations share a common tax jurisdiction, tax is applied to the order if the taxable check box is active for the common jurisdiction at the Ship To Location. This is because if the customer’s Ship To Location is tax exempt, the exemption has to apply if the customer picks up the order at the Sales Location, or the material is shipped to the customer’s Ship To Location.”</a:t>
            </a:r>
          </a:p>
          <a:p>
            <a:pPr lvl="1"/>
            <a:endParaRPr lang="en-US" sz="1800" dirty="0"/>
          </a:p>
        </p:txBody>
      </p:sp>
    </p:spTree>
    <p:extLst>
      <p:ext uri="{BB962C8B-B14F-4D97-AF65-F5344CB8AC3E}">
        <p14:creationId xmlns:p14="http://schemas.microsoft.com/office/powerpoint/2010/main" val="1017244475"/>
      </p:ext>
    </p:extLst>
  </p:cSld>
  <p:clrMapOvr>
    <a:masterClrMapping/>
  </p:clrMapOvr>
  <p:transition spd="med" advTm="31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C852-E3AB-4F95-A356-F465730A2904}"/>
              </a:ext>
            </a:extLst>
          </p:cNvPr>
          <p:cNvSpPr>
            <a:spLocks noGrp="1"/>
          </p:cNvSpPr>
          <p:nvPr>
            <p:ph type="title"/>
          </p:nvPr>
        </p:nvSpPr>
        <p:spPr>
          <a:xfrm>
            <a:off x="228600" y="2514600"/>
            <a:ext cx="8839200" cy="1143000"/>
          </a:xfrm>
        </p:spPr>
        <p:txBody>
          <a:bodyPr/>
          <a:lstStyle/>
          <a:p>
            <a:pPr algn="ctr"/>
            <a:r>
              <a:rPr lang="en-US" b="1" dirty="0"/>
              <a:t>Entering Orders Utilizing Cash Drawers</a:t>
            </a:r>
          </a:p>
        </p:txBody>
      </p:sp>
    </p:spTree>
    <p:extLst>
      <p:ext uri="{BB962C8B-B14F-4D97-AF65-F5344CB8AC3E}">
        <p14:creationId xmlns:p14="http://schemas.microsoft.com/office/powerpoint/2010/main" val="753391627"/>
      </p:ext>
    </p:extLst>
  </p:cSld>
  <p:clrMapOvr>
    <a:masterClrMapping/>
  </p:clrMapOvr>
  <p:transition spd="med" advTm="31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D878-75E1-4E1E-8EA7-A389BC21D60A}"/>
              </a:ext>
            </a:extLst>
          </p:cNvPr>
          <p:cNvSpPr>
            <a:spLocks noGrp="1"/>
          </p:cNvSpPr>
          <p:nvPr>
            <p:ph type="title"/>
          </p:nvPr>
        </p:nvSpPr>
        <p:spPr>
          <a:xfrm>
            <a:off x="1" y="152400"/>
            <a:ext cx="6477000" cy="1143000"/>
          </a:xfrm>
        </p:spPr>
        <p:txBody>
          <a:bodyPr/>
          <a:lstStyle/>
          <a:p>
            <a:r>
              <a:rPr lang="en-US" dirty="0"/>
              <a:t>Front Counter Order Entry</a:t>
            </a:r>
          </a:p>
        </p:txBody>
      </p:sp>
      <p:sp>
        <p:nvSpPr>
          <p:cNvPr id="3" name="Content Placeholder 2">
            <a:extLst>
              <a:ext uri="{FF2B5EF4-FFF2-40B4-BE49-F238E27FC236}">
                <a16:creationId xmlns:a16="http://schemas.microsoft.com/office/drawing/2014/main" id="{4B687490-3264-4E9C-BCCC-8B82C5D92FCD}"/>
              </a:ext>
            </a:extLst>
          </p:cNvPr>
          <p:cNvSpPr>
            <a:spLocks noGrp="1"/>
          </p:cNvSpPr>
          <p:nvPr>
            <p:ph idx="1"/>
          </p:nvPr>
        </p:nvSpPr>
        <p:spPr>
          <a:xfrm>
            <a:off x="3497228" y="2133599"/>
            <a:ext cx="5265772" cy="3200401"/>
          </a:xfrm>
        </p:spPr>
        <p:txBody>
          <a:bodyPr/>
          <a:lstStyle/>
          <a:p>
            <a:r>
              <a:rPr lang="en-US" dirty="0"/>
              <a:t>Cash Drawer orders can be entered through “Front Counter Orders” or “Orders”</a:t>
            </a:r>
          </a:p>
          <a:p>
            <a:pPr lvl="1"/>
            <a:r>
              <a:rPr lang="en-US" dirty="0"/>
              <a:t>Orders – Order Processing – Transaction – Front Counter Orders/Orders</a:t>
            </a:r>
          </a:p>
        </p:txBody>
      </p:sp>
      <p:pic>
        <p:nvPicPr>
          <p:cNvPr id="5" name="Picture 4">
            <a:extLst>
              <a:ext uri="{FF2B5EF4-FFF2-40B4-BE49-F238E27FC236}">
                <a16:creationId xmlns:a16="http://schemas.microsoft.com/office/drawing/2014/main" id="{9123452A-66BA-4216-864E-ABCA5AA9BA77}"/>
              </a:ext>
            </a:extLst>
          </p:cNvPr>
          <p:cNvPicPr>
            <a:picLocks noChangeAspect="1"/>
          </p:cNvPicPr>
          <p:nvPr/>
        </p:nvPicPr>
        <p:blipFill>
          <a:blip r:embed="rId2"/>
          <a:stretch>
            <a:fillRect/>
          </a:stretch>
        </p:blipFill>
        <p:spPr>
          <a:xfrm>
            <a:off x="381000" y="1981200"/>
            <a:ext cx="2963828" cy="3192653"/>
          </a:xfrm>
          <a:prstGeom prst="rect">
            <a:avLst/>
          </a:prstGeom>
        </p:spPr>
      </p:pic>
    </p:spTree>
    <p:extLst>
      <p:ext uri="{BB962C8B-B14F-4D97-AF65-F5344CB8AC3E}">
        <p14:creationId xmlns:p14="http://schemas.microsoft.com/office/powerpoint/2010/main" val="382649240"/>
      </p:ext>
    </p:extLst>
  </p:cSld>
  <p:clrMapOvr>
    <a:masterClrMapping/>
  </p:clrMapOvr>
  <p:transition spd="med" advTm="31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D878-75E1-4E1E-8EA7-A389BC21D60A}"/>
              </a:ext>
            </a:extLst>
          </p:cNvPr>
          <p:cNvSpPr>
            <a:spLocks noGrp="1"/>
          </p:cNvSpPr>
          <p:nvPr>
            <p:ph type="title"/>
          </p:nvPr>
        </p:nvSpPr>
        <p:spPr>
          <a:xfrm>
            <a:off x="1" y="152400"/>
            <a:ext cx="6477000" cy="1143000"/>
          </a:xfrm>
        </p:spPr>
        <p:txBody>
          <a:bodyPr/>
          <a:lstStyle/>
          <a:p>
            <a:r>
              <a:rPr lang="en-US" dirty="0"/>
              <a:t>Front Counter Order Entry</a:t>
            </a:r>
          </a:p>
        </p:txBody>
      </p:sp>
      <p:sp>
        <p:nvSpPr>
          <p:cNvPr id="3" name="Content Placeholder 2">
            <a:extLst>
              <a:ext uri="{FF2B5EF4-FFF2-40B4-BE49-F238E27FC236}">
                <a16:creationId xmlns:a16="http://schemas.microsoft.com/office/drawing/2014/main" id="{4B687490-3264-4E9C-BCCC-8B82C5D92FCD}"/>
              </a:ext>
            </a:extLst>
          </p:cNvPr>
          <p:cNvSpPr>
            <a:spLocks noGrp="1"/>
          </p:cNvSpPr>
          <p:nvPr>
            <p:ph idx="1"/>
          </p:nvPr>
        </p:nvSpPr>
        <p:spPr>
          <a:xfrm>
            <a:off x="304800" y="4800600"/>
            <a:ext cx="7315200" cy="1900334"/>
          </a:xfrm>
        </p:spPr>
        <p:txBody>
          <a:bodyPr/>
          <a:lstStyle/>
          <a:p>
            <a:r>
              <a:rPr lang="en-US" sz="1800" dirty="0"/>
              <a:t>Open Front Counter Orders.  Enter Order information:</a:t>
            </a:r>
          </a:p>
          <a:p>
            <a:pPr lvl="1"/>
            <a:r>
              <a:rPr lang="en-US" sz="1400" dirty="0"/>
              <a:t>Customer ID</a:t>
            </a:r>
          </a:p>
          <a:p>
            <a:pPr lvl="1"/>
            <a:r>
              <a:rPr lang="en-US" sz="1400" dirty="0"/>
              <a:t>Ship To ID</a:t>
            </a:r>
          </a:p>
          <a:p>
            <a:pPr lvl="1"/>
            <a:r>
              <a:rPr lang="en-US" sz="1400" dirty="0"/>
              <a:t>Contact ID</a:t>
            </a:r>
          </a:p>
          <a:p>
            <a:pPr lvl="1"/>
            <a:r>
              <a:rPr lang="en-US" sz="1400" dirty="0"/>
              <a:t>PO</a:t>
            </a:r>
          </a:p>
          <a:p>
            <a:pPr lvl="1"/>
            <a:r>
              <a:rPr lang="en-US" sz="1400" dirty="0"/>
              <a:t>Items</a:t>
            </a:r>
          </a:p>
          <a:p>
            <a:pPr lvl="1"/>
            <a:r>
              <a:rPr lang="en-US" sz="1400" dirty="0"/>
              <a:t>Etc.</a:t>
            </a:r>
          </a:p>
          <a:p>
            <a:endParaRPr lang="en-US" sz="1800" dirty="0"/>
          </a:p>
        </p:txBody>
      </p:sp>
      <p:pic>
        <p:nvPicPr>
          <p:cNvPr id="4" name="Picture 3">
            <a:extLst>
              <a:ext uri="{FF2B5EF4-FFF2-40B4-BE49-F238E27FC236}">
                <a16:creationId xmlns:a16="http://schemas.microsoft.com/office/drawing/2014/main" id="{AAE700AE-6935-4677-A03C-0F5552EAA4C5}"/>
              </a:ext>
            </a:extLst>
          </p:cNvPr>
          <p:cNvPicPr>
            <a:picLocks noChangeAspect="1"/>
          </p:cNvPicPr>
          <p:nvPr/>
        </p:nvPicPr>
        <p:blipFill>
          <a:blip r:embed="rId2"/>
          <a:stretch>
            <a:fillRect/>
          </a:stretch>
        </p:blipFill>
        <p:spPr>
          <a:xfrm>
            <a:off x="0" y="1447800"/>
            <a:ext cx="9144000" cy="3281266"/>
          </a:xfrm>
          <a:prstGeom prst="rect">
            <a:avLst/>
          </a:prstGeom>
        </p:spPr>
      </p:pic>
    </p:spTree>
    <p:extLst>
      <p:ext uri="{BB962C8B-B14F-4D97-AF65-F5344CB8AC3E}">
        <p14:creationId xmlns:p14="http://schemas.microsoft.com/office/powerpoint/2010/main" val="4091101548"/>
      </p:ext>
    </p:extLst>
  </p:cSld>
  <p:clrMapOvr>
    <a:masterClrMapping/>
  </p:clrMapOvr>
  <p:transition spd="med" advTm="31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D878-75E1-4E1E-8EA7-A389BC21D60A}"/>
              </a:ext>
            </a:extLst>
          </p:cNvPr>
          <p:cNvSpPr>
            <a:spLocks noGrp="1"/>
          </p:cNvSpPr>
          <p:nvPr>
            <p:ph type="title"/>
          </p:nvPr>
        </p:nvSpPr>
        <p:spPr>
          <a:xfrm>
            <a:off x="1" y="152400"/>
            <a:ext cx="6477000" cy="1143000"/>
          </a:xfrm>
        </p:spPr>
        <p:txBody>
          <a:bodyPr/>
          <a:lstStyle/>
          <a:p>
            <a:r>
              <a:rPr lang="en-US" dirty="0"/>
              <a:t>Front Counter Order Entry</a:t>
            </a:r>
          </a:p>
        </p:txBody>
      </p:sp>
      <p:sp>
        <p:nvSpPr>
          <p:cNvPr id="3" name="Content Placeholder 2">
            <a:extLst>
              <a:ext uri="{FF2B5EF4-FFF2-40B4-BE49-F238E27FC236}">
                <a16:creationId xmlns:a16="http://schemas.microsoft.com/office/drawing/2014/main" id="{4B687490-3264-4E9C-BCCC-8B82C5D92FCD}"/>
              </a:ext>
            </a:extLst>
          </p:cNvPr>
          <p:cNvSpPr>
            <a:spLocks noGrp="1"/>
          </p:cNvSpPr>
          <p:nvPr>
            <p:ph idx="1"/>
          </p:nvPr>
        </p:nvSpPr>
        <p:spPr>
          <a:xfrm>
            <a:off x="304800" y="4881466"/>
            <a:ext cx="7315200" cy="1900334"/>
          </a:xfrm>
        </p:spPr>
        <p:txBody>
          <a:bodyPr/>
          <a:lstStyle/>
          <a:p>
            <a:r>
              <a:rPr lang="en-US" sz="1800" dirty="0"/>
              <a:t>Click on the Tax Tab.  Select the box for “Taxable” if the order is taxable.  Ensure the Jurisdiction ID is correct.</a:t>
            </a:r>
            <a:endParaRPr lang="en-US" sz="1400" dirty="0"/>
          </a:p>
          <a:p>
            <a:endParaRPr lang="en-US" sz="1800" dirty="0"/>
          </a:p>
        </p:txBody>
      </p:sp>
      <p:pic>
        <p:nvPicPr>
          <p:cNvPr id="5" name="Picture 4">
            <a:extLst>
              <a:ext uri="{FF2B5EF4-FFF2-40B4-BE49-F238E27FC236}">
                <a16:creationId xmlns:a16="http://schemas.microsoft.com/office/drawing/2014/main" id="{64BAF9D6-AC18-4995-A981-0D9F09FAD41E}"/>
              </a:ext>
            </a:extLst>
          </p:cNvPr>
          <p:cNvPicPr>
            <a:picLocks noChangeAspect="1"/>
          </p:cNvPicPr>
          <p:nvPr/>
        </p:nvPicPr>
        <p:blipFill>
          <a:blip r:embed="rId2"/>
          <a:stretch>
            <a:fillRect/>
          </a:stretch>
        </p:blipFill>
        <p:spPr>
          <a:xfrm>
            <a:off x="324080" y="1447321"/>
            <a:ext cx="8438920" cy="3309765"/>
          </a:xfrm>
          <a:prstGeom prst="rect">
            <a:avLst/>
          </a:prstGeom>
        </p:spPr>
      </p:pic>
    </p:spTree>
    <p:extLst>
      <p:ext uri="{BB962C8B-B14F-4D97-AF65-F5344CB8AC3E}">
        <p14:creationId xmlns:p14="http://schemas.microsoft.com/office/powerpoint/2010/main" val="562638536"/>
      </p:ext>
    </p:extLst>
  </p:cSld>
  <p:clrMapOvr>
    <a:masterClrMapping/>
  </p:clrMapOvr>
  <p:transition spd="med" advTm="31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62AD8D4-7297-479E-B553-D7788B4C7687}"/>
              </a:ext>
            </a:extLst>
          </p:cNvPr>
          <p:cNvSpPr>
            <a:spLocks noGrp="1"/>
          </p:cNvSpPr>
          <p:nvPr>
            <p:ph idx="1"/>
          </p:nvPr>
        </p:nvSpPr>
        <p:spPr>
          <a:xfrm>
            <a:off x="1" y="1447800"/>
            <a:ext cx="7696199" cy="5181600"/>
          </a:xfrm>
        </p:spPr>
        <p:txBody>
          <a:bodyPr/>
          <a:lstStyle/>
          <a:p>
            <a:r>
              <a:rPr lang="en-US" sz="1800" dirty="0"/>
              <a:t>Remittances Tab: Here’s where you make the decisions about how the order will be paid for.  Some options are:</a:t>
            </a:r>
          </a:p>
          <a:p>
            <a:pPr lvl="1"/>
            <a:r>
              <a:rPr lang="en-US" sz="1800" b="1" dirty="0"/>
              <a:t>Require Payment upon Release of Items: </a:t>
            </a:r>
            <a:r>
              <a:rPr lang="en-US" sz="1800" dirty="0"/>
              <a:t>use this checkbox if you are not remitting payment in full at time of order entry, but you want payment in full before the order ships.</a:t>
            </a:r>
          </a:p>
          <a:p>
            <a:pPr lvl="1"/>
            <a:r>
              <a:rPr lang="en-US" sz="1800" b="1" dirty="0"/>
              <a:t>Add Payment Details: </a:t>
            </a:r>
            <a:r>
              <a:rPr lang="en-US" sz="1800" dirty="0"/>
              <a:t>enables multiple payment types (ex. $100 cash and $443 check).  You enter one payment type and the amount, press the box to “Add Payment Details” and remit the next payment</a:t>
            </a:r>
          </a:p>
          <a:p>
            <a:pPr lvl="1"/>
            <a:r>
              <a:rPr lang="en-US" sz="1800" b="1" dirty="0"/>
              <a:t>Pay Balance: </a:t>
            </a:r>
            <a:r>
              <a:rPr lang="en-US" sz="1800" dirty="0"/>
              <a:t>when checked calculates the total amount outstanding on the order for remittance</a:t>
            </a:r>
          </a:p>
          <a:p>
            <a:pPr lvl="1"/>
            <a:r>
              <a:rPr lang="en-US" sz="1800" b="1" dirty="0"/>
              <a:t>Previous Row/Next Row: </a:t>
            </a:r>
            <a:r>
              <a:rPr lang="en-US" sz="1800" dirty="0"/>
              <a:t>enables you to flip back and forth to view each of multiple payments individually</a:t>
            </a:r>
          </a:p>
          <a:p>
            <a:pPr lvl="1"/>
            <a:r>
              <a:rPr lang="en-US" sz="1800" b="1" dirty="0"/>
              <a:t>DP%: </a:t>
            </a:r>
            <a:r>
              <a:rPr lang="en-US" sz="1800" dirty="0"/>
              <a:t>automatically populates if required for customer and one or more of the items is on backorder or special order.  This is maintained in Customer Maintenance (Billing Tab) or can be entered manually on the remittances tab.</a:t>
            </a:r>
          </a:p>
        </p:txBody>
      </p:sp>
      <p:sp>
        <p:nvSpPr>
          <p:cNvPr id="7" name="Title 1">
            <a:extLst>
              <a:ext uri="{FF2B5EF4-FFF2-40B4-BE49-F238E27FC236}">
                <a16:creationId xmlns:a16="http://schemas.microsoft.com/office/drawing/2014/main" id="{1029A532-2E50-425A-B413-50C99115EDF4}"/>
              </a:ext>
            </a:extLst>
          </p:cNvPr>
          <p:cNvSpPr>
            <a:spLocks noGrp="1"/>
          </p:cNvSpPr>
          <p:nvPr>
            <p:ph type="title"/>
          </p:nvPr>
        </p:nvSpPr>
        <p:spPr>
          <a:xfrm>
            <a:off x="1" y="152400"/>
            <a:ext cx="6477000" cy="1143000"/>
          </a:xfrm>
        </p:spPr>
        <p:txBody>
          <a:bodyPr/>
          <a:lstStyle/>
          <a:p>
            <a:r>
              <a:rPr lang="en-US" dirty="0"/>
              <a:t>Front Counter Order Entry</a:t>
            </a:r>
          </a:p>
        </p:txBody>
      </p:sp>
    </p:spTree>
    <p:extLst>
      <p:ext uri="{BB962C8B-B14F-4D97-AF65-F5344CB8AC3E}">
        <p14:creationId xmlns:p14="http://schemas.microsoft.com/office/powerpoint/2010/main" val="4199556023"/>
      </p:ext>
    </p:extLst>
  </p:cSld>
  <p:clrMapOvr>
    <a:masterClrMapping/>
  </p:clrMapOvr>
  <p:transition spd="med" advTm="31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87F7D-9D02-4D09-A98C-A98E3DEA0301}"/>
              </a:ext>
            </a:extLst>
          </p:cNvPr>
          <p:cNvSpPr>
            <a:spLocks noGrp="1"/>
          </p:cNvSpPr>
          <p:nvPr>
            <p:ph idx="1"/>
          </p:nvPr>
        </p:nvSpPr>
        <p:spPr>
          <a:xfrm>
            <a:off x="104775" y="1524000"/>
            <a:ext cx="8963025" cy="4710113"/>
          </a:xfrm>
        </p:spPr>
        <p:txBody>
          <a:bodyPr/>
          <a:lstStyle/>
          <a:p>
            <a:r>
              <a:rPr lang="en-US" dirty="0"/>
              <a:t>Scenario: Customer places order and pays for it immediately with cash (Will Call):</a:t>
            </a:r>
          </a:p>
          <a:p>
            <a:pPr lvl="1"/>
            <a:r>
              <a:rPr lang="en-US" dirty="0"/>
              <a:t>Select Pymt Type = Cash</a:t>
            </a:r>
          </a:p>
          <a:p>
            <a:pPr lvl="1"/>
            <a:r>
              <a:rPr lang="en-US" dirty="0"/>
              <a:t>Enter Payment Amount OR select the box to Pay Balance.  Ensure the Balance Box (bottom right) = $0</a:t>
            </a:r>
          </a:p>
          <a:p>
            <a:endParaRPr lang="en-US" dirty="0"/>
          </a:p>
        </p:txBody>
      </p:sp>
      <p:pic>
        <p:nvPicPr>
          <p:cNvPr id="5" name="Picture 4">
            <a:extLst>
              <a:ext uri="{FF2B5EF4-FFF2-40B4-BE49-F238E27FC236}">
                <a16:creationId xmlns:a16="http://schemas.microsoft.com/office/drawing/2014/main" id="{29A64B63-1985-46B3-9CE0-E902C0360755}"/>
              </a:ext>
            </a:extLst>
          </p:cNvPr>
          <p:cNvPicPr>
            <a:picLocks noChangeAspect="1"/>
          </p:cNvPicPr>
          <p:nvPr/>
        </p:nvPicPr>
        <p:blipFill>
          <a:blip r:embed="rId2"/>
          <a:stretch>
            <a:fillRect/>
          </a:stretch>
        </p:blipFill>
        <p:spPr>
          <a:xfrm>
            <a:off x="228198" y="3733800"/>
            <a:ext cx="8716178" cy="2768587"/>
          </a:xfrm>
          <a:prstGeom prst="rect">
            <a:avLst/>
          </a:prstGeom>
        </p:spPr>
      </p:pic>
      <p:sp>
        <p:nvSpPr>
          <p:cNvPr id="7" name="Title 1">
            <a:extLst>
              <a:ext uri="{FF2B5EF4-FFF2-40B4-BE49-F238E27FC236}">
                <a16:creationId xmlns:a16="http://schemas.microsoft.com/office/drawing/2014/main" id="{61D41460-757B-41C3-98CA-72FC5E42D452}"/>
              </a:ext>
            </a:extLst>
          </p:cNvPr>
          <p:cNvSpPr txBox="1">
            <a:spLocks/>
          </p:cNvSpPr>
          <p:nvPr/>
        </p:nvSpPr>
        <p:spPr bwMode="auto">
          <a:xfrm>
            <a:off x="123223" y="107111"/>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a:lstStyle>
          <a:p>
            <a:r>
              <a:rPr lang="en-US" kern="0" dirty="0"/>
              <a:t>Base Case (Will Call)</a:t>
            </a:r>
          </a:p>
        </p:txBody>
      </p:sp>
    </p:spTree>
    <p:extLst>
      <p:ext uri="{BB962C8B-B14F-4D97-AF65-F5344CB8AC3E}">
        <p14:creationId xmlns:p14="http://schemas.microsoft.com/office/powerpoint/2010/main" val="1549655450"/>
      </p:ext>
    </p:extLst>
  </p:cSld>
  <p:clrMapOvr>
    <a:masterClrMapping/>
  </p:clrMapOvr>
  <p:transition spd="med" advTm="3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832E9C89-1512-4DCE-98E3-9FC5A5095142}"/>
              </a:ext>
            </a:extLst>
          </p:cNvPr>
          <p:cNvSpPr>
            <a:spLocks noGrp="1" noChangeArrowheads="1"/>
          </p:cNvSpPr>
          <p:nvPr>
            <p:ph type="body" idx="1"/>
          </p:nvPr>
        </p:nvSpPr>
        <p:spPr>
          <a:xfrm>
            <a:off x="0" y="1447800"/>
            <a:ext cx="9144000" cy="4786313"/>
          </a:xfrm>
        </p:spPr>
        <p:txBody>
          <a:bodyPr/>
          <a:lstStyle/>
          <a:p>
            <a:pPr algn="ctr" eaLnBrk="1" hangingPunct="1">
              <a:lnSpc>
                <a:spcPct val="80000"/>
              </a:lnSpc>
              <a:buFontTx/>
              <a:buNone/>
              <a:defRPr/>
            </a:pPr>
            <a:r>
              <a:rPr lang="en-US" sz="1600" b="1" dirty="0"/>
              <a:t>President </a:t>
            </a:r>
          </a:p>
          <a:p>
            <a:pPr marL="0" indent="0" algn="ctr">
              <a:buFontTx/>
              <a:buNone/>
              <a:defRPr/>
            </a:pPr>
            <a:r>
              <a:rPr lang="en-US" sz="1600" dirty="0"/>
              <a:t>Sam Snow</a:t>
            </a:r>
            <a:br>
              <a:rPr lang="en-US" sz="1600" dirty="0"/>
            </a:br>
            <a:r>
              <a:rPr lang="en-CA" sz="1600" dirty="0"/>
              <a:t>Information Technology Manager, T. J. Snow Company, Inc. </a:t>
            </a:r>
          </a:p>
          <a:p>
            <a:pPr algn="ctr">
              <a:lnSpc>
                <a:spcPct val="80000"/>
              </a:lnSpc>
              <a:spcBef>
                <a:spcPct val="0"/>
              </a:spcBef>
              <a:buFontTx/>
              <a:buNone/>
              <a:defRPr/>
            </a:pPr>
            <a:endParaRPr lang="en-US" sz="1600" b="1" dirty="0"/>
          </a:p>
          <a:p>
            <a:pPr algn="ctr" eaLnBrk="1" hangingPunct="1">
              <a:lnSpc>
                <a:spcPct val="80000"/>
              </a:lnSpc>
              <a:buFontTx/>
              <a:buNone/>
              <a:defRPr/>
            </a:pPr>
            <a:r>
              <a:rPr lang="en-US" sz="1600" b="1" dirty="0"/>
              <a:t>Vice President of Finance</a:t>
            </a:r>
          </a:p>
          <a:p>
            <a:pPr algn="ctr" eaLnBrk="1" hangingPunct="1">
              <a:lnSpc>
                <a:spcPct val="80000"/>
              </a:lnSpc>
              <a:buFontTx/>
              <a:buNone/>
              <a:defRPr/>
            </a:pPr>
            <a:r>
              <a:rPr lang="en-US" sz="1600" dirty="0"/>
              <a:t>Brian Williams</a:t>
            </a:r>
            <a:br>
              <a:rPr lang="en-US" sz="1600" dirty="0"/>
            </a:br>
            <a:r>
              <a:rPr lang="en-US" sz="1600" dirty="0"/>
              <a:t>Director of Information Technology, Industrial Supply Company</a:t>
            </a:r>
          </a:p>
          <a:p>
            <a:pPr algn="ctr" eaLnBrk="1" hangingPunct="1">
              <a:lnSpc>
                <a:spcPct val="80000"/>
              </a:lnSpc>
              <a:buFontTx/>
              <a:buNone/>
              <a:defRPr/>
            </a:pPr>
            <a:r>
              <a:rPr lang="en-US" sz="1000" dirty="0"/>
              <a:t>  </a:t>
            </a:r>
          </a:p>
          <a:p>
            <a:pPr marL="0" indent="0" algn="ctr">
              <a:buFontTx/>
              <a:buNone/>
              <a:defRPr/>
            </a:pPr>
            <a:r>
              <a:rPr lang="en-US" sz="1600" dirty="0"/>
              <a:t>Tim Edmunds</a:t>
            </a:r>
            <a:endParaRPr lang="en-CA" sz="1600" dirty="0"/>
          </a:p>
          <a:p>
            <a:pPr marL="0" indent="0" algn="ctr">
              <a:buFontTx/>
              <a:buNone/>
              <a:defRPr/>
            </a:pPr>
            <a:r>
              <a:rPr lang="en-US" sz="1600" dirty="0"/>
              <a:t>CFO, TSI Solutions</a:t>
            </a:r>
            <a:endParaRPr lang="en-CA" sz="1600" dirty="0"/>
          </a:p>
          <a:p>
            <a:pPr algn="ctr" eaLnBrk="1" hangingPunct="1">
              <a:lnSpc>
                <a:spcPct val="80000"/>
              </a:lnSpc>
              <a:buFontTx/>
              <a:buNone/>
              <a:defRPr/>
            </a:pPr>
            <a:endParaRPr lang="en-US" sz="1600" dirty="0"/>
          </a:p>
          <a:p>
            <a:pPr algn="ctr" eaLnBrk="1" hangingPunct="1">
              <a:lnSpc>
                <a:spcPct val="80000"/>
              </a:lnSpc>
              <a:buFontTx/>
              <a:buNone/>
              <a:defRPr/>
            </a:pPr>
            <a:r>
              <a:rPr lang="en-US" sz="1600" b="1" dirty="0"/>
              <a:t>Vice President of Marketing and Education</a:t>
            </a:r>
            <a:endParaRPr lang="en-US" sz="1600" dirty="0"/>
          </a:p>
          <a:p>
            <a:pPr algn="ctr" eaLnBrk="1" hangingPunct="1">
              <a:lnSpc>
                <a:spcPct val="80000"/>
              </a:lnSpc>
              <a:buFontTx/>
              <a:buNone/>
              <a:defRPr/>
            </a:pPr>
            <a:r>
              <a:rPr lang="en-US" sz="1600" dirty="0"/>
              <a:t>Mike Chadwick</a:t>
            </a:r>
            <a:br>
              <a:rPr lang="en-US" sz="1600" dirty="0"/>
            </a:br>
            <a:r>
              <a:rPr lang="en-US" sz="1600" dirty="0"/>
              <a:t>Director of Information Technology, </a:t>
            </a:r>
            <a:r>
              <a:rPr lang="en-CA" sz="1600" dirty="0"/>
              <a:t>T. J. Snow Company, Inc</a:t>
            </a:r>
          </a:p>
          <a:p>
            <a:pPr algn="ctr" eaLnBrk="1" hangingPunct="1">
              <a:lnSpc>
                <a:spcPct val="80000"/>
              </a:lnSpc>
              <a:buFontTx/>
              <a:buNone/>
              <a:defRPr/>
            </a:pPr>
            <a:endParaRPr lang="en-US" sz="1600" dirty="0"/>
          </a:p>
          <a:p>
            <a:pPr algn="ctr" eaLnBrk="1" hangingPunct="1">
              <a:lnSpc>
                <a:spcPct val="80000"/>
              </a:lnSpc>
              <a:buFontTx/>
              <a:buNone/>
              <a:defRPr/>
            </a:pPr>
            <a:r>
              <a:rPr lang="en-US" sz="1600" b="1" dirty="0"/>
              <a:t>Vice President of Operations</a:t>
            </a:r>
            <a:r>
              <a:rPr lang="en-US" sz="1600" dirty="0"/>
              <a:t> </a:t>
            </a:r>
          </a:p>
          <a:p>
            <a:pPr algn="ctr" eaLnBrk="1" hangingPunct="1">
              <a:lnSpc>
                <a:spcPct val="80000"/>
              </a:lnSpc>
              <a:buFontTx/>
              <a:buNone/>
              <a:defRPr/>
            </a:pPr>
            <a:r>
              <a:rPr lang="en-CA" sz="1600" dirty="0"/>
              <a:t>Ted Hoffman</a:t>
            </a:r>
          </a:p>
          <a:p>
            <a:pPr algn="ctr" eaLnBrk="1" hangingPunct="1">
              <a:lnSpc>
                <a:spcPct val="80000"/>
              </a:lnSpc>
              <a:buFontTx/>
              <a:buNone/>
              <a:defRPr/>
            </a:pPr>
            <a:r>
              <a:rPr lang="en-CA" sz="1600" dirty="0"/>
              <a:t>Supply Chain Analyst, Utility Supply and Construction</a:t>
            </a:r>
          </a:p>
          <a:p>
            <a:pPr algn="ctr" eaLnBrk="1" hangingPunct="1">
              <a:lnSpc>
                <a:spcPct val="80000"/>
              </a:lnSpc>
              <a:buFontTx/>
              <a:buNone/>
              <a:defRPr/>
            </a:pPr>
            <a:endParaRPr lang="en-US" sz="1600" dirty="0"/>
          </a:p>
          <a:p>
            <a:pPr algn="ctr" eaLnBrk="1" hangingPunct="1">
              <a:lnSpc>
                <a:spcPct val="80000"/>
              </a:lnSpc>
              <a:buFontTx/>
              <a:buNone/>
              <a:defRPr/>
            </a:pPr>
            <a:r>
              <a:rPr lang="en-US" sz="1600" b="1" dirty="0"/>
              <a:t>Vice President of Member Relations</a:t>
            </a:r>
          </a:p>
          <a:p>
            <a:pPr algn="ctr" eaLnBrk="1" hangingPunct="1">
              <a:lnSpc>
                <a:spcPct val="80000"/>
              </a:lnSpc>
              <a:buFontTx/>
              <a:buNone/>
              <a:defRPr/>
            </a:pPr>
            <a:r>
              <a:rPr lang="en-CA" sz="1600" dirty="0"/>
              <a:t>Eric Lunsford</a:t>
            </a:r>
          </a:p>
          <a:p>
            <a:pPr algn="ctr" eaLnBrk="1" hangingPunct="1">
              <a:lnSpc>
                <a:spcPct val="80000"/>
              </a:lnSpc>
              <a:buFontTx/>
              <a:buNone/>
              <a:defRPr/>
            </a:pPr>
            <a:r>
              <a:rPr lang="en-CA" sz="1600" dirty="0"/>
              <a:t>Vice President Sales &amp; Marketing, Pye-Barker Supply Co., Inc.</a:t>
            </a:r>
          </a:p>
          <a:p>
            <a:pPr algn="ctr" eaLnBrk="1" hangingPunct="1">
              <a:lnSpc>
                <a:spcPct val="80000"/>
              </a:lnSpc>
              <a:buFontTx/>
              <a:buNone/>
              <a:defRPr/>
            </a:pPr>
            <a:endParaRPr lang="en-US" sz="1600" dirty="0"/>
          </a:p>
        </p:txBody>
      </p:sp>
      <p:sp>
        <p:nvSpPr>
          <p:cNvPr id="7171" name="Rectangle 4">
            <a:extLst>
              <a:ext uri="{FF2B5EF4-FFF2-40B4-BE49-F238E27FC236}">
                <a16:creationId xmlns:a16="http://schemas.microsoft.com/office/drawing/2014/main" id="{602B4B28-8A0F-40AF-B842-FB6CC3F300BD}"/>
              </a:ext>
            </a:extLst>
          </p:cNvPr>
          <p:cNvSpPr>
            <a:spLocks noGrp="1" noChangeArrowheads="1"/>
          </p:cNvSpPr>
          <p:nvPr>
            <p:ph type="title"/>
          </p:nvPr>
        </p:nvSpPr>
        <p:spPr/>
        <p:txBody>
          <a:bodyPr/>
          <a:lstStyle/>
          <a:p>
            <a:pPr eaLnBrk="1" hangingPunct="1"/>
            <a:r>
              <a:rPr lang="en-US" altLang="en-US" b="1"/>
              <a:t>P21 Worldwide User Group Officers</a:t>
            </a:r>
            <a:r>
              <a:rPr lang="en-US" altLang="en-US"/>
              <a:t> </a:t>
            </a:r>
          </a:p>
        </p:txBody>
      </p:sp>
    </p:spTree>
  </p:cSld>
  <p:clrMapOvr>
    <a:masterClrMapping/>
  </p:clrMapOvr>
  <p:transition spd="med" advTm="31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87F7D-9D02-4D09-A98C-A98E3DEA0301}"/>
              </a:ext>
            </a:extLst>
          </p:cNvPr>
          <p:cNvSpPr>
            <a:spLocks noGrp="1"/>
          </p:cNvSpPr>
          <p:nvPr>
            <p:ph idx="1"/>
          </p:nvPr>
        </p:nvSpPr>
        <p:spPr>
          <a:xfrm>
            <a:off x="104775" y="1447801"/>
            <a:ext cx="8963025" cy="2590800"/>
          </a:xfrm>
        </p:spPr>
        <p:txBody>
          <a:bodyPr/>
          <a:lstStyle/>
          <a:p>
            <a:r>
              <a:rPr lang="en-US" sz="2000" dirty="0"/>
              <a:t>Click on the Front Counter tab</a:t>
            </a:r>
          </a:p>
          <a:p>
            <a:pPr lvl="1"/>
            <a:r>
              <a:rPr lang="en-US" sz="2000" dirty="0"/>
              <a:t>Select the box to “Create Invoice” and save the order.</a:t>
            </a:r>
          </a:p>
          <a:p>
            <a:r>
              <a:rPr lang="en-US" sz="2000" dirty="0"/>
              <a:t>Since we have remitted payment in full there is no open A/R for the customer and the amount will show in the bank account associated with the cash drawer when the cash drawer is closed. </a:t>
            </a:r>
          </a:p>
          <a:p>
            <a:r>
              <a:rPr lang="en-US" sz="2000" dirty="0"/>
              <a:t>If you re-open the order you can click on the shipments tab to see the pick ticket and invoice that were generated. </a:t>
            </a:r>
          </a:p>
          <a:p>
            <a:endParaRPr lang="en-US" sz="2000" dirty="0"/>
          </a:p>
        </p:txBody>
      </p:sp>
      <p:pic>
        <p:nvPicPr>
          <p:cNvPr id="5" name="Picture 4">
            <a:extLst>
              <a:ext uri="{FF2B5EF4-FFF2-40B4-BE49-F238E27FC236}">
                <a16:creationId xmlns:a16="http://schemas.microsoft.com/office/drawing/2014/main" id="{9F62F2B9-966E-40B9-8D0A-08D1276CA772}"/>
              </a:ext>
            </a:extLst>
          </p:cNvPr>
          <p:cNvPicPr>
            <a:picLocks noChangeAspect="1"/>
          </p:cNvPicPr>
          <p:nvPr/>
        </p:nvPicPr>
        <p:blipFill>
          <a:blip r:embed="rId2"/>
          <a:stretch>
            <a:fillRect/>
          </a:stretch>
        </p:blipFill>
        <p:spPr>
          <a:xfrm>
            <a:off x="228600" y="4024830"/>
            <a:ext cx="8305800" cy="2478829"/>
          </a:xfrm>
          <a:prstGeom prst="rect">
            <a:avLst/>
          </a:prstGeom>
        </p:spPr>
      </p:pic>
      <p:sp>
        <p:nvSpPr>
          <p:cNvPr id="7" name="Title 1">
            <a:extLst>
              <a:ext uri="{FF2B5EF4-FFF2-40B4-BE49-F238E27FC236}">
                <a16:creationId xmlns:a16="http://schemas.microsoft.com/office/drawing/2014/main" id="{1CFE6B7A-9461-4116-88D7-A15DC1EBCB3F}"/>
              </a:ext>
            </a:extLst>
          </p:cNvPr>
          <p:cNvSpPr>
            <a:spLocks noGrp="1"/>
          </p:cNvSpPr>
          <p:nvPr>
            <p:ph type="title"/>
          </p:nvPr>
        </p:nvSpPr>
        <p:spPr>
          <a:xfrm>
            <a:off x="1" y="152400"/>
            <a:ext cx="6477000" cy="1143000"/>
          </a:xfrm>
        </p:spPr>
        <p:txBody>
          <a:bodyPr/>
          <a:lstStyle/>
          <a:p>
            <a:r>
              <a:rPr lang="en-US" dirty="0"/>
              <a:t>Base Case (Will Call)</a:t>
            </a:r>
          </a:p>
        </p:txBody>
      </p:sp>
    </p:spTree>
    <p:extLst>
      <p:ext uri="{BB962C8B-B14F-4D97-AF65-F5344CB8AC3E}">
        <p14:creationId xmlns:p14="http://schemas.microsoft.com/office/powerpoint/2010/main" val="4131960430"/>
      </p:ext>
    </p:extLst>
  </p:cSld>
  <p:clrMapOvr>
    <a:masterClrMapping/>
  </p:clrMapOvr>
  <p:transition spd="med" advTm="31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87F7D-9D02-4D09-A98C-A98E3DEA0301}"/>
              </a:ext>
            </a:extLst>
          </p:cNvPr>
          <p:cNvSpPr>
            <a:spLocks noGrp="1"/>
          </p:cNvSpPr>
          <p:nvPr>
            <p:ph idx="1"/>
          </p:nvPr>
        </p:nvSpPr>
        <p:spPr>
          <a:xfrm>
            <a:off x="104775" y="1447801"/>
            <a:ext cx="8963025" cy="914399"/>
          </a:xfrm>
        </p:spPr>
        <p:txBody>
          <a:bodyPr/>
          <a:lstStyle/>
          <a:p>
            <a:r>
              <a:rPr lang="en-US" sz="2000" dirty="0"/>
              <a:t>If you pull up the invoice you will see the payment type at the bottom and an AMOUNT DUE = $0</a:t>
            </a:r>
          </a:p>
          <a:p>
            <a:endParaRPr lang="en-US" sz="2000" dirty="0"/>
          </a:p>
        </p:txBody>
      </p:sp>
      <p:sp>
        <p:nvSpPr>
          <p:cNvPr id="7" name="Title 1">
            <a:extLst>
              <a:ext uri="{FF2B5EF4-FFF2-40B4-BE49-F238E27FC236}">
                <a16:creationId xmlns:a16="http://schemas.microsoft.com/office/drawing/2014/main" id="{2A89353B-BEF4-4CEE-AA01-95DAEA80F667}"/>
              </a:ext>
            </a:extLst>
          </p:cNvPr>
          <p:cNvSpPr>
            <a:spLocks noGrp="1"/>
          </p:cNvSpPr>
          <p:nvPr>
            <p:ph type="title"/>
          </p:nvPr>
        </p:nvSpPr>
        <p:spPr>
          <a:xfrm>
            <a:off x="1" y="152400"/>
            <a:ext cx="6477000" cy="1143000"/>
          </a:xfrm>
        </p:spPr>
        <p:txBody>
          <a:bodyPr/>
          <a:lstStyle/>
          <a:p>
            <a:r>
              <a:rPr lang="en-US" dirty="0"/>
              <a:t>Base Case (Will Call)</a:t>
            </a:r>
          </a:p>
        </p:txBody>
      </p:sp>
      <p:pic>
        <p:nvPicPr>
          <p:cNvPr id="5" name="Picture 4">
            <a:extLst>
              <a:ext uri="{FF2B5EF4-FFF2-40B4-BE49-F238E27FC236}">
                <a16:creationId xmlns:a16="http://schemas.microsoft.com/office/drawing/2014/main" id="{BFFAEFEE-ABD9-4156-A86B-FA3BD88FA53C}"/>
              </a:ext>
            </a:extLst>
          </p:cNvPr>
          <p:cNvPicPr>
            <a:picLocks noChangeAspect="1"/>
          </p:cNvPicPr>
          <p:nvPr/>
        </p:nvPicPr>
        <p:blipFill>
          <a:blip r:embed="rId2"/>
          <a:stretch>
            <a:fillRect/>
          </a:stretch>
        </p:blipFill>
        <p:spPr>
          <a:xfrm>
            <a:off x="1828800" y="2133600"/>
            <a:ext cx="5267401" cy="4651651"/>
          </a:xfrm>
          <a:prstGeom prst="rect">
            <a:avLst/>
          </a:prstGeom>
        </p:spPr>
      </p:pic>
    </p:spTree>
    <p:extLst>
      <p:ext uri="{BB962C8B-B14F-4D97-AF65-F5344CB8AC3E}">
        <p14:creationId xmlns:p14="http://schemas.microsoft.com/office/powerpoint/2010/main" val="1811608227"/>
      </p:ext>
    </p:extLst>
  </p:cSld>
  <p:clrMapOvr>
    <a:masterClrMapping/>
  </p:clrMapOvr>
  <p:transition spd="med" advTm="3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B673-6E55-4A51-A111-358DEE7B3154}"/>
              </a:ext>
            </a:extLst>
          </p:cNvPr>
          <p:cNvSpPr>
            <a:spLocks noGrp="1"/>
          </p:cNvSpPr>
          <p:nvPr>
            <p:ph type="title"/>
          </p:nvPr>
        </p:nvSpPr>
        <p:spPr>
          <a:xfrm>
            <a:off x="104775" y="20198"/>
            <a:ext cx="6829426" cy="1295401"/>
          </a:xfrm>
        </p:spPr>
        <p:txBody>
          <a:bodyPr/>
          <a:lstStyle/>
          <a:p>
            <a:r>
              <a:rPr lang="en-US" dirty="0"/>
              <a:t>Payment Required to Release Shipment</a:t>
            </a:r>
          </a:p>
        </p:txBody>
      </p:sp>
      <p:sp>
        <p:nvSpPr>
          <p:cNvPr id="3" name="Content Placeholder 2">
            <a:extLst>
              <a:ext uri="{FF2B5EF4-FFF2-40B4-BE49-F238E27FC236}">
                <a16:creationId xmlns:a16="http://schemas.microsoft.com/office/drawing/2014/main" id="{2C287F7D-9D02-4D09-A98C-A98E3DEA0301}"/>
              </a:ext>
            </a:extLst>
          </p:cNvPr>
          <p:cNvSpPr>
            <a:spLocks noGrp="1"/>
          </p:cNvSpPr>
          <p:nvPr>
            <p:ph idx="1"/>
          </p:nvPr>
        </p:nvSpPr>
        <p:spPr>
          <a:xfrm>
            <a:off x="106173" y="1381699"/>
            <a:ext cx="8963025" cy="2209800"/>
          </a:xfrm>
        </p:spPr>
        <p:txBody>
          <a:bodyPr/>
          <a:lstStyle/>
          <a:p>
            <a:r>
              <a:rPr lang="en-US" sz="2000" b="1" dirty="0"/>
              <a:t>Scenario: </a:t>
            </a:r>
            <a:r>
              <a:rPr lang="en-US" sz="2000" dirty="0"/>
              <a:t>Customer places order and no payment is remitted.  However, we will require that they pay for the items to be released.</a:t>
            </a:r>
          </a:p>
          <a:p>
            <a:r>
              <a:rPr lang="en-US" sz="2000" dirty="0"/>
              <a:t>Enter the order and click on the remittances tab.  Select the box to </a:t>
            </a:r>
            <a:r>
              <a:rPr lang="en-US" sz="2000" b="1" dirty="0"/>
              <a:t>Require Payment upon Release of Items</a:t>
            </a:r>
            <a:r>
              <a:rPr lang="en-US" sz="2000" dirty="0"/>
              <a:t> and save.</a:t>
            </a:r>
          </a:p>
          <a:p>
            <a:pPr lvl="1"/>
            <a:r>
              <a:rPr lang="en-US" sz="1600" dirty="0"/>
              <a:t>If you require payment in full from a customer every time you can configure this in Customer Maintenance on the Billing tab.  </a:t>
            </a:r>
          </a:p>
          <a:p>
            <a:r>
              <a:rPr lang="en-US" sz="2000" dirty="0"/>
              <a:t>Ensure Pick Ticket prints when scheduled.</a:t>
            </a:r>
          </a:p>
          <a:p>
            <a:endParaRPr lang="en-US" sz="2000" dirty="0"/>
          </a:p>
        </p:txBody>
      </p:sp>
      <p:pic>
        <p:nvPicPr>
          <p:cNvPr id="5" name="Picture 4">
            <a:extLst>
              <a:ext uri="{FF2B5EF4-FFF2-40B4-BE49-F238E27FC236}">
                <a16:creationId xmlns:a16="http://schemas.microsoft.com/office/drawing/2014/main" id="{E1D310C6-CE8D-4853-A384-30F903401854}"/>
              </a:ext>
            </a:extLst>
          </p:cNvPr>
          <p:cNvPicPr>
            <a:picLocks noChangeAspect="1"/>
          </p:cNvPicPr>
          <p:nvPr/>
        </p:nvPicPr>
        <p:blipFill>
          <a:blip r:embed="rId2"/>
          <a:stretch>
            <a:fillRect/>
          </a:stretch>
        </p:blipFill>
        <p:spPr>
          <a:xfrm>
            <a:off x="236521" y="3657600"/>
            <a:ext cx="8699531" cy="3048000"/>
          </a:xfrm>
          <a:prstGeom prst="rect">
            <a:avLst/>
          </a:prstGeom>
        </p:spPr>
      </p:pic>
    </p:spTree>
    <p:extLst>
      <p:ext uri="{BB962C8B-B14F-4D97-AF65-F5344CB8AC3E}">
        <p14:creationId xmlns:p14="http://schemas.microsoft.com/office/powerpoint/2010/main" val="2062044704"/>
      </p:ext>
    </p:extLst>
  </p:cSld>
  <p:clrMapOvr>
    <a:masterClrMapping/>
  </p:clrMapOvr>
  <p:transition spd="med" advTm="31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B673-6E55-4A51-A111-358DEE7B3154}"/>
              </a:ext>
            </a:extLst>
          </p:cNvPr>
          <p:cNvSpPr>
            <a:spLocks noGrp="1"/>
          </p:cNvSpPr>
          <p:nvPr>
            <p:ph type="title"/>
          </p:nvPr>
        </p:nvSpPr>
        <p:spPr>
          <a:xfrm>
            <a:off x="104775" y="20198"/>
            <a:ext cx="6829426" cy="1295401"/>
          </a:xfrm>
        </p:spPr>
        <p:txBody>
          <a:bodyPr/>
          <a:lstStyle/>
          <a:p>
            <a:r>
              <a:rPr lang="en-US" dirty="0"/>
              <a:t>Payment Required to Release Shipment</a:t>
            </a:r>
          </a:p>
        </p:txBody>
      </p:sp>
      <p:sp>
        <p:nvSpPr>
          <p:cNvPr id="3" name="Content Placeholder 2">
            <a:extLst>
              <a:ext uri="{FF2B5EF4-FFF2-40B4-BE49-F238E27FC236}">
                <a16:creationId xmlns:a16="http://schemas.microsoft.com/office/drawing/2014/main" id="{2C287F7D-9D02-4D09-A98C-A98E3DEA0301}"/>
              </a:ext>
            </a:extLst>
          </p:cNvPr>
          <p:cNvSpPr>
            <a:spLocks noGrp="1"/>
          </p:cNvSpPr>
          <p:nvPr>
            <p:ph idx="1"/>
          </p:nvPr>
        </p:nvSpPr>
        <p:spPr>
          <a:xfrm>
            <a:off x="104775" y="1572200"/>
            <a:ext cx="8963025" cy="914399"/>
          </a:xfrm>
        </p:spPr>
        <p:txBody>
          <a:bodyPr/>
          <a:lstStyle/>
          <a:p>
            <a:r>
              <a:rPr lang="en-US" sz="2000" dirty="0"/>
              <a:t>If you attempt to ship the order in P21 before payment is remitted you will get an error.</a:t>
            </a:r>
          </a:p>
          <a:p>
            <a:pPr lvl="1"/>
            <a:r>
              <a:rPr lang="en-US" sz="1600" dirty="0"/>
              <a:t>Orders – Order Processing – Transactions - Shipping</a:t>
            </a:r>
          </a:p>
          <a:p>
            <a:endParaRPr lang="en-US" sz="2000" dirty="0"/>
          </a:p>
        </p:txBody>
      </p:sp>
      <p:sp>
        <p:nvSpPr>
          <p:cNvPr id="7" name="Content Placeholder 2">
            <a:extLst>
              <a:ext uri="{FF2B5EF4-FFF2-40B4-BE49-F238E27FC236}">
                <a16:creationId xmlns:a16="http://schemas.microsoft.com/office/drawing/2014/main" id="{2A1514AA-CDCC-461B-8840-FBF7E95DCEAC}"/>
              </a:ext>
            </a:extLst>
          </p:cNvPr>
          <p:cNvSpPr txBox="1">
            <a:spLocks/>
          </p:cNvSpPr>
          <p:nvPr/>
        </p:nvSpPr>
        <p:spPr bwMode="auto">
          <a:xfrm>
            <a:off x="104775" y="5421281"/>
            <a:ext cx="7439025" cy="143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r>
              <a:rPr lang="en-US" sz="2000" kern="0" dirty="0"/>
              <a:t>Open the order and remit payment.  Ship confirm.</a:t>
            </a:r>
          </a:p>
          <a:p>
            <a:r>
              <a:rPr lang="en-US" sz="2000" b="1" kern="0" dirty="0"/>
              <a:t>Business Control:</a:t>
            </a:r>
            <a:r>
              <a:rPr lang="en-US" sz="2000" kern="0" dirty="0"/>
              <a:t> Shipping in P21 must be done concurrently with actual shipping.  If not, goods can leave your warehouse without the required payment.</a:t>
            </a:r>
            <a:endParaRPr lang="en-US" sz="1600" b="1" kern="0" dirty="0"/>
          </a:p>
          <a:p>
            <a:endParaRPr lang="en-US" sz="2000" kern="0" dirty="0"/>
          </a:p>
        </p:txBody>
      </p:sp>
      <p:pic>
        <p:nvPicPr>
          <p:cNvPr id="6" name="Picture 5">
            <a:extLst>
              <a:ext uri="{FF2B5EF4-FFF2-40B4-BE49-F238E27FC236}">
                <a16:creationId xmlns:a16="http://schemas.microsoft.com/office/drawing/2014/main" id="{0DD9A9E5-776C-4C35-9652-5C518D5D8BFD}"/>
              </a:ext>
            </a:extLst>
          </p:cNvPr>
          <p:cNvPicPr>
            <a:picLocks noChangeAspect="1"/>
          </p:cNvPicPr>
          <p:nvPr/>
        </p:nvPicPr>
        <p:blipFill>
          <a:blip r:embed="rId2"/>
          <a:stretch>
            <a:fillRect/>
          </a:stretch>
        </p:blipFill>
        <p:spPr>
          <a:xfrm>
            <a:off x="762000" y="2549986"/>
            <a:ext cx="7939378" cy="2871295"/>
          </a:xfrm>
          <a:prstGeom prst="rect">
            <a:avLst/>
          </a:prstGeom>
        </p:spPr>
      </p:pic>
    </p:spTree>
    <p:extLst>
      <p:ext uri="{BB962C8B-B14F-4D97-AF65-F5344CB8AC3E}">
        <p14:creationId xmlns:p14="http://schemas.microsoft.com/office/powerpoint/2010/main" val="2290232785"/>
      </p:ext>
    </p:extLst>
  </p:cSld>
  <p:clrMapOvr>
    <a:masterClrMapping/>
  </p:clrMapOvr>
  <p:transition spd="med" advTm="31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B673-6E55-4A51-A111-358DEE7B3154}"/>
              </a:ext>
            </a:extLst>
          </p:cNvPr>
          <p:cNvSpPr>
            <a:spLocks noGrp="1"/>
          </p:cNvSpPr>
          <p:nvPr>
            <p:ph type="title"/>
          </p:nvPr>
        </p:nvSpPr>
        <p:spPr>
          <a:xfrm>
            <a:off x="104775" y="20198"/>
            <a:ext cx="6829426" cy="1295401"/>
          </a:xfrm>
        </p:spPr>
        <p:txBody>
          <a:bodyPr/>
          <a:lstStyle/>
          <a:p>
            <a:r>
              <a:rPr lang="en-US" dirty="0"/>
              <a:t>Downpayment</a:t>
            </a:r>
          </a:p>
        </p:txBody>
      </p:sp>
      <p:sp>
        <p:nvSpPr>
          <p:cNvPr id="3" name="Content Placeholder 2">
            <a:extLst>
              <a:ext uri="{FF2B5EF4-FFF2-40B4-BE49-F238E27FC236}">
                <a16:creationId xmlns:a16="http://schemas.microsoft.com/office/drawing/2014/main" id="{2C287F7D-9D02-4D09-A98C-A98E3DEA0301}"/>
              </a:ext>
            </a:extLst>
          </p:cNvPr>
          <p:cNvSpPr>
            <a:spLocks noGrp="1"/>
          </p:cNvSpPr>
          <p:nvPr>
            <p:ph idx="1"/>
          </p:nvPr>
        </p:nvSpPr>
        <p:spPr>
          <a:xfrm>
            <a:off x="35293" y="1346881"/>
            <a:ext cx="8963025" cy="1548719"/>
          </a:xfrm>
        </p:spPr>
        <p:txBody>
          <a:bodyPr/>
          <a:lstStyle/>
          <a:p>
            <a:r>
              <a:rPr lang="en-US" sz="2000" b="1" dirty="0"/>
              <a:t>Scenario: </a:t>
            </a:r>
            <a:r>
              <a:rPr lang="en-US" sz="2000" dirty="0"/>
              <a:t>a customer has a 50% downpayment configured in customer maintenance.  They place an order and one of the items is on backorder.  P21 generates a downpayment required of $543.</a:t>
            </a:r>
          </a:p>
          <a:p>
            <a:pPr lvl="1"/>
            <a:r>
              <a:rPr lang="en-US" sz="1600" dirty="0"/>
              <a:t>Even if a customer doesn’t have a downpayment configured in customer maintenance you can add a % to the order.</a:t>
            </a:r>
          </a:p>
          <a:p>
            <a:pPr lvl="1"/>
            <a:endParaRPr lang="en-US" sz="1200" dirty="0"/>
          </a:p>
          <a:p>
            <a:endParaRPr lang="en-US" sz="2000" dirty="0"/>
          </a:p>
        </p:txBody>
      </p:sp>
      <p:pic>
        <p:nvPicPr>
          <p:cNvPr id="5" name="Picture 4">
            <a:extLst>
              <a:ext uri="{FF2B5EF4-FFF2-40B4-BE49-F238E27FC236}">
                <a16:creationId xmlns:a16="http://schemas.microsoft.com/office/drawing/2014/main" id="{52242FA0-FF5F-4CE2-A779-BD25A90E6AFB}"/>
              </a:ext>
            </a:extLst>
          </p:cNvPr>
          <p:cNvPicPr>
            <a:picLocks noChangeAspect="1"/>
          </p:cNvPicPr>
          <p:nvPr/>
        </p:nvPicPr>
        <p:blipFill>
          <a:blip r:embed="rId2"/>
          <a:stretch>
            <a:fillRect/>
          </a:stretch>
        </p:blipFill>
        <p:spPr>
          <a:xfrm>
            <a:off x="55346" y="2895600"/>
            <a:ext cx="9006925" cy="3886200"/>
          </a:xfrm>
          <a:prstGeom prst="rect">
            <a:avLst/>
          </a:prstGeom>
        </p:spPr>
      </p:pic>
    </p:spTree>
    <p:extLst>
      <p:ext uri="{BB962C8B-B14F-4D97-AF65-F5344CB8AC3E}">
        <p14:creationId xmlns:p14="http://schemas.microsoft.com/office/powerpoint/2010/main" val="3502600892"/>
      </p:ext>
    </p:extLst>
  </p:cSld>
  <p:clrMapOvr>
    <a:masterClrMapping/>
  </p:clrMapOvr>
  <p:transition spd="med" advTm="31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B673-6E55-4A51-A111-358DEE7B3154}"/>
              </a:ext>
            </a:extLst>
          </p:cNvPr>
          <p:cNvSpPr>
            <a:spLocks noGrp="1"/>
          </p:cNvSpPr>
          <p:nvPr>
            <p:ph type="title"/>
          </p:nvPr>
        </p:nvSpPr>
        <p:spPr>
          <a:xfrm>
            <a:off x="104775" y="20198"/>
            <a:ext cx="6829426" cy="1295401"/>
          </a:xfrm>
        </p:spPr>
        <p:txBody>
          <a:bodyPr/>
          <a:lstStyle/>
          <a:p>
            <a:r>
              <a:rPr lang="en-US" dirty="0"/>
              <a:t>Downpayment</a:t>
            </a:r>
          </a:p>
        </p:txBody>
      </p:sp>
      <p:sp>
        <p:nvSpPr>
          <p:cNvPr id="3" name="Content Placeholder 2">
            <a:extLst>
              <a:ext uri="{FF2B5EF4-FFF2-40B4-BE49-F238E27FC236}">
                <a16:creationId xmlns:a16="http://schemas.microsoft.com/office/drawing/2014/main" id="{2C287F7D-9D02-4D09-A98C-A98E3DEA0301}"/>
              </a:ext>
            </a:extLst>
          </p:cNvPr>
          <p:cNvSpPr>
            <a:spLocks noGrp="1"/>
          </p:cNvSpPr>
          <p:nvPr>
            <p:ph idx="1"/>
          </p:nvPr>
        </p:nvSpPr>
        <p:spPr>
          <a:xfrm>
            <a:off x="104775" y="1676401"/>
            <a:ext cx="8963025" cy="609600"/>
          </a:xfrm>
        </p:spPr>
        <p:txBody>
          <a:bodyPr/>
          <a:lstStyle/>
          <a:p>
            <a:r>
              <a:rPr lang="en-US" sz="2000" dirty="0"/>
              <a:t>Remit the downpayment. Save the order.  A downpayment invoice has been generated and can be printed/emailed/faxed. </a:t>
            </a:r>
            <a:endParaRPr lang="en-US" sz="1600" dirty="0"/>
          </a:p>
          <a:p>
            <a:endParaRPr lang="en-US" sz="2000" dirty="0"/>
          </a:p>
        </p:txBody>
      </p:sp>
      <p:pic>
        <p:nvPicPr>
          <p:cNvPr id="5" name="Picture 4">
            <a:extLst>
              <a:ext uri="{FF2B5EF4-FFF2-40B4-BE49-F238E27FC236}">
                <a16:creationId xmlns:a16="http://schemas.microsoft.com/office/drawing/2014/main" id="{79310A6F-82A1-4EFB-905F-F0EF0D65F163}"/>
              </a:ext>
            </a:extLst>
          </p:cNvPr>
          <p:cNvPicPr>
            <a:picLocks noChangeAspect="1"/>
          </p:cNvPicPr>
          <p:nvPr/>
        </p:nvPicPr>
        <p:blipFill>
          <a:blip r:embed="rId2"/>
          <a:stretch>
            <a:fillRect/>
          </a:stretch>
        </p:blipFill>
        <p:spPr>
          <a:xfrm>
            <a:off x="104775" y="2438400"/>
            <a:ext cx="8792177" cy="3794822"/>
          </a:xfrm>
          <a:prstGeom prst="rect">
            <a:avLst/>
          </a:prstGeom>
        </p:spPr>
      </p:pic>
    </p:spTree>
    <p:extLst>
      <p:ext uri="{BB962C8B-B14F-4D97-AF65-F5344CB8AC3E}">
        <p14:creationId xmlns:p14="http://schemas.microsoft.com/office/powerpoint/2010/main" val="825944810"/>
      </p:ext>
    </p:extLst>
  </p:cSld>
  <p:clrMapOvr>
    <a:masterClrMapping/>
  </p:clrMapOvr>
  <p:transition spd="med" advTm="31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5A61-6922-4E9C-8C99-E84ACCB85C0F}"/>
              </a:ext>
            </a:extLst>
          </p:cNvPr>
          <p:cNvSpPr>
            <a:spLocks noGrp="1"/>
          </p:cNvSpPr>
          <p:nvPr>
            <p:ph type="title"/>
          </p:nvPr>
        </p:nvSpPr>
        <p:spPr/>
        <p:txBody>
          <a:bodyPr/>
          <a:lstStyle/>
          <a:p>
            <a:r>
              <a:rPr lang="en-US" dirty="0"/>
              <a:t>Downpayment</a:t>
            </a:r>
          </a:p>
        </p:txBody>
      </p:sp>
      <p:pic>
        <p:nvPicPr>
          <p:cNvPr id="11" name="Picture 10">
            <a:extLst>
              <a:ext uri="{FF2B5EF4-FFF2-40B4-BE49-F238E27FC236}">
                <a16:creationId xmlns:a16="http://schemas.microsoft.com/office/drawing/2014/main" id="{9856AE31-5076-4D2F-9573-589E56F17186}"/>
              </a:ext>
            </a:extLst>
          </p:cNvPr>
          <p:cNvPicPr>
            <a:picLocks noChangeAspect="1"/>
          </p:cNvPicPr>
          <p:nvPr/>
        </p:nvPicPr>
        <p:blipFill>
          <a:blip r:embed="rId2"/>
          <a:stretch>
            <a:fillRect/>
          </a:stretch>
        </p:blipFill>
        <p:spPr>
          <a:xfrm>
            <a:off x="990600" y="1295400"/>
            <a:ext cx="6023370" cy="5377138"/>
          </a:xfrm>
          <a:prstGeom prst="rect">
            <a:avLst/>
          </a:prstGeom>
        </p:spPr>
      </p:pic>
    </p:spTree>
    <p:extLst>
      <p:ext uri="{BB962C8B-B14F-4D97-AF65-F5344CB8AC3E}">
        <p14:creationId xmlns:p14="http://schemas.microsoft.com/office/powerpoint/2010/main" val="1523483436"/>
      </p:ext>
    </p:extLst>
  </p:cSld>
  <p:clrMapOvr>
    <a:masterClrMapping/>
  </p:clrMapOvr>
  <p:transition spd="med" advTm="31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B673-6E55-4A51-A111-358DEE7B3154}"/>
              </a:ext>
            </a:extLst>
          </p:cNvPr>
          <p:cNvSpPr>
            <a:spLocks noGrp="1"/>
          </p:cNvSpPr>
          <p:nvPr>
            <p:ph type="title"/>
          </p:nvPr>
        </p:nvSpPr>
        <p:spPr>
          <a:xfrm>
            <a:off x="104775" y="20198"/>
            <a:ext cx="6829426" cy="1295401"/>
          </a:xfrm>
        </p:spPr>
        <p:txBody>
          <a:bodyPr/>
          <a:lstStyle/>
          <a:p>
            <a:r>
              <a:rPr lang="en-US" dirty="0"/>
              <a:t>Downpayment</a:t>
            </a:r>
          </a:p>
        </p:txBody>
      </p:sp>
      <p:sp>
        <p:nvSpPr>
          <p:cNvPr id="3" name="Content Placeholder 2">
            <a:extLst>
              <a:ext uri="{FF2B5EF4-FFF2-40B4-BE49-F238E27FC236}">
                <a16:creationId xmlns:a16="http://schemas.microsoft.com/office/drawing/2014/main" id="{2C287F7D-9D02-4D09-A98C-A98E3DEA0301}"/>
              </a:ext>
            </a:extLst>
          </p:cNvPr>
          <p:cNvSpPr>
            <a:spLocks noGrp="1"/>
          </p:cNvSpPr>
          <p:nvPr>
            <p:ph idx="1"/>
          </p:nvPr>
        </p:nvSpPr>
        <p:spPr>
          <a:xfrm>
            <a:off x="104775" y="1676400"/>
            <a:ext cx="8963025" cy="4724400"/>
          </a:xfrm>
        </p:spPr>
        <p:txBody>
          <a:bodyPr/>
          <a:lstStyle/>
          <a:p>
            <a:r>
              <a:rPr lang="en-US" sz="1600" dirty="0"/>
              <a:t>What happens to this in the system?</a:t>
            </a:r>
          </a:p>
          <a:p>
            <a:pPr lvl="1"/>
            <a:r>
              <a:rPr lang="en-US" sz="1600" dirty="0"/>
              <a:t>The order created an invoice showing a downpayment.</a:t>
            </a:r>
          </a:p>
          <a:p>
            <a:pPr lvl="1"/>
            <a:r>
              <a:rPr lang="en-US" sz="1600" dirty="0"/>
              <a:t>This invoice creates a liability in the deferred revenue account (you’ve received money for goods that haven’t shipped)</a:t>
            </a:r>
          </a:p>
          <a:p>
            <a:pPr lvl="1"/>
            <a:r>
              <a:rPr lang="en-US" sz="1600" dirty="0"/>
              <a:t>The cash received flows through the cash drawer as part of the daily remittances.</a:t>
            </a:r>
          </a:p>
          <a:p>
            <a:endParaRPr lang="en-US" sz="1600" dirty="0"/>
          </a:p>
          <a:p>
            <a:r>
              <a:rPr lang="en-US" sz="1600" dirty="0"/>
              <a:t>Where can I see the details?</a:t>
            </a:r>
          </a:p>
          <a:p>
            <a:pPr lvl="1"/>
            <a:r>
              <a:rPr lang="en-US" sz="1600" dirty="0"/>
              <a:t>Open Deferred Revenue Report</a:t>
            </a:r>
          </a:p>
          <a:p>
            <a:pPr lvl="1"/>
            <a:r>
              <a:rPr lang="en-US" sz="1600" dirty="0"/>
              <a:t>General Ledger</a:t>
            </a:r>
          </a:p>
          <a:p>
            <a:pPr lvl="1"/>
            <a:r>
              <a:rPr lang="en-US" sz="1600" dirty="0"/>
              <a:t>Cash Drawer Detail Report</a:t>
            </a:r>
          </a:p>
          <a:p>
            <a:pPr lvl="1"/>
            <a:r>
              <a:rPr lang="en-US" sz="1600" dirty="0"/>
              <a:t>Reconcile Cash Detail </a:t>
            </a:r>
          </a:p>
          <a:p>
            <a:pPr lvl="1"/>
            <a:endParaRPr lang="en-US" sz="1600" dirty="0"/>
          </a:p>
          <a:p>
            <a:r>
              <a:rPr lang="en-US" sz="1600" dirty="0"/>
              <a:t>For GL Reconciliation:</a:t>
            </a:r>
          </a:p>
          <a:p>
            <a:pPr lvl="1"/>
            <a:r>
              <a:rPr lang="en-US" sz="1600" dirty="0"/>
              <a:t>Open Deferred Revenue Report balance = Deferred Revenue GL balance</a:t>
            </a:r>
          </a:p>
          <a:p>
            <a:pPr lvl="1"/>
            <a:r>
              <a:rPr lang="en-US" sz="1600" dirty="0"/>
              <a:t>**may need to include store credits**</a:t>
            </a:r>
          </a:p>
          <a:p>
            <a:endParaRPr lang="en-US" sz="1600" dirty="0"/>
          </a:p>
        </p:txBody>
      </p:sp>
    </p:spTree>
    <p:extLst>
      <p:ext uri="{BB962C8B-B14F-4D97-AF65-F5344CB8AC3E}">
        <p14:creationId xmlns:p14="http://schemas.microsoft.com/office/powerpoint/2010/main" val="2500277026"/>
      </p:ext>
    </p:extLst>
  </p:cSld>
  <p:clrMapOvr>
    <a:masterClrMapping/>
  </p:clrMapOvr>
  <p:transition spd="med" advTm="31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B673-6E55-4A51-A111-358DEE7B3154}"/>
              </a:ext>
            </a:extLst>
          </p:cNvPr>
          <p:cNvSpPr>
            <a:spLocks noGrp="1"/>
          </p:cNvSpPr>
          <p:nvPr>
            <p:ph type="title"/>
          </p:nvPr>
        </p:nvSpPr>
        <p:spPr>
          <a:xfrm>
            <a:off x="104775" y="20198"/>
            <a:ext cx="6829426" cy="1295401"/>
          </a:xfrm>
        </p:spPr>
        <p:txBody>
          <a:bodyPr/>
          <a:lstStyle/>
          <a:p>
            <a:r>
              <a:rPr lang="en-US" dirty="0"/>
              <a:t>Downpayment</a:t>
            </a:r>
          </a:p>
        </p:txBody>
      </p:sp>
      <p:sp>
        <p:nvSpPr>
          <p:cNvPr id="3" name="Content Placeholder 2">
            <a:extLst>
              <a:ext uri="{FF2B5EF4-FFF2-40B4-BE49-F238E27FC236}">
                <a16:creationId xmlns:a16="http://schemas.microsoft.com/office/drawing/2014/main" id="{2C287F7D-9D02-4D09-A98C-A98E3DEA0301}"/>
              </a:ext>
            </a:extLst>
          </p:cNvPr>
          <p:cNvSpPr>
            <a:spLocks noGrp="1"/>
          </p:cNvSpPr>
          <p:nvPr>
            <p:ph idx="1"/>
          </p:nvPr>
        </p:nvSpPr>
        <p:spPr>
          <a:xfrm>
            <a:off x="104775" y="1315598"/>
            <a:ext cx="8963025" cy="5390001"/>
          </a:xfrm>
        </p:spPr>
        <p:txBody>
          <a:bodyPr/>
          <a:lstStyle/>
          <a:p>
            <a:r>
              <a:rPr lang="en-US" sz="2000" dirty="0"/>
              <a:t>Where can you see the details?</a:t>
            </a:r>
          </a:p>
          <a:p>
            <a:pPr lvl="1"/>
            <a:r>
              <a:rPr lang="en-US" sz="1600" dirty="0"/>
              <a:t>Open Deferred Revenue Report: Accounting – Accounts Receivable – Inquiry – Open Deferred Revenue</a:t>
            </a:r>
          </a:p>
          <a:p>
            <a:pPr lvl="1"/>
            <a:endParaRPr lang="en-US" sz="1600" dirty="0"/>
          </a:p>
          <a:p>
            <a:pPr lvl="1"/>
            <a:endParaRPr lang="en-US" sz="1600" dirty="0"/>
          </a:p>
          <a:p>
            <a:pPr lvl="1"/>
            <a:endParaRPr lang="en-US" sz="1600" dirty="0"/>
          </a:p>
          <a:p>
            <a:pPr lvl="1"/>
            <a:endParaRPr lang="en-US" sz="1600" dirty="0"/>
          </a:p>
          <a:p>
            <a:pPr lvl="1"/>
            <a:endParaRPr lang="en-US" sz="1600" dirty="0"/>
          </a:p>
          <a:p>
            <a:pPr marL="457200" lvl="1" indent="0">
              <a:buNone/>
            </a:pPr>
            <a:endParaRPr lang="en-US" sz="1600" dirty="0"/>
          </a:p>
          <a:p>
            <a:pPr lvl="1"/>
            <a:r>
              <a:rPr lang="en-US" sz="1600" dirty="0"/>
              <a:t>General Ledger: Accounting – General Ledger – Inquiry – GL Drill Down (or GL report)</a:t>
            </a:r>
          </a:p>
          <a:p>
            <a:endParaRPr lang="en-US" sz="2000" dirty="0"/>
          </a:p>
        </p:txBody>
      </p:sp>
      <p:pic>
        <p:nvPicPr>
          <p:cNvPr id="4" name="Picture 3">
            <a:extLst>
              <a:ext uri="{FF2B5EF4-FFF2-40B4-BE49-F238E27FC236}">
                <a16:creationId xmlns:a16="http://schemas.microsoft.com/office/drawing/2014/main" id="{83EF65F0-E9AE-43DB-A42E-3EAE69BD9432}"/>
              </a:ext>
            </a:extLst>
          </p:cNvPr>
          <p:cNvPicPr>
            <a:picLocks noChangeAspect="1"/>
          </p:cNvPicPr>
          <p:nvPr/>
        </p:nvPicPr>
        <p:blipFill>
          <a:blip r:embed="rId2"/>
          <a:stretch>
            <a:fillRect/>
          </a:stretch>
        </p:blipFill>
        <p:spPr>
          <a:xfrm>
            <a:off x="215514" y="2257998"/>
            <a:ext cx="8741545" cy="1628202"/>
          </a:xfrm>
          <a:prstGeom prst="rect">
            <a:avLst/>
          </a:prstGeom>
        </p:spPr>
      </p:pic>
      <p:pic>
        <p:nvPicPr>
          <p:cNvPr id="5" name="Picture 4">
            <a:extLst>
              <a:ext uri="{FF2B5EF4-FFF2-40B4-BE49-F238E27FC236}">
                <a16:creationId xmlns:a16="http://schemas.microsoft.com/office/drawing/2014/main" id="{0AC992B9-9BA9-48C3-98BF-C4FDE9C927D5}"/>
              </a:ext>
            </a:extLst>
          </p:cNvPr>
          <p:cNvPicPr>
            <a:picLocks noChangeAspect="1"/>
          </p:cNvPicPr>
          <p:nvPr/>
        </p:nvPicPr>
        <p:blipFill>
          <a:blip r:embed="rId3"/>
          <a:stretch>
            <a:fillRect/>
          </a:stretch>
        </p:blipFill>
        <p:spPr>
          <a:xfrm>
            <a:off x="215513" y="4360031"/>
            <a:ext cx="8741545" cy="2314286"/>
          </a:xfrm>
          <a:prstGeom prst="rect">
            <a:avLst/>
          </a:prstGeom>
        </p:spPr>
      </p:pic>
    </p:spTree>
    <p:extLst>
      <p:ext uri="{BB962C8B-B14F-4D97-AF65-F5344CB8AC3E}">
        <p14:creationId xmlns:p14="http://schemas.microsoft.com/office/powerpoint/2010/main" val="3287693727"/>
      </p:ext>
    </p:extLst>
  </p:cSld>
  <p:clrMapOvr>
    <a:masterClrMapping/>
  </p:clrMapOvr>
  <p:transition spd="med" advTm="31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B673-6E55-4A51-A111-358DEE7B3154}"/>
              </a:ext>
            </a:extLst>
          </p:cNvPr>
          <p:cNvSpPr>
            <a:spLocks noGrp="1"/>
          </p:cNvSpPr>
          <p:nvPr>
            <p:ph type="title"/>
          </p:nvPr>
        </p:nvSpPr>
        <p:spPr>
          <a:xfrm>
            <a:off x="104775" y="20198"/>
            <a:ext cx="6829426" cy="1295401"/>
          </a:xfrm>
        </p:spPr>
        <p:txBody>
          <a:bodyPr/>
          <a:lstStyle/>
          <a:p>
            <a:r>
              <a:rPr lang="en-US" dirty="0"/>
              <a:t>Downpayment</a:t>
            </a:r>
          </a:p>
        </p:txBody>
      </p:sp>
      <p:sp>
        <p:nvSpPr>
          <p:cNvPr id="3" name="Content Placeholder 2">
            <a:extLst>
              <a:ext uri="{FF2B5EF4-FFF2-40B4-BE49-F238E27FC236}">
                <a16:creationId xmlns:a16="http://schemas.microsoft.com/office/drawing/2014/main" id="{2C287F7D-9D02-4D09-A98C-A98E3DEA0301}"/>
              </a:ext>
            </a:extLst>
          </p:cNvPr>
          <p:cNvSpPr>
            <a:spLocks noGrp="1"/>
          </p:cNvSpPr>
          <p:nvPr>
            <p:ph idx="1"/>
          </p:nvPr>
        </p:nvSpPr>
        <p:spPr>
          <a:xfrm>
            <a:off x="102369" y="1371600"/>
            <a:ext cx="8963025" cy="5410200"/>
          </a:xfrm>
        </p:spPr>
        <p:txBody>
          <a:bodyPr/>
          <a:lstStyle/>
          <a:p>
            <a:r>
              <a:rPr lang="en-US" sz="2000" dirty="0"/>
              <a:t>Where can you see the details?</a:t>
            </a:r>
          </a:p>
          <a:p>
            <a:pPr lvl="1"/>
            <a:r>
              <a:rPr lang="en-US" sz="1600" dirty="0"/>
              <a:t>Cash Drawer Detail Report: Orders – Order Processing – Reports – Cash Drawer Detail</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Reconcile Cash Detail: Accounting – Accounts Receivable – Transaction – Reconcile Cash Detail</a:t>
            </a:r>
          </a:p>
          <a:p>
            <a:endParaRPr lang="en-US" sz="2000" dirty="0"/>
          </a:p>
        </p:txBody>
      </p:sp>
      <p:pic>
        <p:nvPicPr>
          <p:cNvPr id="10" name="Picture 9">
            <a:extLst>
              <a:ext uri="{FF2B5EF4-FFF2-40B4-BE49-F238E27FC236}">
                <a16:creationId xmlns:a16="http://schemas.microsoft.com/office/drawing/2014/main" id="{6BAA0FEE-F42B-4523-9FA0-C0DE861AB7DF}"/>
              </a:ext>
            </a:extLst>
          </p:cNvPr>
          <p:cNvPicPr>
            <a:picLocks noChangeAspect="1"/>
          </p:cNvPicPr>
          <p:nvPr/>
        </p:nvPicPr>
        <p:blipFill>
          <a:blip r:embed="rId2"/>
          <a:stretch>
            <a:fillRect/>
          </a:stretch>
        </p:blipFill>
        <p:spPr>
          <a:xfrm>
            <a:off x="1066800" y="2057400"/>
            <a:ext cx="6858000" cy="1813348"/>
          </a:xfrm>
          <a:prstGeom prst="rect">
            <a:avLst/>
          </a:prstGeom>
        </p:spPr>
      </p:pic>
      <p:pic>
        <p:nvPicPr>
          <p:cNvPr id="13" name="Picture 12">
            <a:extLst>
              <a:ext uri="{FF2B5EF4-FFF2-40B4-BE49-F238E27FC236}">
                <a16:creationId xmlns:a16="http://schemas.microsoft.com/office/drawing/2014/main" id="{92541790-46CD-4891-AC0A-5762EA3FB047}"/>
              </a:ext>
            </a:extLst>
          </p:cNvPr>
          <p:cNvPicPr>
            <a:picLocks noChangeAspect="1"/>
          </p:cNvPicPr>
          <p:nvPr/>
        </p:nvPicPr>
        <p:blipFill>
          <a:blip r:embed="rId3"/>
          <a:stretch>
            <a:fillRect/>
          </a:stretch>
        </p:blipFill>
        <p:spPr>
          <a:xfrm>
            <a:off x="972006" y="4665606"/>
            <a:ext cx="7047587" cy="2115495"/>
          </a:xfrm>
          <a:prstGeom prst="rect">
            <a:avLst/>
          </a:prstGeom>
        </p:spPr>
      </p:pic>
    </p:spTree>
    <p:extLst>
      <p:ext uri="{BB962C8B-B14F-4D97-AF65-F5344CB8AC3E}">
        <p14:creationId xmlns:p14="http://schemas.microsoft.com/office/powerpoint/2010/main" val="1694556977"/>
      </p:ext>
    </p:extLst>
  </p:cSld>
  <p:clrMapOvr>
    <a:masterClrMapping/>
  </p:clrMapOvr>
  <p:transition spd="med" advTm="3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17C2B65-0F64-427A-9197-51F24415F0A5}"/>
              </a:ext>
            </a:extLst>
          </p:cNvPr>
          <p:cNvSpPr>
            <a:spLocks noGrp="1" noChangeArrowheads="1"/>
          </p:cNvSpPr>
          <p:nvPr>
            <p:ph type="title"/>
          </p:nvPr>
        </p:nvSpPr>
        <p:spPr>
          <a:xfrm>
            <a:off x="104775" y="152400"/>
            <a:ext cx="6753225" cy="1143000"/>
          </a:xfrm>
        </p:spPr>
        <p:txBody>
          <a:bodyPr/>
          <a:lstStyle/>
          <a:p>
            <a:r>
              <a:rPr lang="en-CA" altLang="en-US" b="1" u="sng"/>
              <a:t>P21WWUG Annual Dues Invoices 2018</a:t>
            </a:r>
            <a:endParaRPr lang="en-CA" altLang="en-US"/>
          </a:p>
        </p:txBody>
      </p:sp>
      <p:sp>
        <p:nvSpPr>
          <p:cNvPr id="3" name="Content Placeholder 2">
            <a:extLst>
              <a:ext uri="{FF2B5EF4-FFF2-40B4-BE49-F238E27FC236}">
                <a16:creationId xmlns:a16="http://schemas.microsoft.com/office/drawing/2014/main" id="{3A4FA1FB-74E0-4B2C-8D34-E39282091BF6}"/>
              </a:ext>
            </a:extLst>
          </p:cNvPr>
          <p:cNvSpPr>
            <a:spLocks noGrp="1"/>
          </p:cNvSpPr>
          <p:nvPr>
            <p:ph idx="1"/>
          </p:nvPr>
        </p:nvSpPr>
        <p:spPr/>
        <p:txBody>
          <a:bodyPr/>
          <a:lstStyle/>
          <a:p>
            <a:pPr marL="0" indent="0">
              <a:buFontTx/>
              <a:buNone/>
              <a:defRPr/>
            </a:pPr>
            <a:r>
              <a:rPr lang="en-CA" sz="2400" dirty="0"/>
              <a:t>2018 P21WWUG Annual Dues Invoices have now been sent out via email.</a:t>
            </a:r>
            <a:br>
              <a:rPr lang="en-CA" sz="2400" dirty="0"/>
            </a:br>
            <a:endParaRPr lang="en-CA" sz="2400" dirty="0"/>
          </a:p>
          <a:p>
            <a:pPr marL="0" indent="0">
              <a:buFontTx/>
              <a:buNone/>
              <a:defRPr/>
            </a:pPr>
            <a:r>
              <a:rPr lang="en-CA" sz="2400" dirty="0"/>
              <a:t>Annual dues for 2018 are $500 per company, however, if you choose to pay this invoice prior to January 31, 2018 please apply a discount of $150 to your payment. </a:t>
            </a:r>
            <a:br>
              <a:rPr lang="en-CA" sz="2400" dirty="0"/>
            </a:br>
            <a:br>
              <a:rPr lang="en-CA" sz="2400" dirty="0"/>
            </a:br>
            <a:r>
              <a:rPr lang="en-CA" sz="2400" b="1" dirty="0"/>
              <a:t>If you are either the billing or primary contact at your company and you did not receive your invoice, let me know via email -cheryl@p21ww.org.</a:t>
            </a:r>
          </a:p>
          <a:p>
            <a:pPr>
              <a:defRPr/>
            </a:pPr>
            <a:endParaRPr lang="en-CA" dirty="0"/>
          </a:p>
        </p:txBody>
      </p:sp>
    </p:spTree>
  </p:cSld>
  <p:clrMapOvr>
    <a:masterClrMapping/>
  </p:clrMapOvr>
  <p:transition spd="med" advTm="31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EE2C-0ADF-42D3-BA05-6A062BC10EC2}"/>
              </a:ext>
            </a:extLst>
          </p:cNvPr>
          <p:cNvSpPr>
            <a:spLocks noGrp="1"/>
          </p:cNvSpPr>
          <p:nvPr>
            <p:ph type="title"/>
          </p:nvPr>
        </p:nvSpPr>
        <p:spPr/>
        <p:txBody>
          <a:bodyPr/>
          <a:lstStyle/>
          <a:p>
            <a:r>
              <a:rPr lang="en-US" dirty="0"/>
              <a:t>Downpayment</a:t>
            </a:r>
          </a:p>
        </p:txBody>
      </p:sp>
      <p:sp>
        <p:nvSpPr>
          <p:cNvPr id="3" name="Content Placeholder 2">
            <a:extLst>
              <a:ext uri="{FF2B5EF4-FFF2-40B4-BE49-F238E27FC236}">
                <a16:creationId xmlns:a16="http://schemas.microsoft.com/office/drawing/2014/main" id="{FC130321-D8C1-417C-88D8-B41280A20240}"/>
              </a:ext>
            </a:extLst>
          </p:cNvPr>
          <p:cNvSpPr>
            <a:spLocks noGrp="1"/>
          </p:cNvSpPr>
          <p:nvPr>
            <p:ph idx="1"/>
          </p:nvPr>
        </p:nvSpPr>
        <p:spPr>
          <a:xfrm>
            <a:off x="5445764" y="1600200"/>
            <a:ext cx="3698236" cy="4871619"/>
          </a:xfrm>
        </p:spPr>
        <p:txBody>
          <a:bodyPr/>
          <a:lstStyle/>
          <a:p>
            <a:r>
              <a:rPr lang="en-US" sz="1500" dirty="0"/>
              <a:t>After the items come into stock and the order is shipped the downpayment automatically gets applied to the invoice.  It no longer shows as deferred revenue, and in this example the remaining $543 due on the invoice is a receivable.</a:t>
            </a:r>
          </a:p>
          <a:p>
            <a:endParaRPr lang="en-US" sz="1500" dirty="0"/>
          </a:p>
          <a:p>
            <a:r>
              <a:rPr lang="en-US" sz="1500" dirty="0"/>
              <a:t>We could have selected the box to Require Payment upon Release of items.  That would have prompted payment for the $543 for the items to ship and the funds would have gone through the cash drawer.</a:t>
            </a:r>
          </a:p>
        </p:txBody>
      </p:sp>
      <p:pic>
        <p:nvPicPr>
          <p:cNvPr id="4" name="Picture 3">
            <a:extLst>
              <a:ext uri="{FF2B5EF4-FFF2-40B4-BE49-F238E27FC236}">
                <a16:creationId xmlns:a16="http://schemas.microsoft.com/office/drawing/2014/main" id="{11E79D55-2622-4D0B-81E8-5CFC7DEDF9FF}"/>
              </a:ext>
            </a:extLst>
          </p:cNvPr>
          <p:cNvPicPr>
            <a:picLocks noChangeAspect="1"/>
          </p:cNvPicPr>
          <p:nvPr/>
        </p:nvPicPr>
        <p:blipFill>
          <a:blip r:embed="rId2"/>
          <a:stretch>
            <a:fillRect/>
          </a:stretch>
        </p:blipFill>
        <p:spPr>
          <a:xfrm>
            <a:off x="12834" y="1362494"/>
            <a:ext cx="5432930" cy="4871619"/>
          </a:xfrm>
          <a:prstGeom prst="rect">
            <a:avLst/>
          </a:prstGeom>
        </p:spPr>
      </p:pic>
    </p:spTree>
    <p:extLst>
      <p:ext uri="{BB962C8B-B14F-4D97-AF65-F5344CB8AC3E}">
        <p14:creationId xmlns:p14="http://schemas.microsoft.com/office/powerpoint/2010/main" val="439263416"/>
      </p:ext>
    </p:extLst>
  </p:cSld>
  <p:clrMapOvr>
    <a:masterClrMapping/>
  </p:clrMapOvr>
  <p:transition spd="med" advTm="31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C852-E3AB-4F95-A356-F465730A2904}"/>
              </a:ext>
            </a:extLst>
          </p:cNvPr>
          <p:cNvSpPr>
            <a:spLocks noGrp="1"/>
          </p:cNvSpPr>
          <p:nvPr>
            <p:ph type="title"/>
          </p:nvPr>
        </p:nvSpPr>
        <p:spPr>
          <a:xfrm>
            <a:off x="228600" y="2514600"/>
            <a:ext cx="8839200" cy="1143000"/>
          </a:xfrm>
        </p:spPr>
        <p:txBody>
          <a:bodyPr/>
          <a:lstStyle/>
          <a:p>
            <a:pPr algn="ctr"/>
            <a:r>
              <a:rPr lang="en-US" b="1" dirty="0"/>
              <a:t>Entering an RMA Utilizing Cash Drawers</a:t>
            </a:r>
          </a:p>
        </p:txBody>
      </p:sp>
    </p:spTree>
    <p:extLst>
      <p:ext uri="{BB962C8B-B14F-4D97-AF65-F5344CB8AC3E}">
        <p14:creationId xmlns:p14="http://schemas.microsoft.com/office/powerpoint/2010/main" val="3759693849"/>
      </p:ext>
    </p:extLst>
  </p:cSld>
  <p:clrMapOvr>
    <a:masterClrMapping/>
  </p:clrMapOvr>
  <p:transition spd="med" advTm="31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18E5-746C-4CFB-B500-0EE4EA6F972E}"/>
              </a:ext>
            </a:extLst>
          </p:cNvPr>
          <p:cNvSpPr>
            <a:spLocks noGrp="1"/>
          </p:cNvSpPr>
          <p:nvPr>
            <p:ph type="title"/>
          </p:nvPr>
        </p:nvSpPr>
        <p:spPr/>
        <p:txBody>
          <a:bodyPr/>
          <a:lstStyle/>
          <a:p>
            <a:r>
              <a:rPr lang="en-US" dirty="0"/>
              <a:t>RMA</a:t>
            </a:r>
          </a:p>
        </p:txBody>
      </p:sp>
      <p:sp>
        <p:nvSpPr>
          <p:cNvPr id="3" name="Content Placeholder 2">
            <a:extLst>
              <a:ext uri="{FF2B5EF4-FFF2-40B4-BE49-F238E27FC236}">
                <a16:creationId xmlns:a16="http://schemas.microsoft.com/office/drawing/2014/main" id="{A1AF25D8-55CE-4C3D-8CBE-C0A12DD58177}"/>
              </a:ext>
            </a:extLst>
          </p:cNvPr>
          <p:cNvSpPr>
            <a:spLocks noGrp="1"/>
          </p:cNvSpPr>
          <p:nvPr>
            <p:ph idx="1"/>
          </p:nvPr>
        </p:nvSpPr>
        <p:spPr>
          <a:xfrm>
            <a:off x="152400" y="1447800"/>
            <a:ext cx="8839200" cy="4786313"/>
          </a:xfrm>
        </p:spPr>
        <p:txBody>
          <a:bodyPr/>
          <a:lstStyle/>
          <a:p>
            <a:r>
              <a:rPr lang="en-US" sz="2400" b="1" dirty="0"/>
              <a:t>Scenario: </a:t>
            </a:r>
            <a:r>
              <a:rPr lang="en-US" sz="2400" dirty="0"/>
              <a:t>a customer calls and needs to return an item.  An RMA is created in the system.  Ensure the RMA is linked to an invoice</a:t>
            </a:r>
          </a:p>
          <a:p>
            <a:endParaRPr lang="en-US" sz="2400" dirty="0"/>
          </a:p>
          <a:p>
            <a:r>
              <a:rPr lang="en-US" sz="2400" b="1" dirty="0"/>
              <a:t>Open RMA Receipts: </a:t>
            </a:r>
            <a:r>
              <a:rPr lang="en-US" sz="2400" dirty="0"/>
              <a:t>Orders – Order Processing – Transaction – RMA Receipts</a:t>
            </a:r>
          </a:p>
          <a:p>
            <a:pPr lvl="1"/>
            <a:r>
              <a:rPr lang="en-US" dirty="0"/>
              <a:t>Enter the Source Location ID and RMA Number</a:t>
            </a:r>
          </a:p>
          <a:p>
            <a:pPr lvl="1"/>
            <a:r>
              <a:rPr lang="en-US" dirty="0"/>
              <a:t>Enter the Quantity Received and Quantity to Stock/Adjust/Return to Supplier</a:t>
            </a:r>
          </a:p>
          <a:p>
            <a:pPr lvl="1"/>
            <a:r>
              <a:rPr lang="en-US" dirty="0"/>
              <a:t>Click the box to Confirm</a:t>
            </a:r>
          </a:p>
          <a:p>
            <a:pPr lvl="1"/>
            <a:r>
              <a:rPr lang="en-US" dirty="0"/>
              <a:t>Ensure the tax is correct</a:t>
            </a:r>
          </a:p>
          <a:p>
            <a:pPr lvl="1"/>
            <a:r>
              <a:rPr lang="en-US" dirty="0"/>
              <a:t>Click on the Remittances Tab</a:t>
            </a:r>
          </a:p>
        </p:txBody>
      </p:sp>
    </p:spTree>
    <p:extLst>
      <p:ext uri="{BB962C8B-B14F-4D97-AF65-F5344CB8AC3E}">
        <p14:creationId xmlns:p14="http://schemas.microsoft.com/office/powerpoint/2010/main" val="185488525"/>
      </p:ext>
    </p:extLst>
  </p:cSld>
  <p:clrMapOvr>
    <a:masterClrMapping/>
  </p:clrMapOvr>
  <p:transition spd="med" advTm="31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18E5-746C-4CFB-B500-0EE4EA6F972E}"/>
              </a:ext>
            </a:extLst>
          </p:cNvPr>
          <p:cNvSpPr>
            <a:spLocks noGrp="1"/>
          </p:cNvSpPr>
          <p:nvPr>
            <p:ph type="title"/>
          </p:nvPr>
        </p:nvSpPr>
        <p:spPr/>
        <p:txBody>
          <a:bodyPr/>
          <a:lstStyle/>
          <a:p>
            <a:r>
              <a:rPr lang="en-US" dirty="0"/>
              <a:t>RMA</a:t>
            </a:r>
          </a:p>
        </p:txBody>
      </p:sp>
      <p:sp>
        <p:nvSpPr>
          <p:cNvPr id="3" name="Content Placeholder 2">
            <a:extLst>
              <a:ext uri="{FF2B5EF4-FFF2-40B4-BE49-F238E27FC236}">
                <a16:creationId xmlns:a16="http://schemas.microsoft.com/office/drawing/2014/main" id="{A1AF25D8-55CE-4C3D-8CBE-C0A12DD58177}"/>
              </a:ext>
            </a:extLst>
          </p:cNvPr>
          <p:cNvSpPr>
            <a:spLocks noGrp="1"/>
          </p:cNvSpPr>
          <p:nvPr>
            <p:ph idx="1"/>
          </p:nvPr>
        </p:nvSpPr>
        <p:spPr>
          <a:xfrm>
            <a:off x="228600" y="1605815"/>
            <a:ext cx="8839200" cy="1899385"/>
          </a:xfrm>
        </p:spPr>
        <p:txBody>
          <a:bodyPr/>
          <a:lstStyle/>
          <a:p>
            <a:r>
              <a:rPr lang="en-US" sz="2400" dirty="0"/>
              <a:t>RMA Type = payment method you’re refunding</a:t>
            </a:r>
          </a:p>
          <a:p>
            <a:r>
              <a:rPr lang="en-US" sz="2400" dirty="0"/>
              <a:t>RMA Amount = refund amount</a:t>
            </a:r>
          </a:p>
          <a:p>
            <a:pPr lvl="1"/>
            <a:r>
              <a:rPr lang="en-US" dirty="0"/>
              <a:t>If you don’t know the exact amount you can click the box to “Ret’n Balance”.  This will populate the amount for you.</a:t>
            </a:r>
          </a:p>
        </p:txBody>
      </p:sp>
      <p:pic>
        <p:nvPicPr>
          <p:cNvPr id="4" name="Picture 3">
            <a:extLst>
              <a:ext uri="{FF2B5EF4-FFF2-40B4-BE49-F238E27FC236}">
                <a16:creationId xmlns:a16="http://schemas.microsoft.com/office/drawing/2014/main" id="{95EE5AFE-511D-49C7-9991-150AC88F3B15}"/>
              </a:ext>
            </a:extLst>
          </p:cNvPr>
          <p:cNvPicPr>
            <a:picLocks noChangeAspect="1"/>
          </p:cNvPicPr>
          <p:nvPr/>
        </p:nvPicPr>
        <p:blipFill>
          <a:blip r:embed="rId2"/>
          <a:stretch>
            <a:fillRect/>
          </a:stretch>
        </p:blipFill>
        <p:spPr>
          <a:xfrm>
            <a:off x="533400" y="3497981"/>
            <a:ext cx="7971428" cy="2933333"/>
          </a:xfrm>
          <a:prstGeom prst="rect">
            <a:avLst/>
          </a:prstGeom>
        </p:spPr>
      </p:pic>
    </p:spTree>
    <p:extLst>
      <p:ext uri="{BB962C8B-B14F-4D97-AF65-F5344CB8AC3E}">
        <p14:creationId xmlns:p14="http://schemas.microsoft.com/office/powerpoint/2010/main" val="2828813141"/>
      </p:ext>
    </p:extLst>
  </p:cSld>
  <p:clrMapOvr>
    <a:masterClrMapping/>
  </p:clrMapOvr>
  <p:transition spd="med" advTm="31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18E5-746C-4CFB-B500-0EE4EA6F972E}"/>
              </a:ext>
            </a:extLst>
          </p:cNvPr>
          <p:cNvSpPr>
            <a:spLocks noGrp="1"/>
          </p:cNvSpPr>
          <p:nvPr>
            <p:ph type="title"/>
          </p:nvPr>
        </p:nvSpPr>
        <p:spPr/>
        <p:txBody>
          <a:bodyPr/>
          <a:lstStyle/>
          <a:p>
            <a:r>
              <a:rPr lang="en-US" dirty="0"/>
              <a:t>RMA</a:t>
            </a:r>
          </a:p>
        </p:txBody>
      </p:sp>
      <p:sp>
        <p:nvSpPr>
          <p:cNvPr id="3" name="Content Placeholder 2">
            <a:extLst>
              <a:ext uri="{FF2B5EF4-FFF2-40B4-BE49-F238E27FC236}">
                <a16:creationId xmlns:a16="http://schemas.microsoft.com/office/drawing/2014/main" id="{A1AF25D8-55CE-4C3D-8CBE-C0A12DD58177}"/>
              </a:ext>
            </a:extLst>
          </p:cNvPr>
          <p:cNvSpPr>
            <a:spLocks noGrp="1"/>
          </p:cNvSpPr>
          <p:nvPr>
            <p:ph idx="1"/>
          </p:nvPr>
        </p:nvSpPr>
        <p:spPr>
          <a:xfrm>
            <a:off x="228600" y="1605815"/>
            <a:ext cx="8839200" cy="1899385"/>
          </a:xfrm>
        </p:spPr>
        <p:txBody>
          <a:bodyPr/>
          <a:lstStyle/>
          <a:p>
            <a:r>
              <a:rPr lang="en-US" sz="2400" dirty="0"/>
              <a:t>The RMA refund now shows in the cash drawer, can view through the Cash Drawer Detail report, Reconcile Cash Detail function or the GL Reports</a:t>
            </a:r>
            <a:endParaRPr lang="en-US" dirty="0"/>
          </a:p>
        </p:txBody>
      </p:sp>
      <p:pic>
        <p:nvPicPr>
          <p:cNvPr id="5" name="Picture 4">
            <a:extLst>
              <a:ext uri="{FF2B5EF4-FFF2-40B4-BE49-F238E27FC236}">
                <a16:creationId xmlns:a16="http://schemas.microsoft.com/office/drawing/2014/main" id="{4F01BF94-262D-48DB-9C0E-4F9B6CD0D2F4}"/>
              </a:ext>
            </a:extLst>
          </p:cNvPr>
          <p:cNvPicPr>
            <a:picLocks noChangeAspect="1"/>
          </p:cNvPicPr>
          <p:nvPr/>
        </p:nvPicPr>
        <p:blipFill>
          <a:blip r:embed="rId2"/>
          <a:stretch>
            <a:fillRect/>
          </a:stretch>
        </p:blipFill>
        <p:spPr>
          <a:xfrm>
            <a:off x="128036" y="2895600"/>
            <a:ext cx="8787364" cy="3091850"/>
          </a:xfrm>
          <a:prstGeom prst="rect">
            <a:avLst/>
          </a:prstGeom>
        </p:spPr>
      </p:pic>
    </p:spTree>
    <p:extLst>
      <p:ext uri="{BB962C8B-B14F-4D97-AF65-F5344CB8AC3E}">
        <p14:creationId xmlns:p14="http://schemas.microsoft.com/office/powerpoint/2010/main" val="4048651887"/>
      </p:ext>
    </p:extLst>
  </p:cSld>
  <p:clrMapOvr>
    <a:masterClrMapping/>
  </p:clrMapOvr>
  <p:transition spd="med" advTm="31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C852-E3AB-4F95-A356-F465730A2904}"/>
              </a:ext>
            </a:extLst>
          </p:cNvPr>
          <p:cNvSpPr>
            <a:spLocks noGrp="1"/>
          </p:cNvSpPr>
          <p:nvPr>
            <p:ph type="title"/>
          </p:nvPr>
        </p:nvSpPr>
        <p:spPr>
          <a:xfrm>
            <a:off x="228600" y="2514600"/>
            <a:ext cx="8839200" cy="1143000"/>
          </a:xfrm>
        </p:spPr>
        <p:txBody>
          <a:bodyPr/>
          <a:lstStyle/>
          <a:p>
            <a:pPr algn="ctr"/>
            <a:r>
              <a:rPr lang="en-US" b="1" dirty="0"/>
              <a:t>Relationship between Cash Drawers and Payment Types</a:t>
            </a:r>
          </a:p>
        </p:txBody>
      </p:sp>
    </p:spTree>
    <p:extLst>
      <p:ext uri="{BB962C8B-B14F-4D97-AF65-F5344CB8AC3E}">
        <p14:creationId xmlns:p14="http://schemas.microsoft.com/office/powerpoint/2010/main" val="507670107"/>
      </p:ext>
    </p:extLst>
  </p:cSld>
  <p:clrMapOvr>
    <a:masterClrMapping/>
  </p:clrMapOvr>
  <p:transition spd="med" advTm="31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0626-1E82-451D-AC17-6894E8BD0F35}"/>
              </a:ext>
            </a:extLst>
          </p:cNvPr>
          <p:cNvSpPr>
            <a:spLocks noGrp="1"/>
          </p:cNvSpPr>
          <p:nvPr>
            <p:ph type="title"/>
          </p:nvPr>
        </p:nvSpPr>
        <p:spPr/>
        <p:txBody>
          <a:bodyPr/>
          <a:lstStyle/>
          <a:p>
            <a:r>
              <a:rPr lang="en-US" dirty="0"/>
              <a:t>Relationship between Cash Drawers and Payment Types</a:t>
            </a:r>
          </a:p>
        </p:txBody>
      </p:sp>
      <p:sp>
        <p:nvSpPr>
          <p:cNvPr id="3" name="Content Placeholder 2">
            <a:extLst>
              <a:ext uri="{FF2B5EF4-FFF2-40B4-BE49-F238E27FC236}">
                <a16:creationId xmlns:a16="http://schemas.microsoft.com/office/drawing/2014/main" id="{57771B88-3BDF-42CB-89C2-350A6B28BCA9}"/>
              </a:ext>
            </a:extLst>
          </p:cNvPr>
          <p:cNvSpPr>
            <a:spLocks noGrp="1"/>
          </p:cNvSpPr>
          <p:nvPr>
            <p:ph idx="1"/>
          </p:nvPr>
        </p:nvSpPr>
        <p:spPr>
          <a:xfrm>
            <a:off x="104775" y="1524000"/>
            <a:ext cx="7515225" cy="5181600"/>
          </a:xfrm>
        </p:spPr>
        <p:txBody>
          <a:bodyPr/>
          <a:lstStyle/>
          <a:p>
            <a:r>
              <a:rPr lang="en-US" sz="1600" dirty="0"/>
              <a:t>Payment Types are configured in Payment Type Maintenance.  </a:t>
            </a:r>
          </a:p>
          <a:p>
            <a:r>
              <a:rPr lang="en-US" sz="1600" dirty="0"/>
              <a:t>Every Payment Type configured shows in your dropdown box for Payment Type on the Remittances tab.</a:t>
            </a:r>
          </a:p>
          <a:p>
            <a:r>
              <a:rPr lang="en-US" sz="1600" dirty="0"/>
              <a:t>When you configure a Payment Type you have to enter an account number:</a:t>
            </a:r>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600" dirty="0"/>
          </a:p>
          <a:p>
            <a:pPr lvl="1"/>
            <a:r>
              <a:rPr lang="en-US" sz="1600" dirty="0"/>
              <a:t>In this example we want cash to deposit to the Petty Cash account.  **This is for example purposes only.  Typically cash will deposit to your primary cash account **</a:t>
            </a:r>
          </a:p>
          <a:p>
            <a:r>
              <a:rPr lang="en-US" sz="1600" dirty="0"/>
              <a:t>Now you open your cash drawer.  The bank account set on the cash drawer is the primary cash account for your business.  You remit payments with a payment type of cash and close the drawer.  What account will the cash be deposited to?  Petty Cash or the Primary Cash Account?</a:t>
            </a:r>
          </a:p>
          <a:p>
            <a:endParaRPr lang="en-US" sz="1600" dirty="0"/>
          </a:p>
        </p:txBody>
      </p:sp>
      <p:pic>
        <p:nvPicPr>
          <p:cNvPr id="4" name="Picture 3">
            <a:extLst>
              <a:ext uri="{FF2B5EF4-FFF2-40B4-BE49-F238E27FC236}">
                <a16:creationId xmlns:a16="http://schemas.microsoft.com/office/drawing/2014/main" id="{F12A82F3-30D9-4F0A-9B76-F7AD5125E376}"/>
              </a:ext>
            </a:extLst>
          </p:cNvPr>
          <p:cNvPicPr>
            <a:picLocks noChangeAspect="1"/>
          </p:cNvPicPr>
          <p:nvPr/>
        </p:nvPicPr>
        <p:blipFill>
          <a:blip r:embed="rId2"/>
          <a:stretch>
            <a:fillRect/>
          </a:stretch>
        </p:blipFill>
        <p:spPr>
          <a:xfrm>
            <a:off x="1905000" y="2743200"/>
            <a:ext cx="4828747" cy="1875242"/>
          </a:xfrm>
          <a:prstGeom prst="rect">
            <a:avLst/>
          </a:prstGeom>
        </p:spPr>
      </p:pic>
    </p:spTree>
    <p:extLst>
      <p:ext uri="{BB962C8B-B14F-4D97-AF65-F5344CB8AC3E}">
        <p14:creationId xmlns:p14="http://schemas.microsoft.com/office/powerpoint/2010/main" val="188981060"/>
      </p:ext>
    </p:extLst>
  </p:cSld>
  <p:clrMapOvr>
    <a:masterClrMapping/>
  </p:clrMapOvr>
  <p:transition spd="med" advTm="31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0626-1E82-451D-AC17-6894E8BD0F35}"/>
              </a:ext>
            </a:extLst>
          </p:cNvPr>
          <p:cNvSpPr>
            <a:spLocks noGrp="1"/>
          </p:cNvSpPr>
          <p:nvPr>
            <p:ph type="title"/>
          </p:nvPr>
        </p:nvSpPr>
        <p:spPr/>
        <p:txBody>
          <a:bodyPr/>
          <a:lstStyle/>
          <a:p>
            <a:r>
              <a:rPr lang="en-US" dirty="0"/>
              <a:t>Relationship between Cash Drawers and Payment Types</a:t>
            </a:r>
          </a:p>
        </p:txBody>
      </p:sp>
      <p:sp>
        <p:nvSpPr>
          <p:cNvPr id="3" name="Content Placeholder 2">
            <a:extLst>
              <a:ext uri="{FF2B5EF4-FFF2-40B4-BE49-F238E27FC236}">
                <a16:creationId xmlns:a16="http://schemas.microsoft.com/office/drawing/2014/main" id="{57771B88-3BDF-42CB-89C2-350A6B28BCA9}"/>
              </a:ext>
            </a:extLst>
          </p:cNvPr>
          <p:cNvSpPr>
            <a:spLocks noGrp="1"/>
          </p:cNvSpPr>
          <p:nvPr>
            <p:ph idx="1"/>
          </p:nvPr>
        </p:nvSpPr>
        <p:spPr>
          <a:xfrm>
            <a:off x="104775" y="1524000"/>
            <a:ext cx="8886825" cy="5181600"/>
          </a:xfrm>
        </p:spPr>
        <p:txBody>
          <a:bodyPr/>
          <a:lstStyle/>
          <a:p>
            <a:r>
              <a:rPr lang="en-US" sz="1800" dirty="0"/>
              <a:t>It will be deposited to the Primary Cash Account.  The bank account associated with the cash drawer over-rides the bank account on the payment type.</a:t>
            </a:r>
          </a:p>
          <a:p>
            <a:endParaRPr lang="en-US" sz="1800" dirty="0"/>
          </a:p>
          <a:p>
            <a:r>
              <a:rPr lang="en-US" sz="1800" dirty="0"/>
              <a:t>There is one exception to this.  Payment types with a payment type of “Credit Card” can be configured to go to an alternate account (ex. Credit Card Clearing).  </a:t>
            </a:r>
          </a:p>
          <a:p>
            <a:endParaRPr lang="en-US" sz="1800" dirty="0"/>
          </a:p>
          <a:p>
            <a:r>
              <a:rPr lang="en-US" sz="1800" dirty="0"/>
              <a:t>In the example below all Visa/MasterCard/Discover payments will be posted to the Credit Card Clearing account.  Since the Payment Type = Credit Card this setting will over-ride the bank account on the cash drawer</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6" name="Picture 5">
            <a:extLst>
              <a:ext uri="{FF2B5EF4-FFF2-40B4-BE49-F238E27FC236}">
                <a16:creationId xmlns:a16="http://schemas.microsoft.com/office/drawing/2014/main" id="{1B5A4131-F75C-4A6F-9591-93390EE3CD55}"/>
              </a:ext>
            </a:extLst>
          </p:cNvPr>
          <p:cNvPicPr>
            <a:picLocks noChangeAspect="1"/>
          </p:cNvPicPr>
          <p:nvPr/>
        </p:nvPicPr>
        <p:blipFill>
          <a:blip r:embed="rId2"/>
          <a:stretch>
            <a:fillRect/>
          </a:stretch>
        </p:blipFill>
        <p:spPr>
          <a:xfrm>
            <a:off x="533400" y="4343400"/>
            <a:ext cx="6933333" cy="2238095"/>
          </a:xfrm>
          <a:prstGeom prst="rect">
            <a:avLst/>
          </a:prstGeom>
        </p:spPr>
      </p:pic>
    </p:spTree>
    <p:extLst>
      <p:ext uri="{BB962C8B-B14F-4D97-AF65-F5344CB8AC3E}">
        <p14:creationId xmlns:p14="http://schemas.microsoft.com/office/powerpoint/2010/main" val="1148081492"/>
      </p:ext>
    </p:extLst>
  </p:cSld>
  <p:clrMapOvr>
    <a:masterClrMapping/>
  </p:clrMapOvr>
  <p:transition spd="med" advTm="31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C852-E3AB-4F95-A356-F465730A2904}"/>
              </a:ext>
            </a:extLst>
          </p:cNvPr>
          <p:cNvSpPr>
            <a:spLocks noGrp="1"/>
          </p:cNvSpPr>
          <p:nvPr>
            <p:ph type="title"/>
          </p:nvPr>
        </p:nvSpPr>
        <p:spPr>
          <a:xfrm>
            <a:off x="228600" y="2514600"/>
            <a:ext cx="8839200" cy="1143000"/>
          </a:xfrm>
        </p:spPr>
        <p:txBody>
          <a:bodyPr/>
          <a:lstStyle/>
          <a:p>
            <a:pPr algn="ctr"/>
            <a:r>
              <a:rPr lang="en-US" b="1" dirty="0"/>
              <a:t>Other Cash Drawer Applications</a:t>
            </a:r>
          </a:p>
        </p:txBody>
      </p:sp>
    </p:spTree>
    <p:extLst>
      <p:ext uri="{BB962C8B-B14F-4D97-AF65-F5344CB8AC3E}">
        <p14:creationId xmlns:p14="http://schemas.microsoft.com/office/powerpoint/2010/main" val="2625646683"/>
      </p:ext>
    </p:extLst>
  </p:cSld>
  <p:clrMapOvr>
    <a:masterClrMapping/>
  </p:clrMapOvr>
  <p:transition spd="med" advTm="31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C879-CF62-4E7C-BB82-FD460D1320D2}"/>
              </a:ext>
            </a:extLst>
          </p:cNvPr>
          <p:cNvSpPr>
            <a:spLocks noGrp="1"/>
          </p:cNvSpPr>
          <p:nvPr>
            <p:ph type="title"/>
          </p:nvPr>
        </p:nvSpPr>
        <p:spPr/>
        <p:txBody>
          <a:bodyPr/>
          <a:lstStyle/>
          <a:p>
            <a:r>
              <a:rPr lang="en-US" dirty="0"/>
              <a:t>Other Cash Drawer Applications</a:t>
            </a:r>
          </a:p>
        </p:txBody>
      </p:sp>
      <p:sp>
        <p:nvSpPr>
          <p:cNvPr id="3" name="Content Placeholder 2">
            <a:extLst>
              <a:ext uri="{FF2B5EF4-FFF2-40B4-BE49-F238E27FC236}">
                <a16:creationId xmlns:a16="http://schemas.microsoft.com/office/drawing/2014/main" id="{832C123E-0F23-4E66-A5E1-6B3D8F720A68}"/>
              </a:ext>
            </a:extLst>
          </p:cNvPr>
          <p:cNvSpPr>
            <a:spLocks noGrp="1"/>
          </p:cNvSpPr>
          <p:nvPr>
            <p:ph idx="1"/>
          </p:nvPr>
        </p:nvSpPr>
        <p:spPr>
          <a:xfrm>
            <a:off x="104775" y="1600200"/>
            <a:ext cx="7820025" cy="5029199"/>
          </a:xfrm>
        </p:spPr>
        <p:txBody>
          <a:bodyPr/>
          <a:lstStyle/>
          <a:p>
            <a:r>
              <a:rPr lang="en-US" sz="2000" dirty="0"/>
              <a:t>Cash drawers are typically used to remit payments through a front counter/phone order/etc.</a:t>
            </a:r>
          </a:p>
          <a:p>
            <a:r>
              <a:rPr lang="en-US" sz="2000" dirty="0"/>
              <a:t>However in today’s constantly changing business environment there are other applications for cash drawers.</a:t>
            </a:r>
          </a:p>
          <a:p>
            <a:r>
              <a:rPr lang="en-US" sz="2000" dirty="0"/>
              <a:t>Any order that doesn’t have a true receivable associated with it because you’ve already received the money can go through a cash drawer.</a:t>
            </a:r>
          </a:p>
          <a:p>
            <a:r>
              <a:rPr lang="en-US" sz="2000" dirty="0"/>
              <a:t>Some applications include e-commerce platforms:</a:t>
            </a:r>
          </a:p>
          <a:p>
            <a:pPr lvl="1"/>
            <a:r>
              <a:rPr lang="en-US" sz="2000" dirty="0"/>
              <a:t>Amazon Seller Central, eBay, websites with shopping carts, etc.</a:t>
            </a:r>
          </a:p>
          <a:p>
            <a:r>
              <a:rPr lang="en-US" sz="2000" dirty="0"/>
              <a:t>Using a cash drawer for this activity ensures your receivables are accurate (there is no true A/R) and reduces workload.</a:t>
            </a:r>
          </a:p>
          <a:p>
            <a:pPr lvl="1"/>
            <a:r>
              <a:rPr lang="en-US" sz="2000" dirty="0"/>
              <a:t>This activity requires payment types to be created to designate the different sources of revenue </a:t>
            </a:r>
          </a:p>
        </p:txBody>
      </p:sp>
    </p:spTree>
    <p:extLst>
      <p:ext uri="{BB962C8B-B14F-4D97-AF65-F5344CB8AC3E}">
        <p14:creationId xmlns:p14="http://schemas.microsoft.com/office/powerpoint/2010/main" val="1757206110"/>
      </p:ext>
    </p:extLst>
  </p:cSld>
  <p:clrMapOvr>
    <a:masterClrMapping/>
  </p:clrMapOvr>
  <p:transition spd="med" advTm="31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7F367E3-34A1-436F-8D29-18194966463B}"/>
              </a:ext>
            </a:extLst>
          </p:cNvPr>
          <p:cNvSpPr>
            <a:spLocks noGrp="1" noChangeArrowheads="1"/>
          </p:cNvSpPr>
          <p:nvPr>
            <p:ph type="title"/>
          </p:nvPr>
        </p:nvSpPr>
        <p:spPr>
          <a:xfrm>
            <a:off x="104775" y="152400"/>
            <a:ext cx="6829425" cy="1143000"/>
          </a:xfrm>
        </p:spPr>
        <p:txBody>
          <a:bodyPr/>
          <a:lstStyle/>
          <a:p>
            <a:pPr algn="r"/>
            <a:r>
              <a:rPr lang="en-CA" altLang="en-US" sz="4000" b="1"/>
              <a:t>SAVE THE DATE </a:t>
            </a:r>
            <a:br>
              <a:rPr lang="en-CA" altLang="en-US" sz="4000" b="1"/>
            </a:br>
            <a:r>
              <a:rPr lang="en-CA" altLang="en-US" sz="4000" b="1"/>
              <a:t>CONNECT 2018</a:t>
            </a:r>
          </a:p>
        </p:txBody>
      </p:sp>
      <p:sp>
        <p:nvSpPr>
          <p:cNvPr id="10243" name="Content Placeholder 2">
            <a:extLst>
              <a:ext uri="{FF2B5EF4-FFF2-40B4-BE49-F238E27FC236}">
                <a16:creationId xmlns:a16="http://schemas.microsoft.com/office/drawing/2014/main" id="{5A82736F-53DA-4E1A-B3EE-C275EC34B4A3}"/>
              </a:ext>
            </a:extLst>
          </p:cNvPr>
          <p:cNvSpPr>
            <a:spLocks noGrp="1" noChangeArrowheads="1"/>
          </p:cNvSpPr>
          <p:nvPr>
            <p:ph idx="1"/>
          </p:nvPr>
        </p:nvSpPr>
        <p:spPr>
          <a:xfrm>
            <a:off x="381000" y="1676400"/>
            <a:ext cx="8382000" cy="4710113"/>
          </a:xfrm>
        </p:spPr>
        <p:txBody>
          <a:bodyPr/>
          <a:lstStyle/>
          <a:p>
            <a:pPr marL="0" indent="0" algn="ctr">
              <a:buFontTx/>
              <a:buNone/>
            </a:pPr>
            <a:endParaRPr lang="en-CA" altLang="en-US" sz="3600" b="1"/>
          </a:p>
          <a:p>
            <a:pPr marL="0" indent="0" algn="ctr">
              <a:buFontTx/>
              <a:buNone/>
            </a:pPr>
            <a:r>
              <a:rPr lang="en-CA" altLang="en-US" sz="3600" b="1"/>
              <a:t>August 19-21, 2018</a:t>
            </a:r>
          </a:p>
          <a:p>
            <a:pPr marL="0" indent="0" algn="ctr">
              <a:buFontTx/>
              <a:buNone/>
            </a:pPr>
            <a:r>
              <a:rPr lang="en-CA" altLang="en-US" sz="3600" b="1"/>
              <a:t>Crystal Gateway Marriott </a:t>
            </a:r>
          </a:p>
          <a:p>
            <a:pPr marL="0" indent="0" algn="ctr">
              <a:buFontTx/>
              <a:buNone/>
            </a:pPr>
            <a:endParaRPr lang="en-CA" altLang="en-US"/>
          </a:p>
          <a:p>
            <a:pPr marL="0" indent="0" algn="ctr">
              <a:buFontTx/>
              <a:buNone/>
            </a:pPr>
            <a:r>
              <a:rPr lang="en-CA" altLang="en-US"/>
              <a:t>Planning is already underway! </a:t>
            </a:r>
          </a:p>
          <a:p>
            <a:pPr marL="0" indent="0" algn="ctr">
              <a:buFontTx/>
              <a:buNone/>
            </a:pPr>
            <a:r>
              <a:rPr lang="en-CA" altLang="en-US"/>
              <a:t>If you have session suggestions or want to teach, please contact: </a:t>
            </a:r>
            <a:r>
              <a:rPr lang="en-CA" altLang="en-US" b="1"/>
              <a:t>Cheryl@p21ww.org</a:t>
            </a:r>
          </a:p>
        </p:txBody>
      </p:sp>
      <p:pic>
        <p:nvPicPr>
          <p:cNvPr id="10244" name="Picture 2">
            <a:extLst>
              <a:ext uri="{FF2B5EF4-FFF2-40B4-BE49-F238E27FC236}">
                <a16:creationId xmlns:a16="http://schemas.microsoft.com/office/drawing/2014/main" id="{A83DC995-F657-4FD5-B283-510E3CA21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9225"/>
            <a:ext cx="24987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31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C852-E3AB-4F95-A356-F465730A2904}"/>
              </a:ext>
            </a:extLst>
          </p:cNvPr>
          <p:cNvSpPr>
            <a:spLocks noGrp="1"/>
          </p:cNvSpPr>
          <p:nvPr>
            <p:ph type="title"/>
          </p:nvPr>
        </p:nvSpPr>
        <p:spPr>
          <a:xfrm>
            <a:off x="228600" y="2514600"/>
            <a:ext cx="8839200" cy="1143000"/>
          </a:xfrm>
        </p:spPr>
        <p:txBody>
          <a:bodyPr/>
          <a:lstStyle/>
          <a:p>
            <a:pPr algn="ctr"/>
            <a:r>
              <a:rPr lang="en-US" sz="4400" b="1" dirty="0"/>
              <a:t>Questions?</a:t>
            </a:r>
          </a:p>
        </p:txBody>
      </p:sp>
      <p:sp>
        <p:nvSpPr>
          <p:cNvPr id="3" name="Rectangle 2">
            <a:extLst>
              <a:ext uri="{FF2B5EF4-FFF2-40B4-BE49-F238E27FC236}">
                <a16:creationId xmlns:a16="http://schemas.microsoft.com/office/drawing/2014/main" id="{78527705-1A4E-4036-9ED0-7B7E1EAD7E08}"/>
              </a:ext>
            </a:extLst>
          </p:cNvPr>
          <p:cNvSpPr/>
          <p:nvPr/>
        </p:nvSpPr>
        <p:spPr>
          <a:xfrm>
            <a:off x="214964" y="5181600"/>
            <a:ext cx="4572000" cy="1200329"/>
          </a:xfrm>
          <a:prstGeom prst="rect">
            <a:avLst/>
          </a:prstGeom>
        </p:spPr>
        <p:txBody>
          <a:bodyPr>
            <a:spAutoFit/>
          </a:bodyPr>
          <a:lstStyle/>
          <a:p>
            <a:pPr marL="0" lvl="1" indent="0">
              <a:buNone/>
            </a:pPr>
            <a:r>
              <a:rPr lang="en-US" altLang="x-none" dirty="0"/>
              <a:t>Stacy Cline</a:t>
            </a:r>
          </a:p>
          <a:p>
            <a:pPr marL="0" lvl="1" indent="0">
              <a:buNone/>
            </a:pPr>
            <a:r>
              <a:rPr lang="en-US" altLang="x-none" dirty="0"/>
              <a:t>Cline Financial Services, LLC</a:t>
            </a:r>
          </a:p>
          <a:p>
            <a:pPr marL="0" lvl="1" indent="0">
              <a:buNone/>
            </a:pPr>
            <a:r>
              <a:rPr lang="en-US" altLang="x-none" dirty="0">
                <a:hlinkClick r:id="rId2"/>
              </a:rPr>
              <a:t>stacy@clinefinancialservices.com</a:t>
            </a:r>
            <a:endParaRPr lang="en-US" altLang="x-none" dirty="0"/>
          </a:p>
          <a:p>
            <a:pPr marL="0" lvl="1" indent="0">
              <a:buNone/>
            </a:pPr>
            <a:r>
              <a:rPr lang="en-US" altLang="x-none" dirty="0"/>
              <a:t>970-744-0206</a:t>
            </a:r>
          </a:p>
        </p:txBody>
      </p:sp>
    </p:spTree>
    <p:extLst>
      <p:ext uri="{BB962C8B-B14F-4D97-AF65-F5344CB8AC3E}">
        <p14:creationId xmlns:p14="http://schemas.microsoft.com/office/powerpoint/2010/main" val="1234236677"/>
      </p:ext>
    </p:extLst>
  </p:cSld>
  <p:clrMapOvr>
    <a:masterClrMapping/>
  </p:clrMapOvr>
  <p:transition spd="med" advTm="31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ADDF24B-23CB-4B6A-8084-2559022DAC90}"/>
              </a:ext>
            </a:extLst>
          </p:cNvPr>
          <p:cNvSpPr>
            <a:spLocks noGrp="1" noChangeArrowheads="1"/>
          </p:cNvSpPr>
          <p:nvPr>
            <p:ph type="title"/>
          </p:nvPr>
        </p:nvSpPr>
        <p:spPr/>
        <p:txBody>
          <a:bodyPr/>
          <a:lstStyle/>
          <a:p>
            <a:pPr eaLnBrk="1" hangingPunct="1"/>
            <a:r>
              <a:rPr lang="en-US" altLang="en-US" b="1"/>
              <a:t>Disclaimer</a:t>
            </a:r>
          </a:p>
        </p:txBody>
      </p:sp>
      <p:sp>
        <p:nvSpPr>
          <p:cNvPr id="11267" name="Rectangle 3">
            <a:extLst>
              <a:ext uri="{FF2B5EF4-FFF2-40B4-BE49-F238E27FC236}">
                <a16:creationId xmlns:a16="http://schemas.microsoft.com/office/drawing/2014/main" id="{5CB420CF-76A6-4C73-91E9-E8D2BD69BE66}"/>
              </a:ext>
            </a:extLst>
          </p:cNvPr>
          <p:cNvSpPr>
            <a:spLocks noGrp="1" noChangeArrowheads="1"/>
          </p:cNvSpPr>
          <p:nvPr>
            <p:ph type="body" idx="1"/>
          </p:nvPr>
        </p:nvSpPr>
        <p:spPr>
          <a:xfrm>
            <a:off x="381000" y="1738313"/>
            <a:ext cx="8382000" cy="4052887"/>
          </a:xfrm>
        </p:spPr>
        <p:txBody>
          <a:bodyPr/>
          <a:lstStyle/>
          <a:p>
            <a:pPr eaLnBrk="1" hangingPunct="1">
              <a:lnSpc>
                <a:spcPct val="90000"/>
              </a:lnSpc>
            </a:pPr>
            <a:r>
              <a:rPr lang="en-CA" altLang="en-US" sz="2000"/>
              <a:t>This webinar is an attempt by P21WWUG members to assist each other by demonstrating ways that we utilize the Prophet21 system and other related products.</a:t>
            </a:r>
          </a:p>
          <a:p>
            <a:pPr eaLnBrk="1" hangingPunct="1">
              <a:lnSpc>
                <a:spcPct val="90000"/>
              </a:lnSpc>
            </a:pPr>
            <a:r>
              <a:rPr lang="en-CA" altLang="en-US" sz="2000"/>
              <a:t>The P21WWUG and the individuals conducting these webinars take no responsibility for potential issues that arise as a result of taking the advice given during the session.</a:t>
            </a:r>
          </a:p>
          <a:p>
            <a:pPr eaLnBrk="1" hangingPunct="1">
              <a:lnSpc>
                <a:spcPct val="90000"/>
              </a:lnSpc>
            </a:pPr>
            <a:r>
              <a:rPr lang="en-CA" altLang="en-US" sz="2000"/>
              <a:t>The P21WWUG does not recommend using any SQL statements to update your database without having those statements first reviewed by Epicor or other experienced SQL professionals.</a:t>
            </a:r>
          </a:p>
          <a:p>
            <a:pPr eaLnBrk="1" hangingPunct="1">
              <a:lnSpc>
                <a:spcPct val="90000"/>
              </a:lnSpc>
            </a:pPr>
            <a:r>
              <a:rPr lang="en-CA" altLang="en-US" sz="2000"/>
              <a:t>Using SQL statements to update your database may result in corrupting your database</a:t>
            </a:r>
            <a:endParaRPr lang="en-US" altLang="en-US" sz="2000"/>
          </a:p>
        </p:txBody>
      </p:sp>
    </p:spTree>
  </p:cSld>
  <p:clrMapOvr>
    <a:masterClrMapping/>
  </p:clrMapOvr>
  <p:transition spd="med" advTm="31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D2C0A7C-6E0C-40A3-96A7-1DAB4A303402}"/>
              </a:ext>
            </a:extLst>
          </p:cNvPr>
          <p:cNvSpPr>
            <a:spLocks noGrp="1" noChangeArrowheads="1"/>
          </p:cNvSpPr>
          <p:nvPr>
            <p:ph type="title"/>
          </p:nvPr>
        </p:nvSpPr>
        <p:spPr/>
        <p:txBody>
          <a:bodyPr/>
          <a:lstStyle/>
          <a:p>
            <a:pPr eaLnBrk="1" hangingPunct="1"/>
            <a:r>
              <a:rPr lang="en-US" altLang="en-US" b="1"/>
              <a:t>For more information</a:t>
            </a:r>
          </a:p>
        </p:txBody>
      </p:sp>
      <p:sp>
        <p:nvSpPr>
          <p:cNvPr id="13315" name="Rectangle 3">
            <a:extLst>
              <a:ext uri="{FF2B5EF4-FFF2-40B4-BE49-F238E27FC236}">
                <a16:creationId xmlns:a16="http://schemas.microsoft.com/office/drawing/2014/main" id="{CEB0542C-B431-4C34-9CA2-5C10BD296123}"/>
              </a:ext>
            </a:extLst>
          </p:cNvPr>
          <p:cNvSpPr>
            <a:spLocks noGrp="1" noChangeArrowheads="1"/>
          </p:cNvSpPr>
          <p:nvPr>
            <p:ph type="body" idx="1"/>
          </p:nvPr>
        </p:nvSpPr>
        <p:spPr>
          <a:xfrm>
            <a:off x="381000" y="1752600"/>
            <a:ext cx="8382000" cy="4495800"/>
          </a:xfrm>
        </p:spPr>
        <p:txBody>
          <a:bodyPr/>
          <a:lstStyle/>
          <a:p>
            <a:pPr marL="0" indent="0" algn="ctr">
              <a:buFontTx/>
              <a:buNone/>
            </a:pPr>
            <a:endParaRPr lang="en-CA" altLang="en-US"/>
          </a:p>
          <a:p>
            <a:pPr marL="0" indent="0" algn="ctr">
              <a:buFontTx/>
              <a:buNone/>
            </a:pPr>
            <a:r>
              <a:rPr lang="en-CA" altLang="en-US" b="1"/>
              <a:t>Cheryl Richardson</a:t>
            </a:r>
            <a:endParaRPr lang="en-CA" altLang="en-US"/>
          </a:p>
          <a:p>
            <a:pPr marL="0" indent="0" algn="ctr">
              <a:buFontTx/>
              <a:buNone/>
            </a:pPr>
            <a:r>
              <a:rPr lang="en-CA" altLang="en-US" b="1"/>
              <a:t>P21WWUG Administrator</a:t>
            </a:r>
            <a:endParaRPr lang="en-CA" altLang="en-US"/>
          </a:p>
          <a:p>
            <a:pPr marL="0" indent="0" algn="ctr">
              <a:buFontTx/>
              <a:buNone/>
            </a:pPr>
            <a:r>
              <a:rPr lang="en-CA" altLang="en-US" b="1"/>
              <a:t>cheryl@p21ww.org</a:t>
            </a:r>
            <a:endParaRPr lang="en-CA" altLang="en-US"/>
          </a:p>
          <a:p>
            <a:pPr marL="0" indent="0" algn="ctr">
              <a:buFontTx/>
              <a:buNone/>
            </a:pPr>
            <a:r>
              <a:rPr lang="en-CA" altLang="en-US" b="1"/>
              <a:t>Telephone: 888-553-5354</a:t>
            </a:r>
            <a:endParaRPr lang="en-US" altLang="en-US"/>
          </a:p>
        </p:txBody>
      </p:sp>
    </p:spTree>
  </p:cSld>
  <p:clrMapOvr>
    <a:masterClrMapping/>
  </p:clrMapOvr>
  <p:transition spd="med" advTm="31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0BB5-22B5-4497-81C8-8D04AFF3487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FF4E624-5068-484F-8318-497CAEC7D1CD}"/>
              </a:ext>
            </a:extLst>
          </p:cNvPr>
          <p:cNvSpPr>
            <a:spLocks noGrp="1"/>
          </p:cNvSpPr>
          <p:nvPr>
            <p:ph idx="1"/>
          </p:nvPr>
        </p:nvSpPr>
        <p:spPr>
          <a:xfrm>
            <a:off x="104775" y="1524000"/>
            <a:ext cx="8658225" cy="5105400"/>
          </a:xfrm>
        </p:spPr>
        <p:txBody>
          <a:bodyPr/>
          <a:lstStyle/>
          <a:p>
            <a:r>
              <a:rPr lang="en-US" sz="2000" dirty="0"/>
              <a:t>Introduction/Bio</a:t>
            </a:r>
          </a:p>
          <a:p>
            <a:r>
              <a:rPr lang="en-US" sz="2000" dirty="0"/>
              <a:t>Cash Drawers – Part 1 Review</a:t>
            </a:r>
          </a:p>
          <a:p>
            <a:r>
              <a:rPr lang="en-US" sz="2000" dirty="0"/>
              <a:t>Cash Drawers – Part 2</a:t>
            </a:r>
          </a:p>
          <a:p>
            <a:pPr lvl="1"/>
            <a:r>
              <a:rPr lang="en-US" sz="2000" dirty="0"/>
              <a:t>When a Cash Drawer is involved in an order</a:t>
            </a:r>
          </a:p>
          <a:p>
            <a:pPr lvl="1"/>
            <a:r>
              <a:rPr lang="en-US" sz="2000" dirty="0"/>
              <a:t>Customer Maintenance Configurations</a:t>
            </a:r>
          </a:p>
          <a:p>
            <a:pPr lvl="1"/>
            <a:r>
              <a:rPr lang="en-US" sz="2000" dirty="0"/>
              <a:t>Difference between Front Counter Orders and Orders</a:t>
            </a:r>
          </a:p>
          <a:p>
            <a:pPr lvl="1"/>
            <a:r>
              <a:rPr lang="en-US" sz="2000" dirty="0"/>
              <a:t>Entering an order utilizing a cash drawer:</a:t>
            </a:r>
          </a:p>
          <a:p>
            <a:pPr lvl="2"/>
            <a:r>
              <a:rPr lang="en-US" dirty="0"/>
              <a:t>Will Call</a:t>
            </a:r>
          </a:p>
          <a:p>
            <a:pPr lvl="2"/>
            <a:r>
              <a:rPr lang="en-US" dirty="0"/>
              <a:t>Payment Required Upon Release of Items</a:t>
            </a:r>
          </a:p>
          <a:p>
            <a:pPr lvl="2"/>
            <a:r>
              <a:rPr lang="en-US" dirty="0"/>
              <a:t>Downpayment</a:t>
            </a:r>
          </a:p>
          <a:p>
            <a:pPr lvl="1"/>
            <a:r>
              <a:rPr lang="en-US" sz="2000" dirty="0"/>
              <a:t>Entering an RMA utilizing a cash drawer</a:t>
            </a:r>
          </a:p>
          <a:p>
            <a:pPr lvl="1"/>
            <a:r>
              <a:rPr lang="en-US" sz="2000" dirty="0"/>
              <a:t>Relationship between Cash Drawers and Payment Types</a:t>
            </a:r>
          </a:p>
          <a:p>
            <a:pPr lvl="1"/>
            <a:r>
              <a:rPr lang="en-US" sz="2000" dirty="0"/>
              <a:t>Other cash drawer applications</a:t>
            </a:r>
          </a:p>
        </p:txBody>
      </p:sp>
    </p:spTree>
    <p:extLst>
      <p:ext uri="{BB962C8B-B14F-4D97-AF65-F5344CB8AC3E}">
        <p14:creationId xmlns:p14="http://schemas.microsoft.com/office/powerpoint/2010/main" val="3006391709"/>
      </p:ext>
    </p:extLst>
  </p:cSld>
  <p:clrMapOvr>
    <a:masterClrMapping/>
  </p:clrMapOvr>
  <p:transition spd="med" advTm="31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D5EB-3485-43BE-842C-4C5589BDF353}"/>
              </a:ext>
            </a:extLst>
          </p:cNvPr>
          <p:cNvSpPr>
            <a:spLocks noGrp="1"/>
          </p:cNvSpPr>
          <p:nvPr>
            <p:ph type="title"/>
          </p:nvPr>
        </p:nvSpPr>
        <p:spPr/>
        <p:txBody>
          <a:bodyPr/>
          <a:lstStyle/>
          <a:p>
            <a:r>
              <a:rPr lang="en-US" dirty="0"/>
              <a:t>Bio</a:t>
            </a:r>
          </a:p>
        </p:txBody>
      </p:sp>
      <p:sp>
        <p:nvSpPr>
          <p:cNvPr id="4" name="Rectangle 3">
            <a:extLst>
              <a:ext uri="{FF2B5EF4-FFF2-40B4-BE49-F238E27FC236}">
                <a16:creationId xmlns:a16="http://schemas.microsoft.com/office/drawing/2014/main" id="{E7F31570-01C7-44B6-BE9A-5BD173577EB3}"/>
              </a:ext>
            </a:extLst>
          </p:cNvPr>
          <p:cNvSpPr>
            <a:spLocks noGrp="1"/>
          </p:cNvSpPr>
          <p:nvPr>
            <p:ph idx="1"/>
          </p:nvPr>
        </p:nvSpPr>
        <p:spPr>
          <a:xfrm>
            <a:off x="381000" y="1676400"/>
            <a:ext cx="8382000" cy="4557713"/>
          </a:xfrm>
        </p:spPr>
        <p:txBody>
          <a:bodyPr>
            <a:normAutofit fontScale="92500" lnSpcReduction="10000"/>
          </a:bodyPr>
          <a:lstStyle/>
          <a:p>
            <a:pPr marL="274320" lvl="1"/>
            <a:r>
              <a:rPr lang="en-US" altLang="x-none" dirty="0"/>
              <a:t>Worked in corporate finance for eight years, running financial budget/plan, monthly close, reporting, etc. of $500M service offering</a:t>
            </a:r>
          </a:p>
          <a:p>
            <a:pPr marL="274320" lvl="1"/>
            <a:r>
              <a:rPr lang="en-US" altLang="x-none" dirty="0"/>
              <a:t>Independent consultant for four years</a:t>
            </a:r>
          </a:p>
          <a:p>
            <a:pPr marL="548640" lvl="2"/>
            <a:r>
              <a:rPr lang="en-US" altLang="x-none" dirty="0"/>
              <a:t>End user of Prophet 21 for three years</a:t>
            </a:r>
          </a:p>
          <a:p>
            <a:pPr marL="274320" lvl="1"/>
            <a:r>
              <a:rPr lang="en-US" altLang="x-none" dirty="0"/>
              <a:t>Specialize in Finance &amp; Accounting practices and procedures, P21 system processes and procedures to improve efficiency and EDI Project Management</a:t>
            </a:r>
          </a:p>
          <a:p>
            <a:pPr marL="0" lvl="1" indent="0">
              <a:buNone/>
            </a:pPr>
            <a:endParaRPr lang="en-US" altLang="x-none" dirty="0"/>
          </a:p>
          <a:p>
            <a:pPr marL="0" lvl="1" indent="0">
              <a:buNone/>
            </a:pPr>
            <a:r>
              <a:rPr lang="en-US" altLang="x-none" dirty="0"/>
              <a:t>Stacy Cline</a:t>
            </a:r>
          </a:p>
          <a:p>
            <a:pPr marL="0" lvl="1" indent="0">
              <a:buNone/>
            </a:pPr>
            <a:r>
              <a:rPr lang="en-US" altLang="x-none" dirty="0"/>
              <a:t>Cline Financial Services, LLC</a:t>
            </a:r>
          </a:p>
          <a:p>
            <a:pPr marL="0" lvl="1" indent="0">
              <a:buNone/>
            </a:pPr>
            <a:r>
              <a:rPr lang="en-US" altLang="x-none" dirty="0">
                <a:hlinkClick r:id="rId2"/>
              </a:rPr>
              <a:t>stacy@clinefinancialservices.com</a:t>
            </a:r>
            <a:endParaRPr lang="en-US" altLang="x-none" dirty="0"/>
          </a:p>
          <a:p>
            <a:pPr marL="0" lvl="1" indent="0">
              <a:buNone/>
            </a:pPr>
            <a:r>
              <a:rPr lang="en-US" altLang="x-none" dirty="0"/>
              <a:t>970-744-0206</a:t>
            </a:r>
          </a:p>
        </p:txBody>
      </p:sp>
    </p:spTree>
    <p:extLst>
      <p:ext uri="{BB962C8B-B14F-4D97-AF65-F5344CB8AC3E}">
        <p14:creationId xmlns:p14="http://schemas.microsoft.com/office/powerpoint/2010/main" val="2852230957"/>
      </p:ext>
    </p:extLst>
  </p:cSld>
  <p:clrMapOvr>
    <a:masterClrMapping/>
  </p:clrMapOvr>
  <p:transition spd="med" advTm="31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31F4-694E-48EA-82DB-AD6E245682E2}"/>
              </a:ext>
            </a:extLst>
          </p:cNvPr>
          <p:cNvSpPr>
            <a:spLocks noGrp="1"/>
          </p:cNvSpPr>
          <p:nvPr>
            <p:ph type="title"/>
          </p:nvPr>
        </p:nvSpPr>
        <p:spPr/>
        <p:txBody>
          <a:bodyPr/>
          <a:lstStyle/>
          <a:p>
            <a:r>
              <a:rPr lang="en-US" dirty="0"/>
              <a:t>Cash Drawers – Part 1 Review</a:t>
            </a:r>
          </a:p>
        </p:txBody>
      </p:sp>
      <p:sp>
        <p:nvSpPr>
          <p:cNvPr id="3" name="Content Placeholder 2">
            <a:extLst>
              <a:ext uri="{FF2B5EF4-FFF2-40B4-BE49-F238E27FC236}">
                <a16:creationId xmlns:a16="http://schemas.microsoft.com/office/drawing/2014/main" id="{1D1A2D51-12B4-4C92-B41B-4BB2095306D6}"/>
              </a:ext>
            </a:extLst>
          </p:cNvPr>
          <p:cNvSpPr>
            <a:spLocks noGrp="1"/>
          </p:cNvSpPr>
          <p:nvPr>
            <p:ph idx="1"/>
          </p:nvPr>
        </p:nvSpPr>
        <p:spPr/>
        <p:txBody>
          <a:bodyPr/>
          <a:lstStyle/>
          <a:p>
            <a:r>
              <a:rPr lang="en-US" dirty="0"/>
              <a:t>In Part 1 we covered:</a:t>
            </a:r>
          </a:p>
          <a:p>
            <a:pPr lvl="1"/>
            <a:r>
              <a:rPr lang="en-US" dirty="0"/>
              <a:t>Definition of a cash drawer</a:t>
            </a:r>
          </a:p>
          <a:p>
            <a:pPr lvl="1"/>
            <a:r>
              <a:rPr lang="en-US" dirty="0"/>
              <a:t>Configuring Payment Types</a:t>
            </a:r>
          </a:p>
          <a:p>
            <a:pPr lvl="1"/>
            <a:r>
              <a:rPr lang="en-US" dirty="0"/>
              <a:t>Assigning Users to a Cash Drawer</a:t>
            </a:r>
          </a:p>
          <a:p>
            <a:pPr lvl="1"/>
            <a:r>
              <a:rPr lang="en-US" dirty="0"/>
              <a:t>Opening and Closing a Cash Drawer</a:t>
            </a:r>
          </a:p>
          <a:p>
            <a:pPr lvl="1"/>
            <a:r>
              <a:rPr lang="en-US" dirty="0"/>
              <a:t>Cash Drawer Detail Reports</a:t>
            </a:r>
          </a:p>
        </p:txBody>
      </p:sp>
    </p:spTree>
    <p:extLst>
      <p:ext uri="{BB962C8B-B14F-4D97-AF65-F5344CB8AC3E}">
        <p14:creationId xmlns:p14="http://schemas.microsoft.com/office/powerpoint/2010/main" val="2556037082"/>
      </p:ext>
    </p:extLst>
  </p:cSld>
  <p:clrMapOvr>
    <a:masterClrMapping/>
  </p:clrMapOvr>
  <p:transition spd="med" advTm="31000"/>
</p:sld>
</file>

<file path=ppt/theme/theme1.xml><?xml version="1.0" encoding="utf-8"?>
<a:theme xmlns:a="http://schemas.openxmlformats.org/drawingml/2006/main" name="World in hand design template">
  <a:themeElements>
    <a:clrScheme name="World in hand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World in hand desig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orld in hand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 in hand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 in hand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 in hand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 in hand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 in hand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 in hand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 in hand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 in hand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 in hand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 in hand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 in hand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in hand design template</Template>
  <TotalTime>18540</TotalTime>
  <Words>2365</Words>
  <Application>Microsoft Office PowerPoint</Application>
  <PresentationFormat>On-screen Show (4:3)</PresentationFormat>
  <Paragraphs>255</Paragraphs>
  <Slides>40</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40</vt:i4>
      </vt:variant>
    </vt:vector>
  </HeadingPairs>
  <TitlesOfParts>
    <vt:vector size="42" baseType="lpstr">
      <vt:lpstr>Arial</vt:lpstr>
      <vt:lpstr>World in hand design template</vt:lpstr>
      <vt:lpstr>Prophet 21 World Wide  User Group Webinars</vt:lpstr>
      <vt:lpstr>P21 Worldwide User Group Officers </vt:lpstr>
      <vt:lpstr>P21WWUG Annual Dues Invoices 2018</vt:lpstr>
      <vt:lpstr>SAVE THE DATE  CONNECT 2018</vt:lpstr>
      <vt:lpstr>Disclaimer</vt:lpstr>
      <vt:lpstr>For more information</vt:lpstr>
      <vt:lpstr>Agenda</vt:lpstr>
      <vt:lpstr>Bio</vt:lpstr>
      <vt:lpstr>Cash Drawers – Part 1 Review</vt:lpstr>
      <vt:lpstr>Cash Drawers – Part 1 Review</vt:lpstr>
      <vt:lpstr>When a Cash Drawer is involved in an Order</vt:lpstr>
      <vt:lpstr>Customer Maintenance Configurations</vt:lpstr>
      <vt:lpstr>Front Counter Orders vs. Orders</vt:lpstr>
      <vt:lpstr>Entering Orders Utilizing Cash Drawers</vt:lpstr>
      <vt:lpstr>Front Counter Order Entry</vt:lpstr>
      <vt:lpstr>Front Counter Order Entry</vt:lpstr>
      <vt:lpstr>Front Counter Order Entry</vt:lpstr>
      <vt:lpstr>Front Counter Order Entry</vt:lpstr>
      <vt:lpstr>PowerPoint Presentation</vt:lpstr>
      <vt:lpstr>Base Case (Will Call)</vt:lpstr>
      <vt:lpstr>Base Case (Will Call)</vt:lpstr>
      <vt:lpstr>Payment Required to Release Shipment</vt:lpstr>
      <vt:lpstr>Payment Required to Release Shipment</vt:lpstr>
      <vt:lpstr>Downpayment</vt:lpstr>
      <vt:lpstr>Downpayment</vt:lpstr>
      <vt:lpstr>Downpayment</vt:lpstr>
      <vt:lpstr>Downpayment</vt:lpstr>
      <vt:lpstr>Downpayment</vt:lpstr>
      <vt:lpstr>Downpayment</vt:lpstr>
      <vt:lpstr>Downpayment</vt:lpstr>
      <vt:lpstr>Entering an RMA Utilizing Cash Drawers</vt:lpstr>
      <vt:lpstr>RMA</vt:lpstr>
      <vt:lpstr>RMA</vt:lpstr>
      <vt:lpstr>RMA</vt:lpstr>
      <vt:lpstr>Relationship between Cash Drawers and Payment Types</vt:lpstr>
      <vt:lpstr>Relationship between Cash Drawers and Payment Types</vt:lpstr>
      <vt:lpstr>Relationship between Cash Drawers and Payment Types</vt:lpstr>
      <vt:lpstr>Other Cash Drawer Applications</vt:lpstr>
      <vt:lpstr>Other Cash Drawer Applications</vt:lpstr>
      <vt:lpstr>Questions?</vt:lpstr>
    </vt:vector>
  </TitlesOfParts>
  <Company>Cheryl Richardson Hons.B.A.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 21 World Wide Users Group</dc:title>
  <dc:creator>Cheryl Richardson</dc:creator>
  <cp:lastModifiedBy>Stacy Cline</cp:lastModifiedBy>
  <cp:revision>446</cp:revision>
  <cp:lastPrinted>2013-03-19T17:44:11Z</cp:lastPrinted>
  <dcterms:created xsi:type="dcterms:W3CDTF">2009-04-26T17:35:54Z</dcterms:created>
  <dcterms:modified xsi:type="dcterms:W3CDTF">2018-02-25T15:45:53Z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TC102862171033</vt:lpwstr>
  </property>
</Properties>
</file>