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62" r:id="rId3"/>
    <p:sldId id="265" r:id="rId4"/>
    <p:sldId id="266" r:id="rId5"/>
    <p:sldId id="267" r:id="rId6"/>
    <p:sldId id="263" r:id="rId7"/>
    <p:sldId id="269" r:id="rId8"/>
    <p:sldId id="481" r:id="rId9"/>
    <p:sldId id="452" r:id="rId10"/>
    <p:sldId id="490" r:id="rId11"/>
    <p:sldId id="454" r:id="rId12"/>
    <p:sldId id="460" r:id="rId13"/>
    <p:sldId id="459" r:id="rId14"/>
    <p:sldId id="455" r:id="rId15"/>
    <p:sldId id="458" r:id="rId16"/>
    <p:sldId id="457" r:id="rId17"/>
    <p:sldId id="461" r:id="rId18"/>
    <p:sldId id="456" r:id="rId19"/>
    <p:sldId id="483" r:id="rId20"/>
    <p:sldId id="482" r:id="rId21"/>
    <p:sldId id="462" r:id="rId22"/>
    <p:sldId id="463" r:id="rId23"/>
    <p:sldId id="484" r:id="rId24"/>
    <p:sldId id="485" r:id="rId25"/>
    <p:sldId id="491" r:id="rId26"/>
    <p:sldId id="465" r:id="rId27"/>
    <p:sldId id="466" r:id="rId28"/>
    <p:sldId id="486" r:id="rId29"/>
    <p:sldId id="467" r:id="rId30"/>
    <p:sldId id="468" r:id="rId31"/>
    <p:sldId id="492" r:id="rId32"/>
    <p:sldId id="487" r:id="rId33"/>
    <p:sldId id="469" r:id="rId34"/>
    <p:sldId id="471" r:id="rId35"/>
    <p:sldId id="488" r:id="rId36"/>
    <p:sldId id="472" r:id="rId37"/>
    <p:sldId id="473" r:id="rId38"/>
    <p:sldId id="474" r:id="rId39"/>
    <p:sldId id="475" r:id="rId40"/>
    <p:sldId id="476" r:id="rId41"/>
    <p:sldId id="477" r:id="rId42"/>
    <p:sldId id="479" r:id="rId43"/>
    <p:sldId id="480" r:id="rId44"/>
    <p:sldId id="489" r:id="rId45"/>
    <p:sldId id="493" r:id="rId46"/>
    <p:sldId id="45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8433B-C086-404E-AA33-4178B674F364}" type="doc">
      <dgm:prSet loTypeId="urn:microsoft.com/office/officeart/2005/8/layout/chevron1" loCatId="process" qsTypeId="urn:microsoft.com/office/officeart/2005/8/quickstyle/simple1" qsCatId="simple" csTypeId="urn:microsoft.com/office/officeart/2005/8/colors/accent1_2" csCatId="accent1" phldr="1"/>
      <dgm:spPr/>
    </dgm:pt>
    <dgm:pt modelId="{B42A84E2-D05C-4AB5-903A-29D5C0C70CA4}">
      <dgm:prSet phldrT="[Text]"/>
      <dgm:spPr/>
      <dgm:t>
        <a:bodyPr/>
        <a:lstStyle/>
        <a:p>
          <a:r>
            <a:rPr lang="en-US" dirty="0"/>
            <a:t>Create PO with Landed Cost</a:t>
          </a:r>
        </a:p>
      </dgm:t>
    </dgm:pt>
    <dgm:pt modelId="{0F88FEF1-B34F-49CF-9349-84A794B40D8F}" type="parTrans" cxnId="{525AF793-9A6A-4319-96F4-8C62A45B4B64}">
      <dgm:prSet/>
      <dgm:spPr/>
      <dgm:t>
        <a:bodyPr/>
        <a:lstStyle/>
        <a:p>
          <a:endParaRPr lang="en-US"/>
        </a:p>
      </dgm:t>
    </dgm:pt>
    <dgm:pt modelId="{C162A502-DD19-406F-88FF-C2205DD14E72}" type="sibTrans" cxnId="{525AF793-9A6A-4319-96F4-8C62A45B4B64}">
      <dgm:prSet/>
      <dgm:spPr/>
      <dgm:t>
        <a:bodyPr/>
        <a:lstStyle/>
        <a:p>
          <a:endParaRPr lang="en-US"/>
        </a:p>
      </dgm:t>
    </dgm:pt>
    <dgm:pt modelId="{C41ECFBC-C36F-4902-9406-800E7756A21F}">
      <dgm:prSet phldrT="[Text]"/>
      <dgm:spPr/>
      <dgm:t>
        <a:bodyPr/>
        <a:lstStyle/>
        <a:p>
          <a:r>
            <a:rPr lang="en-US" dirty="0"/>
            <a:t>PO Receipt</a:t>
          </a:r>
        </a:p>
      </dgm:t>
    </dgm:pt>
    <dgm:pt modelId="{8C9F6CD1-9B76-442A-A3CB-A37A1378788E}" type="parTrans" cxnId="{2DC64984-B7CF-491D-8455-F5B648468810}">
      <dgm:prSet/>
      <dgm:spPr/>
      <dgm:t>
        <a:bodyPr/>
        <a:lstStyle/>
        <a:p>
          <a:endParaRPr lang="en-US"/>
        </a:p>
      </dgm:t>
    </dgm:pt>
    <dgm:pt modelId="{5D2B3ABB-E6B7-49D6-9999-BFAFA89A48C3}" type="sibTrans" cxnId="{2DC64984-B7CF-491D-8455-F5B648468810}">
      <dgm:prSet/>
      <dgm:spPr/>
      <dgm:t>
        <a:bodyPr/>
        <a:lstStyle/>
        <a:p>
          <a:endParaRPr lang="en-US"/>
        </a:p>
      </dgm:t>
    </dgm:pt>
    <dgm:pt modelId="{91CABB7C-98C1-4C04-A99A-2DAA35E3ADE8}">
      <dgm:prSet phldrT="[Text]"/>
      <dgm:spPr/>
      <dgm:t>
        <a:bodyPr/>
        <a:lstStyle/>
        <a:p>
          <a:r>
            <a:rPr lang="en-US" dirty="0"/>
            <a:t>Convert PO to Voucher</a:t>
          </a:r>
        </a:p>
      </dgm:t>
    </dgm:pt>
    <dgm:pt modelId="{47895667-CC0A-487B-B3AE-63DABEC9B57E}" type="parTrans" cxnId="{416022B2-394F-4561-A206-09DEC666B38A}">
      <dgm:prSet/>
      <dgm:spPr/>
      <dgm:t>
        <a:bodyPr/>
        <a:lstStyle/>
        <a:p>
          <a:endParaRPr lang="en-US"/>
        </a:p>
      </dgm:t>
    </dgm:pt>
    <dgm:pt modelId="{7CB3C654-38CA-4331-A5D3-296F0725EED6}" type="sibTrans" cxnId="{416022B2-394F-4561-A206-09DEC666B38A}">
      <dgm:prSet/>
      <dgm:spPr/>
      <dgm:t>
        <a:bodyPr/>
        <a:lstStyle/>
        <a:p>
          <a:endParaRPr lang="en-US"/>
        </a:p>
      </dgm:t>
    </dgm:pt>
    <dgm:pt modelId="{4A03EC39-18EC-4EE9-B87F-638A41AC3044}">
      <dgm:prSet phldrT="[Text]"/>
      <dgm:spPr/>
      <dgm:t>
        <a:bodyPr/>
        <a:lstStyle/>
        <a:p>
          <a:r>
            <a:rPr lang="en-US" dirty="0"/>
            <a:t>Convert Landed Cost to Voucher</a:t>
          </a:r>
        </a:p>
      </dgm:t>
    </dgm:pt>
    <dgm:pt modelId="{D4900D34-70A7-4C6B-8BE9-239B16A9FD8B}" type="parTrans" cxnId="{967C46CF-988C-4541-BEE1-BC0D290BB60D}">
      <dgm:prSet/>
      <dgm:spPr/>
      <dgm:t>
        <a:bodyPr/>
        <a:lstStyle/>
        <a:p>
          <a:endParaRPr lang="en-US"/>
        </a:p>
      </dgm:t>
    </dgm:pt>
    <dgm:pt modelId="{C4928C12-5025-4837-ACDD-8FA3D5BE296D}" type="sibTrans" cxnId="{967C46CF-988C-4541-BEE1-BC0D290BB60D}">
      <dgm:prSet/>
      <dgm:spPr/>
      <dgm:t>
        <a:bodyPr/>
        <a:lstStyle/>
        <a:p>
          <a:endParaRPr lang="en-US"/>
        </a:p>
      </dgm:t>
    </dgm:pt>
    <dgm:pt modelId="{8DFB9CCE-49A1-45B5-99C3-058EB6B2E42F}" type="pres">
      <dgm:prSet presAssocID="{4EF8433B-C086-404E-AA33-4178B674F364}" presName="Name0" presStyleCnt="0">
        <dgm:presLayoutVars>
          <dgm:dir/>
          <dgm:animLvl val="lvl"/>
          <dgm:resizeHandles val="exact"/>
        </dgm:presLayoutVars>
      </dgm:prSet>
      <dgm:spPr/>
    </dgm:pt>
    <dgm:pt modelId="{3F64FE8B-670D-4C3C-8B24-3CECC2F7804A}" type="pres">
      <dgm:prSet presAssocID="{B42A84E2-D05C-4AB5-903A-29D5C0C70CA4}" presName="parTxOnly" presStyleLbl="node1" presStyleIdx="0" presStyleCnt="4">
        <dgm:presLayoutVars>
          <dgm:chMax val="0"/>
          <dgm:chPref val="0"/>
          <dgm:bulletEnabled val="1"/>
        </dgm:presLayoutVars>
      </dgm:prSet>
      <dgm:spPr/>
    </dgm:pt>
    <dgm:pt modelId="{30FAF33C-CC35-441E-85E5-2195EB1DE7B0}" type="pres">
      <dgm:prSet presAssocID="{C162A502-DD19-406F-88FF-C2205DD14E72}" presName="parTxOnlySpace" presStyleCnt="0"/>
      <dgm:spPr/>
    </dgm:pt>
    <dgm:pt modelId="{C1074165-470E-452E-9973-CF654125CF25}" type="pres">
      <dgm:prSet presAssocID="{C41ECFBC-C36F-4902-9406-800E7756A21F}" presName="parTxOnly" presStyleLbl="node1" presStyleIdx="1" presStyleCnt="4">
        <dgm:presLayoutVars>
          <dgm:chMax val="0"/>
          <dgm:chPref val="0"/>
          <dgm:bulletEnabled val="1"/>
        </dgm:presLayoutVars>
      </dgm:prSet>
      <dgm:spPr/>
    </dgm:pt>
    <dgm:pt modelId="{F46BD082-B1DB-4A58-98E1-80D957C9745F}" type="pres">
      <dgm:prSet presAssocID="{5D2B3ABB-E6B7-49D6-9999-BFAFA89A48C3}" presName="parTxOnlySpace" presStyleCnt="0"/>
      <dgm:spPr/>
    </dgm:pt>
    <dgm:pt modelId="{B5507D71-5FA0-49A4-8E57-2DEF1FD32B16}" type="pres">
      <dgm:prSet presAssocID="{91CABB7C-98C1-4C04-A99A-2DAA35E3ADE8}" presName="parTxOnly" presStyleLbl="node1" presStyleIdx="2" presStyleCnt="4">
        <dgm:presLayoutVars>
          <dgm:chMax val="0"/>
          <dgm:chPref val="0"/>
          <dgm:bulletEnabled val="1"/>
        </dgm:presLayoutVars>
      </dgm:prSet>
      <dgm:spPr/>
    </dgm:pt>
    <dgm:pt modelId="{C0FB3070-6E76-4E4A-8138-7292A0456A78}" type="pres">
      <dgm:prSet presAssocID="{7CB3C654-38CA-4331-A5D3-296F0725EED6}" presName="parTxOnlySpace" presStyleCnt="0"/>
      <dgm:spPr/>
    </dgm:pt>
    <dgm:pt modelId="{15C7CFF0-3276-4F09-ADD0-9FFC921ED496}" type="pres">
      <dgm:prSet presAssocID="{4A03EC39-18EC-4EE9-B87F-638A41AC3044}" presName="parTxOnly" presStyleLbl="node1" presStyleIdx="3" presStyleCnt="4">
        <dgm:presLayoutVars>
          <dgm:chMax val="0"/>
          <dgm:chPref val="0"/>
          <dgm:bulletEnabled val="1"/>
        </dgm:presLayoutVars>
      </dgm:prSet>
      <dgm:spPr/>
    </dgm:pt>
  </dgm:ptLst>
  <dgm:cxnLst>
    <dgm:cxn modelId="{A0137718-91C4-4E42-A0C8-7182EB452F32}" type="presOf" srcId="{4A03EC39-18EC-4EE9-B87F-638A41AC3044}" destId="{15C7CFF0-3276-4F09-ADD0-9FFC921ED496}" srcOrd="0" destOrd="0" presId="urn:microsoft.com/office/officeart/2005/8/layout/chevron1"/>
    <dgm:cxn modelId="{2DC64984-B7CF-491D-8455-F5B648468810}" srcId="{4EF8433B-C086-404E-AA33-4178B674F364}" destId="{C41ECFBC-C36F-4902-9406-800E7756A21F}" srcOrd="1" destOrd="0" parTransId="{8C9F6CD1-9B76-442A-A3CB-A37A1378788E}" sibTransId="{5D2B3ABB-E6B7-49D6-9999-BFAFA89A48C3}"/>
    <dgm:cxn modelId="{525AF793-9A6A-4319-96F4-8C62A45B4B64}" srcId="{4EF8433B-C086-404E-AA33-4178B674F364}" destId="{B42A84E2-D05C-4AB5-903A-29D5C0C70CA4}" srcOrd="0" destOrd="0" parTransId="{0F88FEF1-B34F-49CF-9349-84A794B40D8F}" sibTransId="{C162A502-DD19-406F-88FF-C2205DD14E72}"/>
    <dgm:cxn modelId="{E7E04A98-756F-490B-8A86-6CED9365C9C0}" type="presOf" srcId="{B42A84E2-D05C-4AB5-903A-29D5C0C70CA4}" destId="{3F64FE8B-670D-4C3C-8B24-3CECC2F7804A}" srcOrd="0" destOrd="0" presId="urn:microsoft.com/office/officeart/2005/8/layout/chevron1"/>
    <dgm:cxn modelId="{416022B2-394F-4561-A206-09DEC666B38A}" srcId="{4EF8433B-C086-404E-AA33-4178B674F364}" destId="{91CABB7C-98C1-4C04-A99A-2DAA35E3ADE8}" srcOrd="2" destOrd="0" parTransId="{47895667-CC0A-487B-B3AE-63DABEC9B57E}" sibTransId="{7CB3C654-38CA-4331-A5D3-296F0725EED6}"/>
    <dgm:cxn modelId="{967C46CF-988C-4541-BEE1-BC0D290BB60D}" srcId="{4EF8433B-C086-404E-AA33-4178B674F364}" destId="{4A03EC39-18EC-4EE9-B87F-638A41AC3044}" srcOrd="3" destOrd="0" parTransId="{D4900D34-70A7-4C6B-8BE9-239B16A9FD8B}" sibTransId="{C4928C12-5025-4837-ACDD-8FA3D5BE296D}"/>
    <dgm:cxn modelId="{C4A16BD7-AB6C-43DB-8383-869FDEAB78F3}" type="presOf" srcId="{4EF8433B-C086-404E-AA33-4178B674F364}" destId="{8DFB9CCE-49A1-45B5-99C3-058EB6B2E42F}" srcOrd="0" destOrd="0" presId="urn:microsoft.com/office/officeart/2005/8/layout/chevron1"/>
    <dgm:cxn modelId="{A02EB2ED-BFC6-48D5-9646-2B758EAF3998}" type="presOf" srcId="{91CABB7C-98C1-4C04-A99A-2DAA35E3ADE8}" destId="{B5507D71-5FA0-49A4-8E57-2DEF1FD32B16}" srcOrd="0" destOrd="0" presId="urn:microsoft.com/office/officeart/2005/8/layout/chevron1"/>
    <dgm:cxn modelId="{0A51C5FF-65D1-456D-83C1-8BDC65B728CA}" type="presOf" srcId="{C41ECFBC-C36F-4902-9406-800E7756A21F}" destId="{C1074165-470E-452E-9973-CF654125CF25}" srcOrd="0" destOrd="0" presId="urn:microsoft.com/office/officeart/2005/8/layout/chevron1"/>
    <dgm:cxn modelId="{DE69D8AC-8779-41F0-815D-7FAD26A22671}" type="presParOf" srcId="{8DFB9CCE-49A1-45B5-99C3-058EB6B2E42F}" destId="{3F64FE8B-670D-4C3C-8B24-3CECC2F7804A}" srcOrd="0" destOrd="0" presId="urn:microsoft.com/office/officeart/2005/8/layout/chevron1"/>
    <dgm:cxn modelId="{7FF00C17-8E56-4DB4-A652-F2F613AAA20B}" type="presParOf" srcId="{8DFB9CCE-49A1-45B5-99C3-058EB6B2E42F}" destId="{30FAF33C-CC35-441E-85E5-2195EB1DE7B0}" srcOrd="1" destOrd="0" presId="urn:microsoft.com/office/officeart/2005/8/layout/chevron1"/>
    <dgm:cxn modelId="{71D178B8-B79F-4521-A3C1-9CDDD074A6BE}" type="presParOf" srcId="{8DFB9CCE-49A1-45B5-99C3-058EB6B2E42F}" destId="{C1074165-470E-452E-9973-CF654125CF25}" srcOrd="2" destOrd="0" presId="urn:microsoft.com/office/officeart/2005/8/layout/chevron1"/>
    <dgm:cxn modelId="{5B0C1377-1A25-48F0-B100-01AFAA31A51A}" type="presParOf" srcId="{8DFB9CCE-49A1-45B5-99C3-058EB6B2E42F}" destId="{F46BD082-B1DB-4A58-98E1-80D957C9745F}" srcOrd="3" destOrd="0" presId="urn:microsoft.com/office/officeart/2005/8/layout/chevron1"/>
    <dgm:cxn modelId="{D498A4AA-DB91-485E-95BE-49D86321CE47}" type="presParOf" srcId="{8DFB9CCE-49A1-45B5-99C3-058EB6B2E42F}" destId="{B5507D71-5FA0-49A4-8E57-2DEF1FD32B16}" srcOrd="4" destOrd="0" presId="urn:microsoft.com/office/officeart/2005/8/layout/chevron1"/>
    <dgm:cxn modelId="{3A2D67B0-E58F-48C1-A4F7-2F3091E93EA3}" type="presParOf" srcId="{8DFB9CCE-49A1-45B5-99C3-058EB6B2E42F}" destId="{C0FB3070-6E76-4E4A-8138-7292A0456A78}" srcOrd="5" destOrd="0" presId="urn:microsoft.com/office/officeart/2005/8/layout/chevron1"/>
    <dgm:cxn modelId="{309FDC2E-8233-4175-A8FD-47AF1D699330}" type="presParOf" srcId="{8DFB9CCE-49A1-45B5-99C3-058EB6B2E42F}" destId="{15C7CFF0-3276-4F09-ADD0-9FFC921ED49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4FE8B-670D-4C3C-8B24-3CECC2F7804A}">
      <dsp:nvSpPr>
        <dsp:cNvPr id="0" name=""/>
        <dsp:cNvSpPr/>
      </dsp:nvSpPr>
      <dsp:spPr>
        <a:xfrm>
          <a:off x="4218" y="487662"/>
          <a:ext cx="2455466" cy="9821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Create PO with Landed Cost</a:t>
          </a:r>
        </a:p>
      </dsp:txBody>
      <dsp:txXfrm>
        <a:off x="495311" y="487662"/>
        <a:ext cx="1473280" cy="982186"/>
      </dsp:txXfrm>
    </dsp:sp>
    <dsp:sp modelId="{C1074165-470E-452E-9973-CF654125CF25}">
      <dsp:nvSpPr>
        <dsp:cNvPr id="0" name=""/>
        <dsp:cNvSpPr/>
      </dsp:nvSpPr>
      <dsp:spPr>
        <a:xfrm>
          <a:off x="2214138" y="487662"/>
          <a:ext cx="2455466" cy="9821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PO Receipt</a:t>
          </a:r>
        </a:p>
      </dsp:txBody>
      <dsp:txXfrm>
        <a:off x="2705231" y="487662"/>
        <a:ext cx="1473280" cy="982186"/>
      </dsp:txXfrm>
    </dsp:sp>
    <dsp:sp modelId="{B5507D71-5FA0-49A4-8E57-2DEF1FD32B16}">
      <dsp:nvSpPr>
        <dsp:cNvPr id="0" name=""/>
        <dsp:cNvSpPr/>
      </dsp:nvSpPr>
      <dsp:spPr>
        <a:xfrm>
          <a:off x="4424058" y="487662"/>
          <a:ext cx="2455466" cy="9821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Convert PO to Voucher</a:t>
          </a:r>
        </a:p>
      </dsp:txBody>
      <dsp:txXfrm>
        <a:off x="4915151" y="487662"/>
        <a:ext cx="1473280" cy="982186"/>
      </dsp:txXfrm>
    </dsp:sp>
    <dsp:sp modelId="{15C7CFF0-3276-4F09-ADD0-9FFC921ED496}">
      <dsp:nvSpPr>
        <dsp:cNvPr id="0" name=""/>
        <dsp:cNvSpPr/>
      </dsp:nvSpPr>
      <dsp:spPr>
        <a:xfrm>
          <a:off x="6633978" y="487662"/>
          <a:ext cx="2455466" cy="9821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Convert Landed Cost to Voucher</a:t>
          </a:r>
        </a:p>
      </dsp:txBody>
      <dsp:txXfrm>
        <a:off x="7125071" y="487662"/>
        <a:ext cx="1473280" cy="9821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D5A5-41CD-46DE-98CB-4547B1407612}"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B9670-DBA1-4C04-8FB5-912B3B582DF7}" type="slidenum">
              <a:rPr lang="en-US" smtClean="0"/>
              <a:t>‹#›</a:t>
            </a:fld>
            <a:endParaRPr lang="en-US"/>
          </a:p>
        </p:txBody>
      </p:sp>
    </p:spTree>
    <p:extLst>
      <p:ext uri="{BB962C8B-B14F-4D97-AF65-F5344CB8AC3E}">
        <p14:creationId xmlns:p14="http://schemas.microsoft.com/office/powerpoint/2010/main" val="236999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4121871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14</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28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15</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1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16</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06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17</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71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18</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32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19</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21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20</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298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21</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89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22</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51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23</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51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4067786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24</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28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26</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41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27</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059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28</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45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29</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7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30</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856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33</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7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34</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330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35</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954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36</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6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32814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37</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41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38</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698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39</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059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40</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73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41</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840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42</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207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43</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02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44</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03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7579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8</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11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9</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82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11</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57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12</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24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83560D-941D-4434-AF6F-2782B1465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E4559E-176D-43A1-BD08-03D7D5ED8C2D}" type="slidenum">
              <a:rPr lang="en-US" altLang="en-US" smtClean="0"/>
              <a:pPr>
                <a:spcBef>
                  <a:spcPct val="0"/>
                </a:spcBef>
              </a:pPr>
              <a:t>13</a:t>
            </a:fld>
            <a:endParaRPr lang="en-US" altLang="en-US"/>
          </a:p>
        </p:txBody>
      </p:sp>
      <p:sp>
        <p:nvSpPr>
          <p:cNvPr id="13315" name="Rectangle 2">
            <a:extLst>
              <a:ext uri="{FF2B5EF4-FFF2-40B4-BE49-F238E27FC236}">
                <a16:creationId xmlns:a16="http://schemas.microsoft.com/office/drawing/2014/main" id="{38CA4655-33A5-402C-A180-20B02B9236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B1F948D-C6E5-4F85-A723-DB1161321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39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2904"/>
            <a:ext cx="12192000" cy="1825096"/>
          </a:xfrm>
          <a:prstGeom prst="rect">
            <a:avLst/>
          </a:prstGeom>
        </p:spPr>
      </p:pic>
      <p:sp>
        <p:nvSpPr>
          <p:cNvPr id="2" name="Title 1"/>
          <p:cNvSpPr>
            <a:spLocks noGrp="1"/>
          </p:cNvSpPr>
          <p:nvPr>
            <p:ph type="ctrTitle"/>
          </p:nvPr>
        </p:nvSpPr>
        <p:spPr>
          <a:xfrm>
            <a:off x="3131126" y="1796900"/>
            <a:ext cx="8617527" cy="1825096"/>
          </a:xfrm>
        </p:spPr>
        <p:txBody>
          <a:bodyPr anchor="b">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3131126" y="3691914"/>
            <a:ext cx="8617528"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44824A1-561E-425F-B9E1-043DCB0DF4EB}"/>
              </a:ext>
            </a:extLst>
          </p:cNvPr>
          <p:cNvPicPr>
            <a:picLocks noChangeAspect="1"/>
          </p:cNvPicPr>
          <p:nvPr userDrawn="1"/>
        </p:nvPicPr>
        <p:blipFill>
          <a:blip r:embed="rId3"/>
          <a:stretch>
            <a:fillRect/>
          </a:stretch>
        </p:blipFill>
        <p:spPr>
          <a:xfrm>
            <a:off x="8953223" y="180739"/>
            <a:ext cx="3037769" cy="994126"/>
          </a:xfrm>
          <a:prstGeom prst="rect">
            <a:avLst/>
          </a:prstGeom>
        </p:spPr>
      </p:pic>
      <p:pic>
        <p:nvPicPr>
          <p:cNvPr id="10" name="Picture 9">
            <a:extLst>
              <a:ext uri="{FF2B5EF4-FFF2-40B4-BE49-F238E27FC236}">
                <a16:creationId xmlns:a16="http://schemas.microsoft.com/office/drawing/2014/main" id="{53BCA805-8A2F-4334-BD77-C91C5EBF35B6}"/>
              </a:ext>
            </a:extLst>
          </p:cNvPr>
          <p:cNvPicPr>
            <a:picLocks noChangeAspect="1"/>
          </p:cNvPicPr>
          <p:nvPr userDrawn="1"/>
        </p:nvPicPr>
        <p:blipFill>
          <a:blip r:embed="rId4"/>
          <a:stretch>
            <a:fillRect/>
          </a:stretch>
        </p:blipFill>
        <p:spPr>
          <a:xfrm>
            <a:off x="212921" y="1764424"/>
            <a:ext cx="2747325" cy="182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sz="1200" b="1"/>
            </a:lvl1pPr>
          </a:lstStyle>
          <a:p>
            <a:endParaRPr lang="en-US" dirty="0"/>
          </a:p>
        </p:txBody>
      </p:sp>
      <p:pic>
        <p:nvPicPr>
          <p:cNvPr id="6" name="Picture 5">
            <a:extLst>
              <a:ext uri="{FF2B5EF4-FFF2-40B4-BE49-F238E27FC236}">
                <a16:creationId xmlns:a16="http://schemas.microsoft.com/office/drawing/2014/main" id="{8C91160A-8400-457A-9AF0-E2F1D41156D5}"/>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sz="1200" b="1"/>
            </a:lvl1pPr>
          </a:lstStyle>
          <a:p>
            <a:endParaRPr lang="en-US" dirty="0"/>
          </a:p>
        </p:txBody>
      </p:sp>
      <p:pic>
        <p:nvPicPr>
          <p:cNvPr id="5" name="Picture 4">
            <a:extLst>
              <a:ext uri="{FF2B5EF4-FFF2-40B4-BE49-F238E27FC236}">
                <a16:creationId xmlns:a16="http://schemas.microsoft.com/office/drawing/2014/main" id="{ED09F332-CBF9-4ECB-9573-AA054CBAC6BA}"/>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sz="1200" b="1"/>
            </a:lvl1pPr>
          </a:lstStyle>
          <a:p>
            <a:endParaRPr lang="en-US" dirty="0"/>
          </a:p>
        </p:txBody>
      </p:sp>
      <p:pic>
        <p:nvPicPr>
          <p:cNvPr id="8" name="Picture 7">
            <a:extLst>
              <a:ext uri="{FF2B5EF4-FFF2-40B4-BE49-F238E27FC236}">
                <a16:creationId xmlns:a16="http://schemas.microsoft.com/office/drawing/2014/main" id="{D7694109-AB49-4816-943D-B379A21FB954}"/>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463009" y="6222032"/>
            <a:ext cx="914400" cy="320040"/>
          </a:xfrm>
        </p:spPr>
        <p:txBody>
          <a:body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9779981" y="180739"/>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CONNECT 2019 – September 8-10</a:t>
            </a:r>
          </a:p>
        </p:txBody>
      </p:sp>
    </p:spTree>
    <p:extLst>
      <p:ext uri="{BB962C8B-B14F-4D97-AF65-F5344CB8AC3E}">
        <p14:creationId xmlns:p14="http://schemas.microsoft.com/office/powerpoint/2010/main" val="23043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126" y="6247388"/>
            <a:ext cx="9915525" cy="320040"/>
          </a:xfrm>
        </p:spPr>
        <p:txBody>
          <a:bodyPr/>
          <a:lstStyle>
            <a:lvl1pPr>
              <a:defRPr sz="1200" b="1"/>
            </a:lvl1pPr>
          </a:lstStyle>
          <a:p>
            <a:pPr algn="l"/>
            <a:endParaRPr lang="en-US" dirty="0"/>
          </a:p>
        </p:txBody>
      </p:sp>
      <p:sp>
        <p:nvSpPr>
          <p:cNvPr id="6" name="Slide Number Placeholder 5"/>
          <p:cNvSpPr>
            <a:spLocks noGrp="1"/>
          </p:cNvSpPr>
          <p:nvPr>
            <p:ph type="sldNum" sz="quarter" idx="12"/>
          </p:nvPr>
        </p:nvSpPr>
        <p:spPr>
          <a:xfrm>
            <a:off x="10459085" y="6247388"/>
            <a:ext cx="914400" cy="320040"/>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DFAE200-46FC-481C-A86E-A790227EDFCF}"/>
              </a:ext>
            </a:extLst>
          </p:cNvPr>
          <p:cNvPicPr>
            <a:picLocks noChangeAspect="1"/>
          </p:cNvPicPr>
          <p:nvPr userDrawn="1"/>
        </p:nvPicPr>
        <p:blipFill>
          <a:blip r:embed="rId2"/>
          <a:stretch>
            <a:fillRect/>
          </a:stretch>
        </p:blipFill>
        <p:spPr>
          <a:xfrm>
            <a:off x="9765572" y="152598"/>
            <a:ext cx="2211011" cy="723565"/>
          </a:xfrm>
          <a:prstGeom prst="rect">
            <a:avLst/>
          </a:prstGeom>
        </p:spPr>
      </p:pic>
    </p:spTree>
    <p:extLst>
      <p:ext uri="{BB962C8B-B14F-4D97-AF65-F5344CB8AC3E}">
        <p14:creationId xmlns:p14="http://schemas.microsoft.com/office/powerpoint/2010/main" val="24732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67" r:id="rId5"/>
    <p:sldLayoutId id="2147483668" r:id="rId6"/>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C028-F207-48A8-B106-39E775CDFC83}"/>
              </a:ext>
            </a:extLst>
          </p:cNvPr>
          <p:cNvSpPr>
            <a:spLocks noGrp="1"/>
          </p:cNvSpPr>
          <p:nvPr>
            <p:ph type="ctrTitle"/>
          </p:nvPr>
        </p:nvSpPr>
        <p:spPr>
          <a:xfrm>
            <a:off x="3059082" y="1762298"/>
            <a:ext cx="8617527" cy="1505021"/>
          </a:xfrm>
        </p:spPr>
        <p:txBody>
          <a:bodyPr/>
          <a:lstStyle/>
          <a:p>
            <a:r>
              <a:rPr lang="en-CA" dirty="0"/>
              <a:t>LANDED COST </a:t>
            </a:r>
            <a:endParaRPr lang="en-US" dirty="0"/>
          </a:p>
        </p:txBody>
      </p:sp>
      <p:sp>
        <p:nvSpPr>
          <p:cNvPr id="3" name="Subtitle 2">
            <a:extLst>
              <a:ext uri="{FF2B5EF4-FFF2-40B4-BE49-F238E27FC236}">
                <a16:creationId xmlns:a16="http://schemas.microsoft.com/office/drawing/2014/main" id="{6AC7CEF3-2D61-4B4D-9431-585CB100AB70}"/>
              </a:ext>
            </a:extLst>
          </p:cNvPr>
          <p:cNvSpPr>
            <a:spLocks noGrp="1"/>
          </p:cNvSpPr>
          <p:nvPr>
            <p:ph type="subTitle" idx="1"/>
          </p:nvPr>
        </p:nvSpPr>
        <p:spPr>
          <a:xfrm>
            <a:off x="3264130" y="3247781"/>
            <a:ext cx="8617528" cy="1877891"/>
          </a:xfrm>
        </p:spPr>
        <p:txBody>
          <a:bodyPr>
            <a:normAutofit/>
          </a:bodyPr>
          <a:lstStyle/>
          <a:p>
            <a:r>
              <a:rPr lang="en-CA" dirty="0"/>
              <a:t>Presented by: </a:t>
            </a:r>
          </a:p>
          <a:p>
            <a:endParaRPr lang="en-CA" dirty="0"/>
          </a:p>
          <a:p>
            <a:r>
              <a:rPr lang="en-CA" dirty="0"/>
              <a:t>Stacy Cline</a:t>
            </a:r>
          </a:p>
          <a:p>
            <a:r>
              <a:rPr lang="en-CA" dirty="0"/>
              <a:t>Cline Financial Services, LLC</a:t>
            </a:r>
          </a:p>
          <a:p>
            <a:endParaRPr lang="en-US" dirty="0"/>
          </a:p>
        </p:txBody>
      </p:sp>
    </p:spTree>
    <p:extLst>
      <p:ext uri="{BB962C8B-B14F-4D97-AF65-F5344CB8AC3E}">
        <p14:creationId xmlns:p14="http://schemas.microsoft.com/office/powerpoint/2010/main" val="3326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10</a:t>
            </a:fld>
            <a:endParaRPr kumimoji="0" lang="en-US" dirty="0">
              <a:solidFill>
                <a:srgbClr val="FFFFFF"/>
              </a:solidFill>
            </a:endParaRPr>
          </a:p>
        </p:txBody>
      </p:sp>
      <p:sp>
        <p:nvSpPr>
          <p:cNvPr id="5" name="Title 1">
            <a:extLst>
              <a:ext uri="{FF2B5EF4-FFF2-40B4-BE49-F238E27FC236}">
                <a16:creationId xmlns:a16="http://schemas.microsoft.com/office/drawing/2014/main" id="{8BE67FDC-5046-460C-861B-4190FEAC99FF}"/>
              </a:ext>
            </a:extLst>
          </p:cNvPr>
          <p:cNvSpPr txBox="1">
            <a:spLocks/>
          </p:cNvSpPr>
          <p:nvPr/>
        </p:nvSpPr>
        <p:spPr>
          <a:xfrm>
            <a:off x="0" y="2922221"/>
            <a:ext cx="12192000" cy="1013558"/>
          </a:xfrm>
          <a:prstGeom prst="rect">
            <a:avLst/>
          </a:prstGeom>
        </p:spPr>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5400"/>
              <a:t>Configuring Landed Cost in P21</a:t>
            </a:r>
            <a:endParaRPr lang="en-US" sz="5400" dirty="0"/>
          </a:p>
        </p:txBody>
      </p:sp>
    </p:spTree>
    <p:extLst>
      <p:ext uri="{BB962C8B-B14F-4D97-AF65-F5344CB8AC3E}">
        <p14:creationId xmlns:p14="http://schemas.microsoft.com/office/powerpoint/2010/main" val="260752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84841" y="1517715"/>
            <a:ext cx="3714161" cy="5194170"/>
          </a:xfrm>
        </p:spPr>
        <p:txBody>
          <a:bodyPr>
            <a:normAutofit/>
          </a:bodyPr>
          <a:lstStyle/>
          <a:p>
            <a:pPr algn="l" eaLnBrk="1" hangingPunct="1"/>
            <a:r>
              <a:rPr lang="en-US" altLang="en-US" sz="3600" b="1" dirty="0">
                <a:solidFill>
                  <a:schemeClr val="tx1"/>
                </a:solidFill>
              </a:rPr>
              <a:t>Configuring Landed Cost: Steps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864065"/>
            <a:ext cx="7675497" cy="5746459"/>
          </a:xfrm>
          <a:prstGeom prst="rect">
            <a:avLst/>
          </a:prstGeom>
        </p:spPr>
        <p:txBody>
          <a:bodyPr vert="horz" lIns="9144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000" dirty="0"/>
              <a:t>Configuring landed cost requires a lot of set-up.  However, it only needs to be done once!</a:t>
            </a:r>
          </a:p>
          <a:p>
            <a:pPr marL="274320" lvl="1"/>
            <a:endParaRPr lang="en-US" altLang="x-none" sz="2000" dirty="0"/>
          </a:p>
          <a:p>
            <a:pPr marL="274320" lvl="1"/>
            <a:r>
              <a:rPr lang="en-US" altLang="x-none" sz="2000" dirty="0"/>
              <a:t>Steps:</a:t>
            </a:r>
          </a:p>
          <a:p>
            <a:pPr marL="1005840" lvl="2" indent="-457200">
              <a:buFont typeface="+mj-lt"/>
              <a:buAutoNum type="arabicPeriod"/>
            </a:pPr>
            <a:r>
              <a:rPr lang="en-US" altLang="x-none" sz="2000" dirty="0"/>
              <a:t>Create Landed Cost Clearing Account in Chart of Accounts Maintenance and assign in Company Maintenance and on your Financial Statements</a:t>
            </a:r>
          </a:p>
          <a:p>
            <a:pPr marL="1005840" lvl="2" indent="-457200">
              <a:buFont typeface="+mj-lt"/>
              <a:buAutoNum type="arabicPeriod"/>
            </a:pPr>
            <a:endParaRPr lang="en-US" altLang="x-none" sz="2000" dirty="0"/>
          </a:p>
          <a:p>
            <a:pPr marL="1005840" lvl="2" indent="-457200">
              <a:buFont typeface="+mj-lt"/>
              <a:buAutoNum type="arabicPeriod"/>
            </a:pPr>
            <a:r>
              <a:rPr lang="en-US" altLang="x-none" sz="2000" dirty="0"/>
              <a:t>Configure Landed Cost Settings in System Settings</a:t>
            </a:r>
          </a:p>
          <a:p>
            <a:pPr marL="1005840" lvl="2" indent="-457200">
              <a:buFont typeface="+mj-lt"/>
              <a:buAutoNum type="arabicPeriod"/>
            </a:pPr>
            <a:endParaRPr lang="en-US" altLang="x-none" sz="2000" dirty="0"/>
          </a:p>
          <a:p>
            <a:pPr marL="1005840" lvl="2" indent="-457200">
              <a:buFont typeface="+mj-lt"/>
              <a:buAutoNum type="arabicPeriod"/>
            </a:pPr>
            <a:r>
              <a:rPr lang="en-US" altLang="x-none" sz="2000" dirty="0"/>
              <a:t>Create Landed Cost Categories</a:t>
            </a:r>
          </a:p>
          <a:p>
            <a:pPr marL="1005840" lvl="2" indent="-457200">
              <a:buFont typeface="+mj-lt"/>
              <a:buAutoNum type="arabicPeriod"/>
            </a:pPr>
            <a:endParaRPr lang="en-US" altLang="x-none" sz="2000" dirty="0"/>
          </a:p>
          <a:p>
            <a:pPr marL="1005840" lvl="2" indent="-457200">
              <a:buFont typeface="+mj-lt"/>
              <a:buAutoNum type="arabicPeriod"/>
            </a:pPr>
            <a:r>
              <a:rPr lang="en-US" altLang="x-none" sz="2000" dirty="0"/>
              <a:t>Assign Landed Cost Categories (from prior step) in Company Maintenance</a:t>
            </a:r>
          </a:p>
          <a:p>
            <a:pPr marL="1463040" lvl="3" indent="-457200">
              <a:buFont typeface="+mj-lt"/>
              <a:buAutoNum type="alphaLcPeriod"/>
            </a:pPr>
            <a:r>
              <a:rPr lang="en-US" altLang="x-none" sz="1800" dirty="0"/>
              <a:t>Define Landed Cost Driver Types &amp; Search Order</a:t>
            </a:r>
          </a:p>
          <a:p>
            <a:pPr marL="1005840" lvl="2" indent="-457200">
              <a:buFont typeface="+mj-lt"/>
              <a:buAutoNum type="arabicPeriod"/>
            </a:pPr>
            <a:endParaRPr lang="en-US" altLang="x-none" sz="2000" dirty="0"/>
          </a:p>
          <a:p>
            <a:pPr marL="1005840" lvl="2" indent="-457200">
              <a:buFont typeface="+mj-lt"/>
              <a:buAutoNum type="arabicPeriod"/>
            </a:pPr>
            <a:r>
              <a:rPr lang="en-US" altLang="x-none" sz="2000" dirty="0"/>
              <a:t>Create Landed Cost Drivers</a:t>
            </a:r>
          </a:p>
          <a:p>
            <a:pPr marL="548640" lvl="2" indent="0">
              <a:buNone/>
            </a:pPr>
            <a:endParaRPr lang="en-US" altLang="x-none" sz="2000" dirty="0"/>
          </a:p>
          <a:p>
            <a:pPr marL="548640" lvl="2" indent="0">
              <a:buNone/>
            </a:pPr>
            <a:r>
              <a:rPr lang="en-US" altLang="x-none" sz="2000" dirty="0"/>
              <a:t>   </a:t>
            </a:r>
          </a:p>
          <a:p>
            <a:pPr marL="274320" lvl="1"/>
            <a:endParaRPr lang="en-US" altLang="x-none" sz="2000" dirty="0"/>
          </a:p>
          <a:p>
            <a:pPr marL="274320" lvl="1"/>
            <a:endParaRPr lang="en-US" altLang="x-none" sz="2000" dirty="0"/>
          </a:p>
          <a:p>
            <a:pPr marL="45720" lvl="1" indent="0">
              <a:buFont typeface="Wingdings 2" pitchFamily="18" charset="2"/>
              <a:buNone/>
            </a:pPr>
            <a:endParaRPr lang="en-US" altLang="x-none" sz="2000" dirty="0"/>
          </a:p>
        </p:txBody>
      </p:sp>
    </p:spTree>
    <p:extLst>
      <p:ext uri="{BB962C8B-B14F-4D97-AF65-F5344CB8AC3E}">
        <p14:creationId xmlns:p14="http://schemas.microsoft.com/office/powerpoint/2010/main" val="1842359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1123837"/>
            <a:ext cx="3439486" cy="4601183"/>
          </a:xfrm>
        </p:spPr>
        <p:txBody>
          <a:bodyPr>
            <a:normAutofit/>
          </a:bodyPr>
          <a:lstStyle/>
          <a:p>
            <a:pPr algn="l" eaLnBrk="1" hangingPunct="1"/>
            <a:r>
              <a:rPr lang="en-US" altLang="en-US" sz="3200" b="1" dirty="0">
                <a:solidFill>
                  <a:schemeClr val="tx1"/>
                </a:solidFill>
              </a:rPr>
              <a:t>1. Create Account &amp; Assign in Company Maintenance</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779489"/>
            <a:ext cx="7675497" cy="5411449"/>
          </a:xfrm>
          <a:prstGeom prst="rect">
            <a:avLst/>
          </a:prstGeom>
        </p:spPr>
        <p:txBody>
          <a:bodyPr vert="horz" lIns="9144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Create a Landed Cost Clearing Account in Chart of Accounts Maintenance.  This account will be a current liability:</a:t>
            </a:r>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548640" lvl="2" indent="0">
              <a:buNone/>
            </a:pPr>
            <a:endParaRPr lang="en-US" altLang="x-none" sz="1800" dirty="0"/>
          </a:p>
          <a:p>
            <a:pPr marL="731520" lvl="2"/>
            <a:r>
              <a:rPr lang="en-US" altLang="x-none" sz="1800" dirty="0"/>
              <a:t>This account will hold the landed cost until the PO is vouchered</a:t>
            </a:r>
          </a:p>
          <a:p>
            <a:pPr marL="731520" lvl="2"/>
            <a:endParaRPr lang="en-US" altLang="x-none" sz="1800" dirty="0"/>
          </a:p>
          <a:p>
            <a:pPr marL="731520" lvl="2"/>
            <a:r>
              <a:rPr lang="en-US" altLang="x-none" sz="1800" dirty="0"/>
              <a:t>Note: check to see if one already exists before creating a new one!</a:t>
            </a:r>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731520" lvl="2"/>
            <a:endParaRPr lang="en-US" altLang="x-none" sz="1800" dirty="0"/>
          </a:p>
          <a:p>
            <a:pPr marL="548640" lvl="2" indent="0">
              <a:buNone/>
            </a:pPr>
            <a:r>
              <a:rPr lang="en-US" altLang="x-none" sz="1800" dirty="0"/>
              <a:t>   </a:t>
            </a:r>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BF0CC72A-204B-421B-B18D-8B3B3E0D4208}"/>
              </a:ext>
            </a:extLst>
          </p:cNvPr>
          <p:cNvPicPr>
            <a:picLocks noChangeAspect="1"/>
          </p:cNvPicPr>
          <p:nvPr/>
        </p:nvPicPr>
        <p:blipFill>
          <a:blip r:embed="rId3"/>
          <a:stretch>
            <a:fillRect/>
          </a:stretch>
        </p:blipFill>
        <p:spPr>
          <a:xfrm>
            <a:off x="3873583" y="1627096"/>
            <a:ext cx="6991853" cy="2606962"/>
          </a:xfrm>
          <a:prstGeom prst="rect">
            <a:avLst/>
          </a:prstGeom>
        </p:spPr>
      </p:pic>
    </p:spTree>
    <p:extLst>
      <p:ext uri="{BB962C8B-B14F-4D97-AF65-F5344CB8AC3E}">
        <p14:creationId xmlns:p14="http://schemas.microsoft.com/office/powerpoint/2010/main" val="153111324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1123837"/>
            <a:ext cx="3360485" cy="4601183"/>
          </a:xfrm>
        </p:spPr>
        <p:txBody>
          <a:bodyPr>
            <a:normAutofit/>
          </a:bodyPr>
          <a:lstStyle/>
          <a:p>
            <a:pPr algn="l" eaLnBrk="1" hangingPunct="1"/>
            <a:r>
              <a:rPr lang="en-US" altLang="en-US" sz="3200" b="1" dirty="0">
                <a:solidFill>
                  <a:schemeClr val="tx1"/>
                </a:solidFill>
              </a:rPr>
              <a:t>1. Create Account &amp; Assign in Company Maintenance</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637563"/>
            <a:ext cx="7675497" cy="6220437"/>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Open </a:t>
            </a:r>
            <a:r>
              <a:rPr lang="en-US" altLang="x-none" b="1" dirty="0"/>
              <a:t>Company Maintenance:</a:t>
            </a:r>
            <a:r>
              <a:rPr lang="en-US" altLang="x-none" dirty="0"/>
              <a:t> </a:t>
            </a:r>
          </a:p>
          <a:p>
            <a:pPr marL="731520" lvl="2"/>
            <a:r>
              <a:rPr lang="en-US" altLang="x-none" dirty="0"/>
              <a:t>Setup – System Setup – System – Company Maintenance.  </a:t>
            </a:r>
          </a:p>
          <a:p>
            <a:pPr marL="731520" lvl="2"/>
            <a:r>
              <a:rPr lang="en-US" altLang="x-none" dirty="0"/>
              <a:t>Click on the Inventory Tab.  </a:t>
            </a:r>
          </a:p>
          <a:p>
            <a:pPr marL="731520" lvl="2"/>
            <a:r>
              <a:rPr lang="en-US" altLang="x-none" dirty="0"/>
              <a:t>Assign account to the Landed Cost Clearing box:</a:t>
            </a:r>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r>
              <a:rPr lang="en-US" altLang="x-none" dirty="0"/>
              <a:t>Decide if you want the “Post Landed Cost Variance to Inventory Cost in Convert Landed Cost to Voucher” box checked.</a:t>
            </a:r>
          </a:p>
          <a:p>
            <a:pPr marL="731520" lvl="2"/>
            <a:r>
              <a:rPr lang="en-US" altLang="x-none" dirty="0"/>
              <a:t>If checked, P21 will post any landed cost variance to the remaining items in stock from the original purchase, allocated on the driver methodology.   </a:t>
            </a:r>
          </a:p>
        </p:txBody>
      </p:sp>
      <p:pic>
        <p:nvPicPr>
          <p:cNvPr id="7" name="Picture 6">
            <a:extLst>
              <a:ext uri="{FF2B5EF4-FFF2-40B4-BE49-F238E27FC236}">
                <a16:creationId xmlns:a16="http://schemas.microsoft.com/office/drawing/2014/main" id="{6B02A043-18B1-4045-A8BF-D7C58FE26FA8}"/>
              </a:ext>
            </a:extLst>
          </p:cNvPr>
          <p:cNvPicPr>
            <a:picLocks noChangeAspect="1"/>
          </p:cNvPicPr>
          <p:nvPr/>
        </p:nvPicPr>
        <p:blipFill>
          <a:blip r:embed="rId3"/>
          <a:stretch>
            <a:fillRect/>
          </a:stretch>
        </p:blipFill>
        <p:spPr>
          <a:xfrm>
            <a:off x="3979840" y="1945778"/>
            <a:ext cx="6779340" cy="2993395"/>
          </a:xfrm>
          <a:prstGeom prst="rect">
            <a:avLst/>
          </a:prstGeom>
        </p:spPr>
      </p:pic>
    </p:spTree>
    <p:extLst>
      <p:ext uri="{BB962C8B-B14F-4D97-AF65-F5344CB8AC3E}">
        <p14:creationId xmlns:p14="http://schemas.microsoft.com/office/powerpoint/2010/main" val="1176136121"/>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106206" y="2196207"/>
            <a:ext cx="3498979" cy="2456442"/>
          </a:xfrm>
        </p:spPr>
        <p:txBody>
          <a:bodyPr>
            <a:normAutofit/>
          </a:bodyPr>
          <a:lstStyle/>
          <a:p>
            <a:pPr algn="l" eaLnBrk="1" hangingPunct="1"/>
            <a:r>
              <a:rPr lang="en-US" altLang="en-US" sz="3200" b="1" dirty="0">
                <a:solidFill>
                  <a:schemeClr val="tx1"/>
                </a:solidFill>
              </a:rPr>
              <a:t>2. System Settings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2469823" y="942680"/>
            <a:ext cx="9615971" cy="5789762"/>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000" dirty="0"/>
              <a:t>Navigate to </a:t>
            </a:r>
            <a:r>
              <a:rPr lang="en-US" altLang="x-none" sz="2000" b="1" dirty="0"/>
              <a:t>System Settings</a:t>
            </a:r>
          </a:p>
          <a:p>
            <a:pPr marL="731520" lvl="2"/>
            <a:r>
              <a:rPr lang="en-US" altLang="x-none" sz="1800" dirty="0"/>
              <a:t> Setup – System Setup – System  - System Settings</a:t>
            </a:r>
          </a:p>
          <a:p>
            <a:pPr marL="274320" lvl="1"/>
            <a:endParaRPr lang="en-US" altLang="x-none" sz="2000" dirty="0"/>
          </a:p>
          <a:p>
            <a:pPr marL="274320" lvl="1"/>
            <a:r>
              <a:rPr lang="en-US" altLang="x-none" sz="2000" dirty="0"/>
              <a:t>Select Inventory Management – General</a:t>
            </a:r>
          </a:p>
          <a:p>
            <a:pPr marL="731520" lvl="2"/>
            <a:r>
              <a:rPr lang="en-US" altLang="x-none" sz="1800" dirty="0"/>
              <a:t>Ensure the boxes for “Include multiple landed cost drivers per category” and “Ignore zero Landed Cost Drivers” are checked:</a:t>
            </a:r>
          </a:p>
          <a:p>
            <a:pPr marL="1188720" lvl="3"/>
            <a:r>
              <a:rPr lang="en-US" altLang="x-none" sz="1600" dirty="0"/>
              <a:t>Include multiple landed cost drivers per category: Enables landed cost category and thus a PO or transfer to have multiple landed cost drivers.  </a:t>
            </a:r>
          </a:p>
          <a:p>
            <a:pPr marL="1188720" lvl="3"/>
            <a:r>
              <a:rPr lang="en-US" altLang="x-none" sz="1600" dirty="0"/>
              <a:t>Ignore Zero Landed Cost Drivers: ensures the Unvouchered Landed Cost report and Convert Landed Cost to Voucher don’t show $0 landed cost drivers</a:t>
            </a:r>
          </a:p>
        </p:txBody>
      </p:sp>
      <p:pic>
        <p:nvPicPr>
          <p:cNvPr id="3" name="Picture 2">
            <a:extLst>
              <a:ext uri="{FF2B5EF4-FFF2-40B4-BE49-F238E27FC236}">
                <a16:creationId xmlns:a16="http://schemas.microsoft.com/office/drawing/2014/main" id="{16B202C9-B904-4426-8A35-B54661370FC7}"/>
              </a:ext>
            </a:extLst>
          </p:cNvPr>
          <p:cNvPicPr>
            <a:picLocks noChangeAspect="1"/>
          </p:cNvPicPr>
          <p:nvPr/>
        </p:nvPicPr>
        <p:blipFill>
          <a:blip r:embed="rId3"/>
          <a:stretch>
            <a:fillRect/>
          </a:stretch>
        </p:blipFill>
        <p:spPr>
          <a:xfrm>
            <a:off x="4636991" y="3916328"/>
            <a:ext cx="5476036" cy="2941672"/>
          </a:xfrm>
          <a:prstGeom prst="rect">
            <a:avLst/>
          </a:prstGeom>
        </p:spPr>
      </p:pic>
    </p:spTree>
    <p:extLst>
      <p:ext uri="{BB962C8B-B14F-4D97-AF65-F5344CB8AC3E}">
        <p14:creationId xmlns:p14="http://schemas.microsoft.com/office/powerpoint/2010/main" val="160599268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200779"/>
            <a:ext cx="3498979" cy="2456442"/>
          </a:xfrm>
        </p:spPr>
        <p:txBody>
          <a:bodyPr>
            <a:normAutofit/>
          </a:bodyPr>
          <a:lstStyle/>
          <a:p>
            <a:pPr algn="l" eaLnBrk="1" hangingPunct="1"/>
            <a:r>
              <a:rPr lang="en-US" altLang="en-US" sz="3200" b="1" dirty="0">
                <a:solidFill>
                  <a:schemeClr val="tx1"/>
                </a:solidFill>
              </a:rPr>
              <a:t>3. Create Landed Cost Categories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867265"/>
            <a:ext cx="8627455" cy="5990735"/>
          </a:xfrm>
          <a:prstGeom prst="rect">
            <a:avLst/>
          </a:prstGeom>
        </p:spPr>
        <p:txBody>
          <a:bodyPr vert="horz" lIns="91440" tIns="45720" rIns="91440" bIns="45720" rtlCol="0" anchor="t" anchorCtr="0">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400" dirty="0"/>
              <a:t>Create Landed Cost Categories: </a:t>
            </a:r>
          </a:p>
          <a:p>
            <a:pPr marL="731520" lvl="2"/>
            <a:r>
              <a:rPr lang="en-US" altLang="x-none" sz="2000" dirty="0"/>
              <a:t>These are user defined categories.  They should be descriptive of the types of charges you incur.  Later you will create drivers specific to these categories</a:t>
            </a:r>
          </a:p>
          <a:p>
            <a:pPr marL="731520" lvl="2"/>
            <a:endParaRPr lang="en-US" altLang="x-none" sz="2000" dirty="0"/>
          </a:p>
          <a:p>
            <a:pPr marL="274320" lvl="1"/>
            <a:r>
              <a:rPr lang="en-US" altLang="x-none" sz="2200" dirty="0"/>
              <a:t>Navigate to </a:t>
            </a:r>
            <a:r>
              <a:rPr lang="en-US" altLang="x-none" sz="2200" b="1" dirty="0"/>
              <a:t>Landed Cost Category Maintenance</a:t>
            </a:r>
          </a:p>
          <a:p>
            <a:pPr marL="731520" lvl="2"/>
            <a:r>
              <a:rPr lang="en-US" altLang="x-none" sz="2000" dirty="0"/>
              <a:t>Setup – System Setup – Maintenance – Landed Cost Category Maintenance</a:t>
            </a:r>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731520" lvl="2"/>
            <a:r>
              <a:rPr lang="en-US" altLang="x-none" sz="2000" dirty="0"/>
              <a:t>You will create a category for each </a:t>
            </a:r>
            <a:r>
              <a:rPr lang="en-US" altLang="x-none" sz="2000" b="1" dirty="0"/>
              <a:t>type of charge </a:t>
            </a:r>
            <a:r>
              <a:rPr lang="en-US" altLang="x-none" sz="2000" dirty="0"/>
              <a:t>you want to account for (i.e. Ocean Freight, Domestic Freight, Insurance, Taxes &amp; Duties, etc.)</a:t>
            </a:r>
          </a:p>
          <a:p>
            <a:pPr marL="731520" lvl="2"/>
            <a:endParaRPr lang="en-US" altLang="x-none" sz="2000" dirty="0"/>
          </a:p>
          <a:p>
            <a:pPr marL="548640" lvl="2" indent="0">
              <a:buNone/>
            </a:pPr>
            <a:r>
              <a:rPr lang="en-US" altLang="x-none" sz="2000" dirty="0"/>
              <a:t>   </a:t>
            </a:r>
          </a:p>
          <a:p>
            <a:pPr marL="274320" lvl="1"/>
            <a:endParaRPr lang="en-US" altLang="x-none" sz="2400" dirty="0"/>
          </a:p>
          <a:p>
            <a:pPr marL="274320" lvl="1"/>
            <a:endParaRPr lang="en-US" altLang="x-none" sz="2400" dirty="0"/>
          </a:p>
          <a:p>
            <a:pPr marL="45720" lvl="1" indent="0">
              <a:buFont typeface="Wingdings 2" pitchFamily="18" charset="2"/>
              <a:buNone/>
            </a:pPr>
            <a:endParaRPr lang="en-US" altLang="x-none" sz="2400" dirty="0"/>
          </a:p>
        </p:txBody>
      </p:sp>
      <p:pic>
        <p:nvPicPr>
          <p:cNvPr id="5" name="Picture 4">
            <a:extLst>
              <a:ext uri="{FF2B5EF4-FFF2-40B4-BE49-F238E27FC236}">
                <a16:creationId xmlns:a16="http://schemas.microsoft.com/office/drawing/2014/main" id="{5963158C-4127-4C9F-BD30-641034D346C0}"/>
              </a:ext>
            </a:extLst>
          </p:cNvPr>
          <p:cNvPicPr>
            <a:picLocks noChangeAspect="1"/>
          </p:cNvPicPr>
          <p:nvPr/>
        </p:nvPicPr>
        <p:blipFill>
          <a:blip r:embed="rId3"/>
          <a:stretch>
            <a:fillRect/>
          </a:stretch>
        </p:blipFill>
        <p:spPr>
          <a:xfrm>
            <a:off x="4210494" y="3415835"/>
            <a:ext cx="3710395" cy="1477802"/>
          </a:xfrm>
          <a:prstGeom prst="rect">
            <a:avLst/>
          </a:prstGeom>
        </p:spPr>
      </p:pic>
      <p:pic>
        <p:nvPicPr>
          <p:cNvPr id="3" name="Picture 2">
            <a:extLst>
              <a:ext uri="{FF2B5EF4-FFF2-40B4-BE49-F238E27FC236}">
                <a16:creationId xmlns:a16="http://schemas.microsoft.com/office/drawing/2014/main" id="{9E11BCD0-1C3D-4A2E-B010-9E645470BC8C}"/>
              </a:ext>
            </a:extLst>
          </p:cNvPr>
          <p:cNvPicPr>
            <a:picLocks noChangeAspect="1"/>
          </p:cNvPicPr>
          <p:nvPr/>
        </p:nvPicPr>
        <p:blipFill>
          <a:blip r:embed="rId4"/>
          <a:stretch>
            <a:fillRect/>
          </a:stretch>
        </p:blipFill>
        <p:spPr>
          <a:xfrm>
            <a:off x="8048242" y="3415835"/>
            <a:ext cx="3781992" cy="1501311"/>
          </a:xfrm>
          <a:prstGeom prst="rect">
            <a:avLst/>
          </a:prstGeom>
        </p:spPr>
      </p:pic>
    </p:spTree>
    <p:extLst>
      <p:ext uri="{BB962C8B-B14F-4D97-AF65-F5344CB8AC3E}">
        <p14:creationId xmlns:p14="http://schemas.microsoft.com/office/powerpoint/2010/main" val="783738071"/>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200779"/>
            <a:ext cx="3498979" cy="2456442"/>
          </a:xfrm>
        </p:spPr>
        <p:txBody>
          <a:bodyPr>
            <a:normAutofit/>
          </a:bodyPr>
          <a:lstStyle/>
          <a:p>
            <a:pPr algn="l" eaLnBrk="1" hangingPunct="1"/>
            <a:r>
              <a:rPr lang="en-US" altLang="en-US" sz="3200" b="1" dirty="0">
                <a:solidFill>
                  <a:schemeClr val="tx1"/>
                </a:solidFill>
              </a:rPr>
              <a:t>4. Assign Landed Cost Categories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788565"/>
            <a:ext cx="7675497" cy="6248677"/>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400" dirty="0"/>
              <a:t>Navigate to </a:t>
            </a:r>
            <a:r>
              <a:rPr lang="en-US" altLang="x-none" sz="2400" b="1" dirty="0"/>
              <a:t>Company Maintenance:</a:t>
            </a:r>
            <a:r>
              <a:rPr lang="en-US" altLang="x-none" sz="2400" dirty="0"/>
              <a:t> </a:t>
            </a:r>
          </a:p>
          <a:p>
            <a:pPr marL="731520" lvl="2"/>
            <a:r>
              <a:rPr lang="en-US" altLang="x-none" sz="2000" dirty="0"/>
              <a:t>Setup – System Setup – System – Company Maintenance.</a:t>
            </a:r>
          </a:p>
          <a:p>
            <a:pPr marL="274320" lvl="1"/>
            <a:endParaRPr lang="en-US" altLang="x-none" sz="2400" dirty="0"/>
          </a:p>
          <a:p>
            <a:pPr marL="274320" lvl="1"/>
            <a:r>
              <a:rPr lang="en-US" altLang="x-none" sz="2400" dirty="0"/>
              <a:t>Enter the Company ID, then select the “Landed Cost Category” tab.  Ensure all Landed Cost Categories created in step #3 are listed here.  </a:t>
            </a:r>
          </a:p>
          <a:p>
            <a:pPr marL="274320" lvl="1"/>
            <a:endParaRPr lang="en-US" altLang="x-none" sz="2400" dirty="0"/>
          </a:p>
          <a:p>
            <a:pPr marL="274320" lvl="1"/>
            <a:r>
              <a:rPr lang="en-US" altLang="x-none" sz="2400" dirty="0"/>
              <a:t>Enter through for a new line and enter the missing category:</a:t>
            </a:r>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731520" lvl="2"/>
            <a:endParaRPr lang="en-US" altLang="x-none" sz="2000" dirty="0"/>
          </a:p>
          <a:p>
            <a:pPr marL="548640" lvl="2" indent="0">
              <a:buNone/>
            </a:pPr>
            <a:r>
              <a:rPr lang="en-US" altLang="x-none" sz="2000" dirty="0"/>
              <a:t>   </a:t>
            </a:r>
          </a:p>
          <a:p>
            <a:pPr marL="274320" lvl="1"/>
            <a:endParaRPr lang="en-US" altLang="x-none" sz="2400" dirty="0"/>
          </a:p>
          <a:p>
            <a:pPr marL="274320" lvl="1"/>
            <a:endParaRPr lang="en-US" altLang="x-none" sz="2400" dirty="0"/>
          </a:p>
          <a:p>
            <a:pPr marL="45720" lvl="1" indent="0">
              <a:buFont typeface="Wingdings 2" pitchFamily="18" charset="2"/>
              <a:buNone/>
            </a:pPr>
            <a:endParaRPr lang="en-US" altLang="x-none" sz="2400" dirty="0"/>
          </a:p>
        </p:txBody>
      </p:sp>
      <p:pic>
        <p:nvPicPr>
          <p:cNvPr id="3" name="Picture 2">
            <a:extLst>
              <a:ext uri="{FF2B5EF4-FFF2-40B4-BE49-F238E27FC236}">
                <a16:creationId xmlns:a16="http://schemas.microsoft.com/office/drawing/2014/main" id="{72EBDF37-8B25-45AD-8CB6-471C4DA8F7C9}"/>
              </a:ext>
            </a:extLst>
          </p:cNvPr>
          <p:cNvPicPr>
            <a:picLocks noChangeAspect="1"/>
          </p:cNvPicPr>
          <p:nvPr/>
        </p:nvPicPr>
        <p:blipFill>
          <a:blip r:embed="rId3"/>
          <a:stretch>
            <a:fillRect/>
          </a:stretch>
        </p:blipFill>
        <p:spPr>
          <a:xfrm>
            <a:off x="4808946" y="4223256"/>
            <a:ext cx="4685714" cy="2038095"/>
          </a:xfrm>
          <a:prstGeom prst="rect">
            <a:avLst/>
          </a:prstGeom>
        </p:spPr>
      </p:pic>
    </p:spTree>
    <p:extLst>
      <p:ext uri="{BB962C8B-B14F-4D97-AF65-F5344CB8AC3E}">
        <p14:creationId xmlns:p14="http://schemas.microsoft.com/office/powerpoint/2010/main" val="83501871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131975" y="2349925"/>
            <a:ext cx="3506771" cy="2456442"/>
          </a:xfrm>
        </p:spPr>
        <p:txBody>
          <a:bodyPr>
            <a:noAutofit/>
          </a:bodyPr>
          <a:lstStyle/>
          <a:p>
            <a:pPr algn="l" eaLnBrk="1" hangingPunct="1"/>
            <a:r>
              <a:rPr lang="en-US" altLang="en-US" sz="3200" b="1" dirty="0">
                <a:solidFill>
                  <a:schemeClr val="tx1"/>
                </a:solidFill>
              </a:rPr>
              <a:t>4a. Define Landed Cost Driver Search Order</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631596"/>
            <a:ext cx="8528263" cy="6405647"/>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Next, select the </a:t>
            </a:r>
            <a:r>
              <a:rPr lang="en-US" altLang="x-none" b="1" dirty="0"/>
              <a:t>“Landed Cost Driver Search Order” </a:t>
            </a:r>
            <a:r>
              <a:rPr lang="en-US" altLang="x-none" dirty="0"/>
              <a:t>Tab</a:t>
            </a:r>
          </a:p>
          <a:p>
            <a:pPr marL="274320" lvl="1"/>
            <a:endParaRPr lang="en-US" altLang="x-none" dirty="0"/>
          </a:p>
          <a:p>
            <a:pPr marL="274320" lvl="1"/>
            <a:r>
              <a:rPr lang="en-US" altLang="x-none" dirty="0"/>
              <a:t>Select the Landed Cost Driver Type (left side) for the Landed Cost Drivers (we will create them in the next step) you want to use for your company and order them how you want the system to search for them (right side)</a:t>
            </a:r>
          </a:p>
          <a:p>
            <a:pPr marL="274320" lvl="1"/>
            <a:endParaRPr lang="en-US" altLang="x-none" dirty="0"/>
          </a:p>
          <a:p>
            <a:pPr marL="274320" lvl="1"/>
            <a:r>
              <a:rPr lang="en-US" altLang="x-none" dirty="0"/>
              <a:t>The types you select here affect how the Landed Cost Drivers are set-up</a:t>
            </a:r>
          </a:p>
          <a:p>
            <a:pPr marL="731520" lvl="2"/>
            <a:r>
              <a:rPr lang="en-US" altLang="x-none" dirty="0"/>
              <a:t>i.e. if I want to have a driver set up specific to a location I wouldn’t be able to do it with the selections below.  I would need to move over the </a:t>
            </a:r>
            <a:r>
              <a:rPr lang="en-US" altLang="x-none" b="1" dirty="0"/>
              <a:t>“Location” </a:t>
            </a:r>
            <a:r>
              <a:rPr lang="en-US" altLang="x-none" dirty="0"/>
              <a:t>type</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r>
              <a:rPr lang="en-US" altLang="x-none" dirty="0"/>
              <a:t>   </a:t>
            </a:r>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B0130938-8B03-4FDD-ADE5-FA18A601641D}"/>
              </a:ext>
            </a:extLst>
          </p:cNvPr>
          <p:cNvPicPr>
            <a:picLocks noChangeAspect="1"/>
          </p:cNvPicPr>
          <p:nvPr/>
        </p:nvPicPr>
        <p:blipFill>
          <a:blip r:embed="rId3"/>
          <a:stretch>
            <a:fillRect/>
          </a:stretch>
        </p:blipFill>
        <p:spPr>
          <a:xfrm>
            <a:off x="4163947" y="3215192"/>
            <a:ext cx="6849260" cy="3573219"/>
          </a:xfrm>
          <a:prstGeom prst="rect">
            <a:avLst/>
          </a:prstGeom>
        </p:spPr>
      </p:pic>
    </p:spTree>
    <p:extLst>
      <p:ext uri="{BB962C8B-B14F-4D97-AF65-F5344CB8AC3E}">
        <p14:creationId xmlns:p14="http://schemas.microsoft.com/office/powerpoint/2010/main" val="362411389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200779"/>
            <a:ext cx="3498979" cy="2456442"/>
          </a:xfrm>
        </p:spPr>
        <p:txBody>
          <a:bodyPr>
            <a:normAutofit/>
          </a:bodyPr>
          <a:lstStyle/>
          <a:p>
            <a:pPr algn="l" eaLnBrk="1" hangingPunct="1"/>
            <a:r>
              <a:rPr lang="en-US" altLang="en-US" sz="3200" b="1" dirty="0">
                <a:solidFill>
                  <a:schemeClr val="tx1"/>
                </a:solidFill>
              </a:rPr>
              <a:t>5. Create Landed Cost Drivers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770965"/>
            <a:ext cx="7675497" cy="5325036"/>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400" dirty="0"/>
              <a:t>So far we have set and assigned an account for landed cost, created categories for the drivers, established them in Company Maintenance and determined what driver types we will use and the search order for them.</a:t>
            </a:r>
          </a:p>
          <a:p>
            <a:pPr marL="274320" lvl="1"/>
            <a:endParaRPr lang="en-US" altLang="x-none" sz="2400" dirty="0"/>
          </a:p>
          <a:p>
            <a:pPr marL="274320" lvl="1"/>
            <a:r>
              <a:rPr lang="en-US" altLang="x-none" sz="2400" dirty="0"/>
              <a:t>Now, we configure the drivers themselves.</a:t>
            </a:r>
          </a:p>
          <a:p>
            <a:pPr marL="274320" lvl="1"/>
            <a:endParaRPr lang="en-US" altLang="x-none" sz="2400" dirty="0"/>
          </a:p>
          <a:p>
            <a:pPr marL="274320" lvl="1"/>
            <a:r>
              <a:rPr lang="en-US" altLang="x-none" sz="2400" dirty="0"/>
              <a:t>The drivers created are:</a:t>
            </a:r>
          </a:p>
          <a:p>
            <a:pPr marL="731520" lvl="2"/>
            <a:r>
              <a:rPr lang="en-US" altLang="x-none" sz="2000" dirty="0"/>
              <a:t>Assigned to a Landed Cost Category (step #3)</a:t>
            </a:r>
          </a:p>
          <a:p>
            <a:pPr marL="731520" lvl="2"/>
            <a:r>
              <a:rPr lang="en-US" altLang="x-none" sz="2000" dirty="0"/>
              <a:t>Customized based on the Landed Cost Driver types (step #4a)</a:t>
            </a:r>
          </a:p>
          <a:p>
            <a:pPr marL="731520" lvl="2"/>
            <a:r>
              <a:rPr lang="en-US" altLang="x-none" sz="2000" dirty="0"/>
              <a:t>Reflective of how and where you will calculate and apply landed cost</a:t>
            </a:r>
          </a:p>
          <a:p>
            <a:pPr marL="91440" lvl="1" indent="0">
              <a:buNone/>
            </a:pPr>
            <a:endParaRPr lang="en-US" altLang="x-none" sz="2400" dirty="0"/>
          </a:p>
        </p:txBody>
      </p:sp>
    </p:spTree>
    <p:extLst>
      <p:ext uri="{BB962C8B-B14F-4D97-AF65-F5344CB8AC3E}">
        <p14:creationId xmlns:p14="http://schemas.microsoft.com/office/powerpoint/2010/main" val="3131526227"/>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200779"/>
            <a:ext cx="3498979" cy="2456442"/>
          </a:xfrm>
        </p:spPr>
        <p:txBody>
          <a:bodyPr>
            <a:normAutofit/>
          </a:bodyPr>
          <a:lstStyle/>
          <a:p>
            <a:pPr algn="l" eaLnBrk="1" hangingPunct="1"/>
            <a:r>
              <a:rPr lang="en-US" altLang="en-US" sz="3200" b="1" dirty="0">
                <a:solidFill>
                  <a:schemeClr val="tx1"/>
                </a:solidFill>
              </a:rPr>
              <a:t>5. Create Landed Cost Drivers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820132"/>
            <a:ext cx="8660238" cy="5759961"/>
          </a:xfrm>
          <a:prstGeom prst="rect">
            <a:avLst/>
          </a:prstGeom>
        </p:spPr>
        <p:txBody>
          <a:bodyPr vert="horz" lIns="91440" tIns="45720" rIns="91440" bIns="45720" rtlCol="0" anchor="t" anchorCtr="0">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800" dirty="0"/>
              <a:t>How do I know what Landed Cost Drivers to create?  </a:t>
            </a:r>
          </a:p>
          <a:p>
            <a:pPr marL="891540" lvl="2" indent="-342900">
              <a:buFont typeface="+mj-lt"/>
              <a:buAutoNum type="arabicPeriod"/>
            </a:pPr>
            <a:r>
              <a:rPr lang="en-US" altLang="x-none" sz="2000" dirty="0"/>
              <a:t>Assess your inbound expenses.  Group the types into the landed cost categories you already created.</a:t>
            </a:r>
          </a:p>
          <a:p>
            <a:pPr marL="1348740" lvl="3" indent="-342900"/>
            <a:r>
              <a:rPr lang="en-US" altLang="x-none" sz="1800" dirty="0"/>
              <a:t>i.e. If you have an “Ocean Freight” category the total charges may be comprised of transportation to/from the port and the actual freight charge for moving the shipment across the ocean</a:t>
            </a:r>
          </a:p>
          <a:p>
            <a:pPr marL="1348740" lvl="3" indent="-342900"/>
            <a:r>
              <a:rPr lang="en-US" altLang="x-none" sz="1800" dirty="0"/>
              <a:t>These could be two different Landed Cost Drivers within the “Ocean Freight” category</a:t>
            </a:r>
          </a:p>
          <a:p>
            <a:pPr marL="1348740" lvl="3" indent="-342900"/>
            <a:endParaRPr lang="en-US" altLang="x-none" sz="1800" dirty="0"/>
          </a:p>
          <a:p>
            <a:pPr marL="891540" lvl="2" indent="-342900">
              <a:buFont typeface="+mj-lt"/>
              <a:buAutoNum type="arabicPeriod"/>
            </a:pPr>
            <a:r>
              <a:rPr lang="en-US" altLang="x-none" sz="2000" dirty="0"/>
              <a:t>Have the conversation – find the person who knows these shipments inside and out.  Get them talking about </a:t>
            </a:r>
            <a:r>
              <a:rPr lang="en-US" altLang="x-none" sz="2000" b="1" dirty="0"/>
              <a:t>how</a:t>
            </a:r>
            <a:r>
              <a:rPr lang="en-US" altLang="x-none" sz="2000" dirty="0"/>
              <a:t> they decide to ship.  This will likely be the basis of your criteria.</a:t>
            </a:r>
          </a:p>
          <a:p>
            <a:pPr marL="891540" lvl="2" indent="-342900">
              <a:buFont typeface="+mj-lt"/>
              <a:buAutoNum type="arabicPeriod"/>
            </a:pPr>
            <a:endParaRPr lang="en-US" altLang="x-none" sz="2000" dirty="0"/>
          </a:p>
          <a:p>
            <a:pPr marL="891540" lvl="2" indent="-342900">
              <a:buFont typeface="+mj-lt"/>
              <a:buAutoNum type="arabicPeriod"/>
            </a:pPr>
            <a:r>
              <a:rPr lang="en-US" altLang="x-none" sz="2000" dirty="0"/>
              <a:t>Start small – set up your drivers for the most straight-forward scenarios first.  Then use them, analyze them, and decide if they’re working as you expected, if they need tweaking, and if your “landed cost” for the item is correct.  </a:t>
            </a:r>
          </a:p>
          <a:p>
            <a:pPr marL="891540" lvl="2" indent="-342900">
              <a:buFont typeface="+mj-lt"/>
              <a:buAutoNum type="arabicPeriod"/>
            </a:pPr>
            <a:endParaRPr lang="en-US" altLang="x-none" sz="2000" dirty="0"/>
          </a:p>
          <a:p>
            <a:pPr marL="891540" lvl="2" indent="-342900">
              <a:buFont typeface="+mj-lt"/>
              <a:buAutoNum type="arabicPeriod"/>
            </a:pPr>
            <a:r>
              <a:rPr lang="en-US" altLang="x-none" sz="2000" dirty="0"/>
              <a:t>Test, test test!</a:t>
            </a:r>
          </a:p>
          <a:p>
            <a:pPr marL="91440" lvl="1" indent="0">
              <a:buNone/>
            </a:pPr>
            <a:endParaRPr lang="en-US" altLang="x-none" sz="2800" dirty="0"/>
          </a:p>
        </p:txBody>
      </p:sp>
    </p:spTree>
    <p:extLst>
      <p:ext uri="{BB962C8B-B14F-4D97-AF65-F5344CB8AC3E}">
        <p14:creationId xmlns:p14="http://schemas.microsoft.com/office/powerpoint/2010/main" val="2537253528"/>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796628" y="1178170"/>
            <a:ext cx="8376072" cy="685799"/>
          </a:xfrm>
        </p:spPr>
        <p:txBody>
          <a:bodyPr anchor="ctr">
            <a:normAutofit fontScale="90000"/>
          </a:bodyPr>
          <a:lstStyle/>
          <a:p>
            <a:r>
              <a:rPr lang="en-US" dirty="0">
                <a:solidFill>
                  <a:schemeClr val="bg1">
                    <a:lumMod val="75000"/>
                    <a:lumOff val="25000"/>
                  </a:schemeClr>
                </a:solidFill>
              </a:rPr>
              <a:t>Session title</a:t>
            </a:r>
          </a:p>
        </p:txBody>
      </p:sp>
      <p:sp>
        <p:nvSpPr>
          <p:cNvPr id="2" name="TextBox 1"/>
          <p:cNvSpPr txBox="1"/>
          <p:nvPr/>
        </p:nvSpPr>
        <p:spPr>
          <a:xfrm>
            <a:off x="3181307" y="2127561"/>
            <a:ext cx="5409019" cy="1938992"/>
          </a:xfrm>
          <a:prstGeom prst="rect">
            <a:avLst/>
          </a:prstGeom>
          <a:noFill/>
        </p:spPr>
        <p:txBody>
          <a:bodyPr wrap="square" rtlCol="0">
            <a:spAutoFit/>
          </a:bodyPr>
          <a:lstStyle/>
          <a:p>
            <a:r>
              <a:rPr lang="en-US" altLang="x-none" sz="2400" dirty="0"/>
              <a:t>Stacy Cline</a:t>
            </a:r>
            <a:br>
              <a:rPr lang="en-US" altLang="x-none" sz="2400" dirty="0"/>
            </a:br>
            <a:r>
              <a:rPr lang="en-US" altLang="x-none" sz="2400" dirty="0"/>
              <a:t>Cline Financial Services, LLC</a:t>
            </a:r>
            <a:br>
              <a:rPr lang="en-US" altLang="x-none" sz="2400" dirty="0"/>
            </a:br>
            <a:r>
              <a:rPr lang="en-US" altLang="x-none" sz="2400" dirty="0">
                <a:solidFill>
                  <a:schemeClr val="accent6">
                    <a:lumMod val="75000"/>
                  </a:schemeClr>
                </a:solidFill>
                <a:hlinkClick r:id="rId3">
                  <a:extLst>
                    <a:ext uri="{A12FA001-AC4F-418D-AE19-62706E023703}">
                      <ahyp:hlinkClr xmlns:ahyp="http://schemas.microsoft.com/office/drawing/2018/hyperlinkcolor" val="tx"/>
                    </a:ext>
                  </a:extLst>
                </a:hlinkClick>
              </a:rPr>
              <a:t>stacy@clinefinancialservices.com</a:t>
            </a:r>
            <a:br>
              <a:rPr lang="en-US" altLang="x-none" sz="2400" dirty="0"/>
            </a:br>
            <a:r>
              <a:rPr lang="en-US" altLang="x-none" sz="2400" dirty="0"/>
              <a:t>www.clinefinancialservices.com	</a:t>
            </a:r>
            <a:br>
              <a:rPr lang="en-US" altLang="x-none" sz="2400" dirty="0"/>
            </a:br>
            <a:r>
              <a:rPr lang="en-US" altLang="x-none" sz="2400" dirty="0"/>
              <a:t>970-744-0206</a:t>
            </a:r>
            <a:endParaRPr lang="en-CA" sz="2400" dirty="0"/>
          </a:p>
        </p:txBody>
      </p:sp>
    </p:spTree>
    <p:extLst>
      <p:ext uri="{BB962C8B-B14F-4D97-AF65-F5344CB8AC3E}">
        <p14:creationId xmlns:p14="http://schemas.microsoft.com/office/powerpoint/2010/main" val="334597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472652"/>
            <a:ext cx="3498979" cy="2456442"/>
          </a:xfrm>
        </p:spPr>
        <p:txBody>
          <a:bodyPr>
            <a:normAutofit/>
          </a:bodyPr>
          <a:lstStyle/>
          <a:p>
            <a:pPr algn="l" eaLnBrk="1" hangingPunct="1"/>
            <a:r>
              <a:rPr lang="en-US" altLang="en-US" sz="3200" b="1" dirty="0">
                <a:solidFill>
                  <a:schemeClr val="tx1"/>
                </a:solidFill>
              </a:rPr>
              <a:t>5. Create Landed Cost Drivers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669303"/>
            <a:ext cx="8660238" cy="6063140"/>
          </a:xfrm>
          <a:prstGeom prst="rect">
            <a:avLst/>
          </a:prstGeom>
        </p:spPr>
        <p:txBody>
          <a:bodyPr vert="horz" lIns="91440" tIns="45720" rIns="91440" bIns="45720" rtlCol="0" anchor="t" anchorCtr="0">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400" dirty="0"/>
              <a:t>Scenario:</a:t>
            </a:r>
          </a:p>
          <a:p>
            <a:pPr marL="731520" lvl="2"/>
            <a:r>
              <a:rPr lang="en-US" altLang="x-none" sz="2000" dirty="0"/>
              <a:t>A company wants to use landed cost, but their inbound domestic shipping varies greatly depending on the carrier</a:t>
            </a:r>
          </a:p>
          <a:p>
            <a:pPr marL="731520" lvl="2"/>
            <a:r>
              <a:rPr lang="en-US" altLang="x-none" sz="2000" dirty="0"/>
              <a:t>The use of the carrier isn’t specific to a supplier or item, so they need the flexibility to use different carriers.</a:t>
            </a:r>
          </a:p>
          <a:p>
            <a:pPr marL="731520" lvl="2"/>
            <a:endParaRPr lang="en-US" altLang="x-none" sz="2000" dirty="0"/>
          </a:p>
          <a:p>
            <a:pPr marL="274320" lvl="1"/>
            <a:r>
              <a:rPr lang="en-US" altLang="x-none" sz="2400" dirty="0"/>
              <a:t>Solution:	</a:t>
            </a:r>
          </a:p>
          <a:p>
            <a:pPr marL="731520" lvl="2"/>
            <a:r>
              <a:rPr lang="en-US" altLang="x-none" sz="2000" dirty="0"/>
              <a:t>We established a “Webinar” landed cost category in Step #3.</a:t>
            </a:r>
          </a:p>
          <a:p>
            <a:pPr marL="1188720" lvl="3"/>
            <a:r>
              <a:rPr lang="en-US" altLang="x-none" sz="1800" dirty="0"/>
              <a:t>For purposes of this session we are using it to describe domestic freight</a:t>
            </a:r>
          </a:p>
          <a:p>
            <a:pPr marL="731520" lvl="2"/>
            <a:r>
              <a:rPr lang="en-US" altLang="x-none" sz="2000" dirty="0"/>
              <a:t>Within the “Webinar” category we can create multiple drivers</a:t>
            </a:r>
          </a:p>
          <a:p>
            <a:pPr marL="1188720" lvl="3"/>
            <a:r>
              <a:rPr lang="en-US" altLang="x-none" sz="1600" dirty="0"/>
              <a:t>Since we are focusing on domestic freight for different carriers we may have drivers configured for FedEx, UPS, R&amp;L, Old Dominion, etc.</a:t>
            </a:r>
          </a:p>
          <a:p>
            <a:pPr marL="1188720" lvl="3"/>
            <a:r>
              <a:rPr lang="en-US" altLang="x-none" sz="1800" dirty="0"/>
              <a:t>These drivers will be assigned the same Landed Cost Category, “Webinar”</a:t>
            </a:r>
          </a:p>
          <a:p>
            <a:pPr marL="1188720" lvl="3"/>
            <a:r>
              <a:rPr lang="en-US" altLang="x-none" sz="1800" dirty="0"/>
              <a:t>Selecting a Landed Cost Driver Type enables us to customize the criteria</a:t>
            </a:r>
          </a:p>
          <a:p>
            <a:pPr marL="1188720" lvl="3"/>
            <a:r>
              <a:rPr lang="en-US" altLang="x-none" sz="1800" dirty="0"/>
              <a:t>We can then select a calculation methodology</a:t>
            </a:r>
          </a:p>
          <a:p>
            <a:pPr marL="1188720" lvl="3"/>
            <a:r>
              <a:rPr lang="en-US" altLang="x-none" sz="1800" dirty="0"/>
              <a:t>And pick our point of application (PO receipts, Container Receipts, Vessel Receipts, Transfer Receipts)</a:t>
            </a:r>
          </a:p>
          <a:p>
            <a:pPr marL="274320" lvl="1"/>
            <a:r>
              <a:rPr lang="en-US" altLang="x-none" sz="2200" dirty="0"/>
              <a:t>For purposes of this session we will just create one driver for FedEx</a:t>
            </a:r>
          </a:p>
          <a:p>
            <a:pPr marL="91440" lvl="1" indent="0">
              <a:buNone/>
            </a:pPr>
            <a:endParaRPr lang="en-US" altLang="x-none" sz="2800" dirty="0"/>
          </a:p>
        </p:txBody>
      </p:sp>
    </p:spTree>
    <p:extLst>
      <p:ext uri="{BB962C8B-B14F-4D97-AF65-F5344CB8AC3E}">
        <p14:creationId xmlns:p14="http://schemas.microsoft.com/office/powerpoint/2010/main" val="752119785"/>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77586" y="2200779"/>
            <a:ext cx="2528556" cy="2456442"/>
          </a:xfrm>
        </p:spPr>
        <p:txBody>
          <a:bodyPr>
            <a:normAutofit/>
          </a:bodyPr>
          <a:lstStyle/>
          <a:p>
            <a:pPr algn="l" eaLnBrk="1" hangingPunct="1"/>
            <a:r>
              <a:rPr lang="en-US" altLang="en-US" sz="3200" b="1" dirty="0">
                <a:solidFill>
                  <a:schemeClr val="tx1"/>
                </a:solidFill>
              </a:rPr>
              <a:t>5. Landed Cost Drivers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2592380" y="1027522"/>
            <a:ext cx="10061542" cy="5704921"/>
          </a:xfrm>
          <a:prstGeom prst="rect">
            <a:avLst/>
          </a:prstGeom>
        </p:spPr>
        <p:txBody>
          <a:bodyPr vert="horz" lIns="91440" tIns="45720" rIns="91440" bIns="45720" rtlCol="0" anchor="t" anchorCtr="0">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Navigate to </a:t>
            </a:r>
            <a:r>
              <a:rPr lang="en-US" altLang="x-none" b="1" dirty="0"/>
              <a:t>Landed Cost Driver Maintenance</a:t>
            </a:r>
          </a:p>
          <a:p>
            <a:pPr marL="731520" lvl="2"/>
            <a:r>
              <a:rPr lang="en-US" altLang="x-none" dirty="0"/>
              <a:t>Inventory – Inventory Management – System – Landed Cost Driver Maintenance</a:t>
            </a:r>
          </a:p>
          <a:p>
            <a:pPr marL="274320" lvl="1"/>
            <a:r>
              <a:rPr lang="en-US" altLang="x-none" dirty="0"/>
              <a:t>Enter in a name and description for your Landed Cost Driver (user defined)</a:t>
            </a:r>
          </a:p>
          <a:p>
            <a:pPr marL="274320" lvl="1"/>
            <a:r>
              <a:rPr lang="en-US" altLang="x-none" dirty="0"/>
              <a:t>Assign it to one of the categories created in Step #3</a:t>
            </a:r>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r>
              <a:rPr lang="en-US" altLang="x-none" dirty="0"/>
              <a:t>Then, select the Landed Cost Driver Type</a:t>
            </a:r>
          </a:p>
          <a:p>
            <a:pPr marL="731520" lvl="2"/>
            <a:r>
              <a:rPr lang="en-US" altLang="x-none" dirty="0"/>
              <a:t>The drop down box contains the Search Order Criteria selected in Step #4a</a:t>
            </a:r>
          </a:p>
          <a:p>
            <a:pPr marL="731520" lvl="2"/>
            <a:r>
              <a:rPr lang="en-US" altLang="x-none" dirty="0"/>
              <a:t>The type of Driver Type you select will determine which fields below it open up for you to populate.  </a:t>
            </a:r>
          </a:p>
          <a:p>
            <a:pPr marL="274320" lvl="1"/>
            <a:r>
              <a:rPr lang="en-US" altLang="x-none" dirty="0"/>
              <a:t>In this case, we are creating a driver specific to FedEx so we will leave it as Carrier and assign FedEx in the Carrier ID field.</a:t>
            </a:r>
          </a:p>
          <a:p>
            <a:pPr marL="274320" lvl="1"/>
            <a:endParaRPr lang="en-US" altLang="x-none" dirty="0"/>
          </a:p>
          <a:p>
            <a:pPr marL="274320" lvl="1"/>
            <a:endParaRPr lang="en-US" altLang="x-none" dirty="0"/>
          </a:p>
          <a:p>
            <a:pPr marL="274320" lvl="1"/>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A2F7B1C4-1C5B-4223-834E-26D676274436}"/>
              </a:ext>
            </a:extLst>
          </p:cNvPr>
          <p:cNvPicPr>
            <a:picLocks noChangeAspect="1"/>
          </p:cNvPicPr>
          <p:nvPr/>
        </p:nvPicPr>
        <p:blipFill>
          <a:blip r:embed="rId3"/>
          <a:stretch>
            <a:fillRect/>
          </a:stretch>
        </p:blipFill>
        <p:spPr>
          <a:xfrm>
            <a:off x="7615707" y="2200778"/>
            <a:ext cx="3629617" cy="2983963"/>
          </a:xfrm>
          <a:prstGeom prst="rect">
            <a:avLst/>
          </a:prstGeom>
        </p:spPr>
      </p:pic>
      <p:pic>
        <p:nvPicPr>
          <p:cNvPr id="5" name="Picture 4">
            <a:extLst>
              <a:ext uri="{FF2B5EF4-FFF2-40B4-BE49-F238E27FC236}">
                <a16:creationId xmlns:a16="http://schemas.microsoft.com/office/drawing/2014/main" id="{04C8E736-1396-4966-9471-38D27B8D55E2}"/>
              </a:ext>
            </a:extLst>
          </p:cNvPr>
          <p:cNvPicPr>
            <a:picLocks noChangeAspect="1"/>
          </p:cNvPicPr>
          <p:nvPr/>
        </p:nvPicPr>
        <p:blipFill>
          <a:blip r:embed="rId4"/>
          <a:stretch>
            <a:fillRect/>
          </a:stretch>
        </p:blipFill>
        <p:spPr>
          <a:xfrm>
            <a:off x="3650100" y="2200778"/>
            <a:ext cx="3485176" cy="2983963"/>
          </a:xfrm>
          <a:prstGeom prst="rect">
            <a:avLst/>
          </a:prstGeom>
        </p:spPr>
      </p:pic>
    </p:spTree>
    <p:extLst>
      <p:ext uri="{BB962C8B-B14F-4D97-AF65-F5344CB8AC3E}">
        <p14:creationId xmlns:p14="http://schemas.microsoft.com/office/powerpoint/2010/main" val="210437735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220733"/>
            <a:ext cx="3498979" cy="2456442"/>
          </a:xfrm>
        </p:spPr>
        <p:txBody>
          <a:bodyPr>
            <a:normAutofit/>
          </a:bodyPr>
          <a:lstStyle/>
          <a:p>
            <a:pPr algn="l" eaLnBrk="1" hangingPunct="1"/>
            <a:r>
              <a:rPr lang="en-US" altLang="en-US" sz="3200" b="1" dirty="0">
                <a:solidFill>
                  <a:schemeClr val="tx1"/>
                </a:solidFill>
              </a:rPr>
              <a:t>5. Landed Cost Drivers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697584"/>
            <a:ext cx="7675497" cy="6034860"/>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The Calculation Method tells P21 how to calculate a landed cost amount and apply it when the driver is used. </a:t>
            </a:r>
          </a:p>
          <a:p>
            <a:pPr marL="731520" lvl="2"/>
            <a:r>
              <a:rPr lang="en-US" altLang="x-none" dirty="0"/>
              <a:t>We’ve selected .50000 multiplier against Extended Cost.  This means that if the PO = $1000 the landed cost applied will be $1000 x .5000 = $500</a:t>
            </a:r>
          </a:p>
          <a:p>
            <a:pPr marL="731520" lvl="2"/>
            <a:r>
              <a:rPr lang="en-US" altLang="x-none" dirty="0"/>
              <a:t>Total PO + Landed Cost = $1000 + $500 = $1500 </a:t>
            </a:r>
          </a:p>
          <a:p>
            <a:pPr marL="274320" lvl="1"/>
            <a:r>
              <a:rPr lang="en-US" altLang="x-none" dirty="0"/>
              <a:t>Enter the Application Point for landed cost (PO receipts, Container Receipts, Vessel Receipts, Transfer Receipts)</a:t>
            </a:r>
          </a:p>
          <a:p>
            <a:pPr marL="731520" lvl="2"/>
            <a:r>
              <a:rPr lang="en-US" altLang="x-none" dirty="0"/>
              <a:t>This tells the system when to apply the landed cost to the PO</a:t>
            </a:r>
          </a:p>
          <a:p>
            <a:pPr marL="274320" lvl="1"/>
            <a:endParaRPr lang="en-US" altLang="x-none" dirty="0"/>
          </a:p>
          <a:p>
            <a:pPr marL="274320" lvl="1"/>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5" name="Picture 4">
            <a:extLst>
              <a:ext uri="{FF2B5EF4-FFF2-40B4-BE49-F238E27FC236}">
                <a16:creationId xmlns:a16="http://schemas.microsoft.com/office/drawing/2014/main" id="{BF52EC3B-5C06-42CB-91B9-42A9E7785CFD}"/>
              </a:ext>
            </a:extLst>
          </p:cNvPr>
          <p:cNvPicPr>
            <a:picLocks noChangeAspect="1"/>
          </p:cNvPicPr>
          <p:nvPr/>
        </p:nvPicPr>
        <p:blipFill>
          <a:blip r:embed="rId3"/>
          <a:stretch>
            <a:fillRect/>
          </a:stretch>
        </p:blipFill>
        <p:spPr>
          <a:xfrm>
            <a:off x="4838312" y="2905694"/>
            <a:ext cx="5321598" cy="3876412"/>
          </a:xfrm>
          <a:prstGeom prst="rect">
            <a:avLst/>
          </a:prstGeom>
        </p:spPr>
      </p:pic>
    </p:spTree>
    <p:extLst>
      <p:ext uri="{BB962C8B-B14F-4D97-AF65-F5344CB8AC3E}">
        <p14:creationId xmlns:p14="http://schemas.microsoft.com/office/powerpoint/2010/main" val="321413318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200779"/>
            <a:ext cx="3498979" cy="2456442"/>
          </a:xfrm>
        </p:spPr>
        <p:txBody>
          <a:bodyPr>
            <a:normAutofit/>
          </a:bodyPr>
          <a:lstStyle/>
          <a:p>
            <a:pPr algn="l" eaLnBrk="1" hangingPunct="1"/>
            <a:r>
              <a:rPr lang="en-US" altLang="en-US" sz="3200" b="1" dirty="0">
                <a:solidFill>
                  <a:schemeClr val="tx1"/>
                </a:solidFill>
              </a:rPr>
              <a:t>5. Landed Cost Drivers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914400"/>
            <a:ext cx="7675497" cy="5818044"/>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Calculation Method Definitions: P21 help menu has a great description of each of these:</a:t>
            </a:r>
          </a:p>
          <a:p>
            <a:pPr marL="274320" lvl="1"/>
            <a:endParaRPr lang="en-US" altLang="x-none" dirty="0"/>
          </a:p>
          <a:p>
            <a:pPr marL="274320" lvl="1"/>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356116C5-7E50-48CC-BCA0-330579450780}"/>
              </a:ext>
            </a:extLst>
          </p:cNvPr>
          <p:cNvPicPr>
            <a:picLocks noChangeAspect="1"/>
          </p:cNvPicPr>
          <p:nvPr/>
        </p:nvPicPr>
        <p:blipFill>
          <a:blip r:embed="rId3"/>
          <a:stretch>
            <a:fillRect/>
          </a:stretch>
        </p:blipFill>
        <p:spPr>
          <a:xfrm>
            <a:off x="5165889" y="1521907"/>
            <a:ext cx="5135412" cy="5197659"/>
          </a:xfrm>
          <a:prstGeom prst="rect">
            <a:avLst/>
          </a:prstGeom>
        </p:spPr>
      </p:pic>
    </p:spTree>
    <p:extLst>
      <p:ext uri="{BB962C8B-B14F-4D97-AF65-F5344CB8AC3E}">
        <p14:creationId xmlns:p14="http://schemas.microsoft.com/office/powerpoint/2010/main" val="172179936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68499" y="2442442"/>
            <a:ext cx="3498979" cy="2456442"/>
          </a:xfrm>
        </p:spPr>
        <p:txBody>
          <a:bodyPr>
            <a:normAutofit/>
          </a:bodyPr>
          <a:lstStyle/>
          <a:p>
            <a:pPr algn="l" eaLnBrk="1" hangingPunct="1"/>
            <a:r>
              <a:rPr lang="en-US" altLang="en-US" sz="3200" b="1" dirty="0">
                <a:solidFill>
                  <a:schemeClr val="tx1"/>
                </a:solidFill>
              </a:rPr>
              <a:t>5. Landed Cost Drivers</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24</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70802" y="2778035"/>
            <a:ext cx="7675497" cy="1785257"/>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400" dirty="0"/>
              <a:t>Repeat this process until all your drivers are configured.</a:t>
            </a:r>
          </a:p>
          <a:p>
            <a:pPr marL="274320" lvl="1"/>
            <a:endParaRPr lang="en-US" altLang="x-none" sz="2400" dirty="0"/>
          </a:p>
          <a:p>
            <a:pPr marL="274320" lvl="1"/>
            <a:r>
              <a:rPr lang="en-US" altLang="x-none" sz="2400" dirty="0"/>
              <a:t>Then, you’re ready to apply landed cost in P21!!!!</a:t>
            </a:r>
          </a:p>
          <a:p>
            <a:pPr marL="274320" lvl="1"/>
            <a:endParaRPr lang="en-US" altLang="x-none" sz="2400" dirty="0"/>
          </a:p>
          <a:p>
            <a:pPr marL="274320" lvl="1"/>
            <a:endParaRPr lang="en-US" altLang="x-none" sz="2400" dirty="0"/>
          </a:p>
          <a:p>
            <a:pPr marL="731520" lvl="2"/>
            <a:endParaRPr lang="en-US" altLang="x-none" sz="2000" dirty="0"/>
          </a:p>
          <a:p>
            <a:pPr marL="731520" lvl="2"/>
            <a:endParaRPr lang="en-US" altLang="x-none" sz="2000" dirty="0"/>
          </a:p>
          <a:p>
            <a:pPr marL="731520" lvl="2"/>
            <a:endParaRPr lang="en-US" altLang="x-none" sz="2000" dirty="0"/>
          </a:p>
          <a:p>
            <a:pPr marL="548640" lvl="2" indent="0">
              <a:buNone/>
            </a:pPr>
            <a:endParaRPr lang="en-US" altLang="x-none" sz="2000" dirty="0"/>
          </a:p>
          <a:p>
            <a:pPr marL="274320" lvl="1"/>
            <a:endParaRPr lang="en-US" altLang="x-none" sz="2400" dirty="0"/>
          </a:p>
          <a:p>
            <a:pPr marL="274320" lvl="1"/>
            <a:endParaRPr lang="en-US" altLang="x-none" sz="2400" dirty="0"/>
          </a:p>
          <a:p>
            <a:pPr marL="274320" lvl="1"/>
            <a:endParaRPr lang="en-US" altLang="x-none" sz="2400" dirty="0"/>
          </a:p>
          <a:p>
            <a:pPr marL="274320" lvl="1"/>
            <a:endParaRPr lang="en-US" altLang="x-none" sz="2400" dirty="0"/>
          </a:p>
          <a:p>
            <a:pPr marL="274320" lvl="1"/>
            <a:endParaRPr lang="en-US" altLang="x-none" sz="2400" dirty="0"/>
          </a:p>
          <a:p>
            <a:pPr marL="274320" lvl="1"/>
            <a:endParaRPr lang="en-US" altLang="x-none" sz="2400" dirty="0"/>
          </a:p>
          <a:p>
            <a:pPr marL="274320" lvl="1"/>
            <a:endParaRPr lang="en-US" altLang="x-none" sz="2400" dirty="0"/>
          </a:p>
          <a:p>
            <a:pPr marL="274320" lvl="1"/>
            <a:endParaRPr lang="en-US" altLang="x-none" sz="2400" dirty="0"/>
          </a:p>
          <a:p>
            <a:pPr marL="45720" lvl="1" indent="0">
              <a:buFont typeface="Wingdings 2" pitchFamily="18" charset="2"/>
              <a:buNone/>
            </a:pPr>
            <a:endParaRPr lang="en-US" altLang="x-none" sz="2400" dirty="0"/>
          </a:p>
        </p:txBody>
      </p:sp>
    </p:spTree>
    <p:extLst>
      <p:ext uri="{BB962C8B-B14F-4D97-AF65-F5344CB8AC3E}">
        <p14:creationId xmlns:p14="http://schemas.microsoft.com/office/powerpoint/2010/main" val="2546303713"/>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25</a:t>
            </a:fld>
            <a:endParaRPr kumimoji="0" lang="en-US" dirty="0">
              <a:solidFill>
                <a:srgbClr val="FFFFFF"/>
              </a:solidFill>
            </a:endParaRPr>
          </a:p>
        </p:txBody>
      </p:sp>
      <p:sp>
        <p:nvSpPr>
          <p:cNvPr id="5" name="Title 1">
            <a:extLst>
              <a:ext uri="{FF2B5EF4-FFF2-40B4-BE49-F238E27FC236}">
                <a16:creationId xmlns:a16="http://schemas.microsoft.com/office/drawing/2014/main" id="{8BE67FDC-5046-460C-861B-4190FEAC99FF}"/>
              </a:ext>
            </a:extLst>
          </p:cNvPr>
          <p:cNvSpPr txBox="1">
            <a:spLocks/>
          </p:cNvSpPr>
          <p:nvPr/>
        </p:nvSpPr>
        <p:spPr>
          <a:xfrm>
            <a:off x="0" y="2922221"/>
            <a:ext cx="12192000" cy="1013558"/>
          </a:xfrm>
          <a:prstGeom prst="rect">
            <a:avLst/>
          </a:prstGeom>
        </p:spPr>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5400" dirty="0"/>
              <a:t>APPLYING LANDED COST TO A PO</a:t>
            </a:r>
          </a:p>
        </p:txBody>
      </p:sp>
    </p:spTree>
    <p:extLst>
      <p:ext uri="{BB962C8B-B14F-4D97-AF65-F5344CB8AC3E}">
        <p14:creationId xmlns:p14="http://schemas.microsoft.com/office/powerpoint/2010/main" val="123659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4" y="2354168"/>
            <a:ext cx="2248504" cy="2456442"/>
          </a:xfrm>
        </p:spPr>
        <p:txBody>
          <a:bodyPr>
            <a:normAutofit/>
          </a:bodyPr>
          <a:lstStyle/>
          <a:p>
            <a:pPr algn="l" eaLnBrk="1" hangingPunct="1"/>
            <a:r>
              <a:rPr lang="en-US" altLang="en-US" sz="3200" b="1" dirty="0">
                <a:solidFill>
                  <a:schemeClr val="tx1"/>
                </a:solidFill>
              </a:rPr>
              <a:t>Applying Landed Cost to a PO</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2149312" y="989814"/>
            <a:ext cx="9907570" cy="5843093"/>
          </a:xfrm>
          <a:prstGeom prst="rect">
            <a:avLst/>
          </a:prstGeom>
        </p:spPr>
        <p:txBody>
          <a:bodyPr vert="horz" lIns="91440" tIns="45720" rIns="91440" bIns="45720" rtlCol="0" anchor="t" anchorCtr="0">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Create a new PO.  The landed cost tab (at both the header and line level) should become available after you enter items.  </a:t>
            </a:r>
          </a:p>
          <a:p>
            <a:pPr marL="731520" lvl="2"/>
            <a:r>
              <a:rPr lang="en-US" altLang="x-none" dirty="0"/>
              <a:t>If P21 finds a driver (based on it’s search criteria) it will show on this tab</a:t>
            </a:r>
          </a:p>
          <a:p>
            <a:pPr marL="731520" lvl="2"/>
            <a:r>
              <a:rPr lang="en-US" altLang="x-none" dirty="0"/>
              <a:t>If there are no drivers found you can right click and add</a:t>
            </a:r>
          </a:p>
          <a:p>
            <a:pPr marL="731520" lvl="2"/>
            <a:r>
              <a:rPr lang="en-US" altLang="x-none" dirty="0"/>
              <a:t>If you want to add additional drivers enter through for a new line</a:t>
            </a:r>
          </a:p>
          <a:p>
            <a:pPr marL="731520" lvl="2"/>
            <a:r>
              <a:rPr lang="en-US" altLang="x-none" dirty="0"/>
              <a:t>Landed Cost can be applied when entering the PO or at point of PO/Container/Vessel/Transfer Receipt.</a:t>
            </a:r>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r>
              <a:rPr lang="en-US" altLang="x-none" dirty="0"/>
              <a:t>The total value of the PO = $3200.00.  Since the multiplier was set up as .50000 of Extended Cost (in step #5) the system has calculated a Landed Cost Amount = $3200 x .50000 = </a:t>
            </a:r>
            <a:r>
              <a:rPr lang="en-US" altLang="x-none" b="1" dirty="0"/>
              <a:t>$1600</a:t>
            </a:r>
            <a:r>
              <a:rPr lang="en-US" altLang="x-none" dirty="0"/>
              <a:t>.</a:t>
            </a:r>
          </a:p>
          <a:p>
            <a:pPr marL="731520" lvl="2"/>
            <a:r>
              <a:rPr lang="en-US" altLang="x-none" dirty="0"/>
              <a:t>This can be edited on the screen, i.e. multiplier, application point and calculation method can be changed to tailor directly to the PO.</a:t>
            </a:r>
          </a:p>
          <a:p>
            <a:pPr marL="731520" lvl="2"/>
            <a:r>
              <a:rPr lang="en-US" altLang="x-none" dirty="0"/>
              <a:t>The line level shows how much Landed Cost is applied to each item.</a:t>
            </a:r>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5" name="Picture 4">
            <a:extLst>
              <a:ext uri="{FF2B5EF4-FFF2-40B4-BE49-F238E27FC236}">
                <a16:creationId xmlns:a16="http://schemas.microsoft.com/office/drawing/2014/main" id="{AA142971-6DB7-4051-891A-5AD4E8378CD6}"/>
              </a:ext>
            </a:extLst>
          </p:cNvPr>
          <p:cNvPicPr>
            <a:picLocks noChangeAspect="1"/>
          </p:cNvPicPr>
          <p:nvPr/>
        </p:nvPicPr>
        <p:blipFill>
          <a:blip r:embed="rId3"/>
          <a:stretch>
            <a:fillRect/>
          </a:stretch>
        </p:blipFill>
        <p:spPr>
          <a:xfrm>
            <a:off x="3323101" y="2707222"/>
            <a:ext cx="8050384" cy="2606240"/>
          </a:xfrm>
          <a:prstGeom prst="rect">
            <a:avLst/>
          </a:prstGeom>
        </p:spPr>
      </p:pic>
    </p:spTree>
    <p:extLst>
      <p:ext uri="{BB962C8B-B14F-4D97-AF65-F5344CB8AC3E}">
        <p14:creationId xmlns:p14="http://schemas.microsoft.com/office/powerpoint/2010/main" val="2265555597"/>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316842"/>
            <a:ext cx="3498979" cy="2456442"/>
          </a:xfrm>
        </p:spPr>
        <p:txBody>
          <a:bodyPr>
            <a:normAutofit/>
          </a:bodyPr>
          <a:lstStyle/>
          <a:p>
            <a:pPr algn="l" eaLnBrk="1" hangingPunct="1"/>
            <a:r>
              <a:rPr lang="en-US" altLang="en-US" sz="3200" b="1" dirty="0">
                <a:solidFill>
                  <a:schemeClr val="tx1"/>
                </a:solidFill>
              </a:rPr>
              <a:t>Applying Landed Cost to a PO</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722810"/>
            <a:ext cx="8155141" cy="5644507"/>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000" dirty="0"/>
              <a:t>Purchase Order (Point of Receipt) Receipt:</a:t>
            </a:r>
          </a:p>
          <a:p>
            <a:pPr marL="731520" lvl="2"/>
            <a:r>
              <a:rPr lang="en-US" altLang="x-none" sz="1800" dirty="0"/>
              <a:t>Receiving a Purchase Order </a:t>
            </a:r>
            <a:r>
              <a:rPr lang="en-US" altLang="x-none" sz="1800" b="1" dirty="0"/>
              <a:t>automatically</a:t>
            </a:r>
            <a:r>
              <a:rPr lang="en-US" altLang="x-none" sz="1800" dirty="0"/>
              <a:t> creates a Receipt for Landed Cost.  </a:t>
            </a:r>
          </a:p>
          <a:p>
            <a:pPr marL="1188720" lvl="3"/>
            <a:r>
              <a:rPr lang="en-US" altLang="x-none" sz="1600" dirty="0"/>
              <a:t>From here the transaction splits – there is one “Convert PO to Voucher” for the goods, and one “Convert Landed Cost to Voucher” </a:t>
            </a:r>
            <a:r>
              <a:rPr lang="en-US" altLang="x-none" sz="1600" b="1" dirty="0"/>
              <a:t>per driver </a:t>
            </a:r>
            <a:r>
              <a:rPr lang="en-US" altLang="x-none" sz="1600" dirty="0"/>
              <a:t>for the Landed Cost piece.</a:t>
            </a:r>
          </a:p>
          <a:p>
            <a:pPr marL="1188720" lvl="3"/>
            <a:endParaRPr lang="en-US" altLang="x-none" sz="1600" dirty="0"/>
          </a:p>
          <a:p>
            <a:pPr marL="1188720" lvl="3"/>
            <a:r>
              <a:rPr lang="en-US" altLang="x-none" sz="1600" dirty="0"/>
              <a:t>This enables you to voucher one/multiple vendors for the landed cost piece, i.e. if my PO has landed cost lines for “Customs &amp; Duties” and one for “Webinar – FedEx” I will have two lines of Landed Cost to voucher, enabling me to use multiple vendors</a:t>
            </a:r>
          </a:p>
          <a:p>
            <a:pPr marL="731520" lvl="2"/>
            <a:endParaRPr lang="en-US" altLang="x-none" sz="1800" dirty="0"/>
          </a:p>
          <a:p>
            <a:pPr marL="731520" lvl="2"/>
            <a:r>
              <a:rPr lang="en-US" altLang="x-none" sz="1800" dirty="0"/>
              <a:t>Don’t worry – you’re not locked into the landed cost amount on the initial purchase order!  You can edit the landed cost at point of receipt.</a:t>
            </a:r>
          </a:p>
          <a:p>
            <a:pPr marL="731520" lvl="2"/>
            <a:endParaRPr lang="en-US" altLang="x-none" sz="1800" dirty="0"/>
          </a:p>
          <a:p>
            <a:pPr marL="731520" lvl="2"/>
            <a:r>
              <a:rPr lang="en-US" altLang="x-none" sz="1800" dirty="0"/>
              <a:t>We are going to go through examples of editing the landed cost at point of PO receipt next, but please keep in mind the original transaction:</a:t>
            </a:r>
          </a:p>
          <a:p>
            <a:pPr marL="1188720" lvl="3"/>
            <a:r>
              <a:rPr lang="en-US" altLang="x-none" sz="1600" dirty="0"/>
              <a:t>PO Value = $3200</a:t>
            </a:r>
          </a:p>
          <a:p>
            <a:pPr marL="1188720" lvl="3"/>
            <a:r>
              <a:rPr lang="en-US" altLang="x-none" sz="1600" dirty="0"/>
              <a:t>Landed Cost (.5000 multiplier on Extended Cost) = $1600</a:t>
            </a:r>
          </a:p>
          <a:p>
            <a:pPr marL="1188720" lvl="3"/>
            <a:r>
              <a:rPr lang="en-US" altLang="x-none" sz="1600" dirty="0"/>
              <a:t>Total Value + Landed Cost = $4800</a:t>
            </a:r>
          </a:p>
          <a:p>
            <a:pPr marL="731520" lvl="2"/>
            <a:endParaRPr lang="en-US" altLang="x-none" sz="18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731520" lvl="2"/>
            <a:endParaRPr lang="en-US" altLang="x-none" sz="1800" dirty="0"/>
          </a:p>
          <a:p>
            <a:pPr marL="731520" lvl="2"/>
            <a:endParaRPr lang="en-US" altLang="x-none" sz="1800" dirty="0"/>
          </a:p>
          <a:p>
            <a:pPr marL="731520" lvl="2"/>
            <a:endParaRPr lang="en-US" altLang="x-none" sz="1800" dirty="0"/>
          </a:p>
          <a:p>
            <a:pPr marL="548640" lvl="2" indent="0">
              <a:buNone/>
            </a:pPr>
            <a:endParaRPr lang="en-US" altLang="x-none" sz="1800" dirty="0"/>
          </a:p>
          <a:p>
            <a:pPr marL="274320" lvl="1"/>
            <a:endParaRPr lang="en-US" altLang="x-none" sz="2000" dirty="0"/>
          </a:p>
          <a:p>
            <a:pPr marL="274320" lvl="1"/>
            <a:endParaRPr lang="en-US" altLang="x-none" sz="2000" dirty="0"/>
          </a:p>
          <a:p>
            <a:pPr marL="45720" lvl="1" indent="0">
              <a:buFont typeface="Wingdings 2" pitchFamily="18" charset="2"/>
              <a:buNone/>
            </a:pPr>
            <a:endParaRPr lang="en-US" altLang="x-none" sz="2000" dirty="0"/>
          </a:p>
        </p:txBody>
      </p:sp>
    </p:spTree>
    <p:extLst>
      <p:ext uri="{BB962C8B-B14F-4D97-AF65-F5344CB8AC3E}">
        <p14:creationId xmlns:p14="http://schemas.microsoft.com/office/powerpoint/2010/main" val="199079741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200779"/>
            <a:ext cx="3498979" cy="2456442"/>
          </a:xfrm>
        </p:spPr>
        <p:txBody>
          <a:bodyPr>
            <a:normAutofit/>
          </a:bodyPr>
          <a:lstStyle/>
          <a:p>
            <a:pPr algn="l" eaLnBrk="1" hangingPunct="1"/>
            <a:r>
              <a:rPr lang="en-US" altLang="en-US" sz="3200" b="1" dirty="0">
                <a:solidFill>
                  <a:schemeClr val="tx1"/>
                </a:solidFill>
              </a:rPr>
              <a:t>Applying Landed Cost to a PO</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330926"/>
            <a:ext cx="8155141" cy="6036391"/>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548640" lvl="2" indent="0">
              <a:buNone/>
            </a:pPr>
            <a:endParaRPr lang="en-US" altLang="x-none" sz="1800" dirty="0"/>
          </a:p>
          <a:p>
            <a:pPr marL="274320" lvl="1"/>
            <a:r>
              <a:rPr lang="en-US" altLang="x-none" sz="2000" dirty="0"/>
              <a:t>Examples of Editing Landed Cost:</a:t>
            </a:r>
          </a:p>
          <a:p>
            <a:pPr marL="731520" lvl="2"/>
            <a:r>
              <a:rPr lang="en-US" altLang="x-none" sz="1800" dirty="0"/>
              <a:t>Total items received are more than the initial PO.  P21 automatically calculates the additional amount based on the driver.  In this case calculated freight went from $1600 to $1850</a:t>
            </a:r>
          </a:p>
          <a:p>
            <a:pPr marL="1188720" lvl="3"/>
            <a:r>
              <a:rPr lang="en-US" altLang="x-none" sz="1600" dirty="0"/>
              <a:t>Unit Price of item 100213 = $0.10</a:t>
            </a:r>
          </a:p>
          <a:p>
            <a:pPr marL="1188720" lvl="3"/>
            <a:r>
              <a:rPr lang="en-US" altLang="x-none" sz="1600" dirty="0"/>
              <a:t>Landed Cost = .5000 x $0.10 = $0.05/unit</a:t>
            </a:r>
          </a:p>
          <a:p>
            <a:pPr marL="1188720" lvl="3"/>
            <a:r>
              <a:rPr lang="en-US" altLang="x-none" sz="1600" dirty="0"/>
              <a:t>5000 additional units x $0.05 = $250</a:t>
            </a:r>
          </a:p>
          <a:p>
            <a:pPr marL="1188720" lvl="3"/>
            <a:r>
              <a:rPr lang="en-US" altLang="x-none" sz="1600" dirty="0"/>
              <a:t>Landed Cost increases from $1600 to $1850</a:t>
            </a:r>
          </a:p>
          <a:p>
            <a:pPr marL="1188720" lvl="3"/>
            <a:endParaRPr lang="en-US" altLang="x-none" sz="16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274320" lvl="1"/>
            <a:endParaRPr lang="en-US" altLang="x-none" sz="2000" dirty="0"/>
          </a:p>
          <a:p>
            <a:pPr marL="731520" lvl="2"/>
            <a:endParaRPr lang="en-US" altLang="x-none" sz="1800" dirty="0"/>
          </a:p>
          <a:p>
            <a:pPr marL="731520" lvl="2"/>
            <a:endParaRPr lang="en-US" altLang="x-none" sz="1800" dirty="0"/>
          </a:p>
          <a:p>
            <a:pPr marL="731520" lvl="2"/>
            <a:endParaRPr lang="en-US" altLang="x-none" sz="1800" dirty="0"/>
          </a:p>
          <a:p>
            <a:pPr marL="548640" lvl="2" indent="0">
              <a:buNone/>
            </a:pPr>
            <a:endParaRPr lang="en-US" altLang="x-none" sz="1800" dirty="0"/>
          </a:p>
          <a:p>
            <a:pPr marL="274320" lvl="1"/>
            <a:endParaRPr lang="en-US" altLang="x-none" sz="2000" dirty="0"/>
          </a:p>
          <a:p>
            <a:pPr marL="274320" lvl="1"/>
            <a:endParaRPr lang="en-US" altLang="x-none" sz="2000" dirty="0"/>
          </a:p>
          <a:p>
            <a:pPr marL="45720" lvl="1" indent="0">
              <a:buFont typeface="Wingdings 2" pitchFamily="18" charset="2"/>
              <a:buNone/>
            </a:pPr>
            <a:endParaRPr lang="en-US" altLang="x-none" sz="2000" dirty="0"/>
          </a:p>
        </p:txBody>
      </p:sp>
      <p:pic>
        <p:nvPicPr>
          <p:cNvPr id="3" name="Picture 2">
            <a:extLst>
              <a:ext uri="{FF2B5EF4-FFF2-40B4-BE49-F238E27FC236}">
                <a16:creationId xmlns:a16="http://schemas.microsoft.com/office/drawing/2014/main" id="{D9BE78D5-3439-4603-843B-BCB917BBC251}"/>
              </a:ext>
            </a:extLst>
          </p:cNvPr>
          <p:cNvPicPr>
            <a:picLocks noChangeAspect="1"/>
          </p:cNvPicPr>
          <p:nvPr/>
        </p:nvPicPr>
        <p:blipFill>
          <a:blip r:embed="rId3"/>
          <a:stretch>
            <a:fillRect/>
          </a:stretch>
        </p:blipFill>
        <p:spPr>
          <a:xfrm>
            <a:off x="3567314" y="3366526"/>
            <a:ext cx="8119589" cy="2566370"/>
          </a:xfrm>
          <a:prstGeom prst="rect">
            <a:avLst/>
          </a:prstGeom>
        </p:spPr>
      </p:pic>
    </p:spTree>
    <p:extLst>
      <p:ext uri="{BB962C8B-B14F-4D97-AF65-F5344CB8AC3E}">
        <p14:creationId xmlns:p14="http://schemas.microsoft.com/office/powerpoint/2010/main" val="278269061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32783" y="2200779"/>
            <a:ext cx="3498979" cy="2456442"/>
          </a:xfrm>
        </p:spPr>
        <p:txBody>
          <a:bodyPr>
            <a:normAutofit/>
          </a:bodyPr>
          <a:lstStyle/>
          <a:p>
            <a:pPr algn="l" eaLnBrk="1" hangingPunct="1"/>
            <a:r>
              <a:rPr lang="en-US" altLang="en-US" sz="3200" b="1" dirty="0">
                <a:solidFill>
                  <a:schemeClr val="tx1"/>
                </a:solidFill>
              </a:rPr>
              <a:t>Applying Landed Cost to a PO</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610612"/>
            <a:ext cx="8421426" cy="5756706"/>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Examples of Editing Landed Cost:</a:t>
            </a:r>
          </a:p>
          <a:p>
            <a:pPr marL="731520" lvl="2"/>
            <a:r>
              <a:rPr lang="en-US" altLang="x-none" dirty="0"/>
              <a:t>Adding a Driver: creates another line of landed cost for each item on the PO</a:t>
            </a:r>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731520" lvl="2"/>
            <a:r>
              <a:rPr lang="en-US" altLang="x-none" dirty="0"/>
              <a:t>Editing a Driver: changed the multiplier from .50 to .45</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8E9DBE74-14ED-482B-B0EA-9055807B2C05}"/>
              </a:ext>
            </a:extLst>
          </p:cNvPr>
          <p:cNvPicPr>
            <a:picLocks noChangeAspect="1"/>
          </p:cNvPicPr>
          <p:nvPr/>
        </p:nvPicPr>
        <p:blipFill>
          <a:blip r:embed="rId3"/>
          <a:stretch>
            <a:fillRect/>
          </a:stretch>
        </p:blipFill>
        <p:spPr>
          <a:xfrm>
            <a:off x="4229091" y="1298950"/>
            <a:ext cx="6442744" cy="2395390"/>
          </a:xfrm>
          <a:prstGeom prst="rect">
            <a:avLst/>
          </a:prstGeom>
        </p:spPr>
      </p:pic>
      <p:pic>
        <p:nvPicPr>
          <p:cNvPr id="5" name="Picture 4">
            <a:extLst>
              <a:ext uri="{FF2B5EF4-FFF2-40B4-BE49-F238E27FC236}">
                <a16:creationId xmlns:a16="http://schemas.microsoft.com/office/drawing/2014/main" id="{DB2EF5FE-18DA-43A7-A076-9D15F12C7790}"/>
              </a:ext>
            </a:extLst>
          </p:cNvPr>
          <p:cNvPicPr>
            <a:picLocks noChangeAspect="1"/>
          </p:cNvPicPr>
          <p:nvPr/>
        </p:nvPicPr>
        <p:blipFill>
          <a:blip r:embed="rId4"/>
          <a:stretch>
            <a:fillRect/>
          </a:stretch>
        </p:blipFill>
        <p:spPr>
          <a:xfrm>
            <a:off x="4229091" y="4217406"/>
            <a:ext cx="6442744" cy="2190002"/>
          </a:xfrm>
          <a:prstGeom prst="rect">
            <a:avLst/>
          </a:prstGeom>
        </p:spPr>
      </p:pic>
    </p:spTree>
    <p:extLst>
      <p:ext uri="{BB962C8B-B14F-4D97-AF65-F5344CB8AC3E}">
        <p14:creationId xmlns:p14="http://schemas.microsoft.com/office/powerpoint/2010/main" val="166801776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151" y="1206013"/>
            <a:ext cx="9636050" cy="1293028"/>
          </a:xfrm>
        </p:spPr>
        <p:txBody>
          <a:bodyPr>
            <a:noAutofit/>
          </a:bodyPr>
          <a:lstStyle/>
          <a:p>
            <a:pPr algn="ctr"/>
            <a:r>
              <a:rPr lang="en-CA" sz="4400" dirty="0"/>
              <a:t>Prophet 21 World Wide User Group Officers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a:t>
            </a:fld>
            <a:endParaRPr kumimoji="0" lang="en-US" dirty="0">
              <a:solidFill>
                <a:srgbClr val="FFFFFF"/>
              </a:solidFill>
            </a:endParaRPr>
          </a:p>
        </p:txBody>
      </p:sp>
      <p:sp>
        <p:nvSpPr>
          <p:cNvPr id="4" name="Rectangle 3">
            <a:extLst>
              <a:ext uri="{FF2B5EF4-FFF2-40B4-BE49-F238E27FC236}">
                <a16:creationId xmlns:a16="http://schemas.microsoft.com/office/drawing/2014/main" id="{A34FC6CE-72F8-4F58-B04F-61666F768406}"/>
              </a:ext>
            </a:extLst>
          </p:cNvPr>
          <p:cNvSpPr/>
          <p:nvPr/>
        </p:nvSpPr>
        <p:spPr>
          <a:xfrm>
            <a:off x="1463041" y="2673323"/>
            <a:ext cx="9347662" cy="2619113"/>
          </a:xfrm>
          <a:prstGeom prst="rect">
            <a:avLst/>
          </a:prstGeom>
        </p:spPr>
        <p:txBody>
          <a:bodyPr wrap="square" numCol="2" spcCol="180000">
            <a:noAutofit/>
          </a:bodyPr>
          <a:lstStyle/>
          <a:p>
            <a:pPr marL="0" indent="0">
              <a:buNone/>
            </a:pPr>
            <a:r>
              <a:rPr lang="en-US" sz="1400" b="1" dirty="0"/>
              <a:t>President</a:t>
            </a:r>
          </a:p>
          <a:p>
            <a:pPr marL="0" indent="0">
              <a:buNone/>
            </a:pPr>
            <a:r>
              <a:rPr lang="en-US" sz="1400" dirty="0"/>
              <a:t>Sam Snow</a:t>
            </a:r>
            <a:br>
              <a:rPr lang="en-US" sz="1400" dirty="0"/>
            </a:br>
            <a:r>
              <a:rPr lang="en-US" sz="1400" dirty="0"/>
              <a:t>T. J. Snow Company, Inc. </a:t>
            </a:r>
            <a:br>
              <a:rPr lang="en-US" sz="1400" dirty="0"/>
            </a:br>
            <a:br>
              <a:rPr lang="en-US" sz="1400" dirty="0"/>
            </a:br>
            <a:r>
              <a:rPr lang="en-US" sz="1400" b="1" dirty="0"/>
              <a:t>Vice President of Finance</a:t>
            </a:r>
          </a:p>
          <a:p>
            <a:r>
              <a:rPr lang="en-US" sz="1400" dirty="0"/>
              <a:t>Tim Edmunds	</a:t>
            </a:r>
            <a:br>
              <a:rPr lang="en-US" sz="1400" dirty="0"/>
            </a:br>
            <a:r>
              <a:rPr lang="en-US" sz="1400" dirty="0"/>
              <a:t>TSI Solutions</a:t>
            </a:r>
            <a:br>
              <a:rPr lang="en-US" sz="1400" dirty="0"/>
            </a:br>
            <a:br>
              <a:rPr lang="en-US" sz="1400" dirty="0"/>
            </a:br>
            <a:r>
              <a:rPr lang="en-US" sz="1400" b="1" dirty="0"/>
              <a:t>Vice President of Marketing and Education </a:t>
            </a:r>
          </a:p>
          <a:p>
            <a:pPr marL="0" indent="0">
              <a:buNone/>
            </a:pPr>
            <a:r>
              <a:rPr lang="en-US" sz="1400" dirty="0"/>
              <a:t>Mike Chadwick</a:t>
            </a:r>
            <a:br>
              <a:rPr lang="en-US" sz="1400" dirty="0"/>
            </a:br>
            <a:r>
              <a:rPr lang="en-US" sz="1400" dirty="0"/>
              <a:t>T. J. Snow Company, Inc.</a:t>
            </a:r>
          </a:p>
          <a:p>
            <a:pPr marL="0" indent="0">
              <a:buNone/>
            </a:pPr>
            <a:endParaRPr lang="en-US" sz="1400" dirty="0"/>
          </a:p>
          <a:p>
            <a:pPr marL="0" indent="0">
              <a:buNone/>
            </a:pPr>
            <a:r>
              <a:rPr lang="en-US" sz="1400" b="1" dirty="0"/>
              <a:t>Vice President of Operations </a:t>
            </a:r>
          </a:p>
          <a:p>
            <a:r>
              <a:rPr lang="en-US" sz="1400" dirty="0"/>
              <a:t>Ted Hoffman </a:t>
            </a:r>
            <a:br>
              <a:rPr lang="en-US" sz="1400" dirty="0"/>
            </a:br>
            <a:r>
              <a:rPr lang="en-US" sz="1400" dirty="0"/>
              <a:t>Utility Supply and Construction</a:t>
            </a:r>
          </a:p>
          <a:p>
            <a:pPr marL="0" indent="0">
              <a:buNone/>
            </a:pPr>
            <a:endParaRPr lang="en-US" sz="1400" dirty="0"/>
          </a:p>
          <a:p>
            <a:pPr marL="0" indent="0">
              <a:buNone/>
            </a:pPr>
            <a:br>
              <a:rPr lang="en-US" sz="1400" dirty="0"/>
            </a:br>
            <a:r>
              <a:rPr lang="en-US" sz="1400" b="1" dirty="0"/>
              <a:t>Vice President of Member Relations </a:t>
            </a:r>
          </a:p>
          <a:p>
            <a:r>
              <a:rPr lang="en-US" sz="1400" dirty="0"/>
              <a:t>Eric Lunsford</a:t>
            </a:r>
            <a:br>
              <a:rPr lang="en-US" sz="1400" dirty="0"/>
            </a:br>
            <a:r>
              <a:rPr lang="en-US" sz="1400" dirty="0" err="1"/>
              <a:t>Pye</a:t>
            </a:r>
            <a:r>
              <a:rPr lang="en-US" sz="1400" dirty="0"/>
              <a:t>-Barker Engineered Solutions </a:t>
            </a:r>
          </a:p>
        </p:txBody>
      </p:sp>
    </p:spTree>
    <p:extLst>
      <p:ext uri="{BB962C8B-B14F-4D97-AF65-F5344CB8AC3E}">
        <p14:creationId xmlns:p14="http://schemas.microsoft.com/office/powerpoint/2010/main" val="105433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198680"/>
            <a:ext cx="3498979" cy="2456442"/>
          </a:xfrm>
        </p:spPr>
        <p:txBody>
          <a:bodyPr>
            <a:normAutofit/>
          </a:bodyPr>
          <a:lstStyle/>
          <a:p>
            <a:pPr algn="l" eaLnBrk="1" hangingPunct="1"/>
            <a:r>
              <a:rPr lang="en-US" altLang="en-US" sz="3200" b="1" dirty="0">
                <a:solidFill>
                  <a:schemeClr val="tx1"/>
                </a:solidFill>
              </a:rPr>
              <a:t>Applying Landed Cost to a PO</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2" y="1263192"/>
            <a:ext cx="7675497" cy="5304236"/>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For the Final PO Receipt we will receive all items and change the Extended Cost Multiplier to 1.0:</a:t>
            </a:r>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731520" lvl="2"/>
            <a:r>
              <a:rPr lang="en-US" altLang="x-none" dirty="0"/>
              <a:t>PO Item Cost = $3200</a:t>
            </a:r>
          </a:p>
          <a:p>
            <a:pPr marL="731520" lvl="2"/>
            <a:r>
              <a:rPr lang="en-US" altLang="x-none" dirty="0"/>
              <a:t>Landed Cost = $3200</a:t>
            </a:r>
          </a:p>
          <a:p>
            <a:pPr marL="731520" lvl="2"/>
            <a:r>
              <a:rPr lang="en-US" altLang="x-none" dirty="0"/>
              <a:t>Total Item Cost + Landed Cost = $6400</a:t>
            </a:r>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D263549F-0CEB-4EBA-A291-3A5A38547B9E}"/>
              </a:ext>
            </a:extLst>
          </p:cNvPr>
          <p:cNvPicPr>
            <a:picLocks noChangeAspect="1"/>
          </p:cNvPicPr>
          <p:nvPr/>
        </p:nvPicPr>
        <p:blipFill>
          <a:blip r:embed="rId3"/>
          <a:stretch>
            <a:fillRect/>
          </a:stretch>
        </p:blipFill>
        <p:spPr>
          <a:xfrm>
            <a:off x="4019129" y="2031129"/>
            <a:ext cx="7675497" cy="2623993"/>
          </a:xfrm>
          <a:prstGeom prst="rect">
            <a:avLst/>
          </a:prstGeom>
        </p:spPr>
      </p:pic>
    </p:spTree>
    <p:extLst>
      <p:ext uri="{BB962C8B-B14F-4D97-AF65-F5344CB8AC3E}">
        <p14:creationId xmlns:p14="http://schemas.microsoft.com/office/powerpoint/2010/main" val="704468577"/>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31</a:t>
            </a:fld>
            <a:endParaRPr kumimoji="0" lang="en-US" dirty="0">
              <a:solidFill>
                <a:srgbClr val="FFFFFF"/>
              </a:solidFill>
            </a:endParaRPr>
          </a:p>
        </p:txBody>
      </p:sp>
      <p:sp>
        <p:nvSpPr>
          <p:cNvPr id="5" name="Title 1">
            <a:extLst>
              <a:ext uri="{FF2B5EF4-FFF2-40B4-BE49-F238E27FC236}">
                <a16:creationId xmlns:a16="http://schemas.microsoft.com/office/drawing/2014/main" id="{8BE67FDC-5046-460C-861B-4190FEAC99FF}"/>
              </a:ext>
            </a:extLst>
          </p:cNvPr>
          <p:cNvSpPr txBox="1">
            <a:spLocks/>
          </p:cNvSpPr>
          <p:nvPr/>
        </p:nvSpPr>
        <p:spPr>
          <a:xfrm>
            <a:off x="0" y="2922221"/>
            <a:ext cx="12192000" cy="1013558"/>
          </a:xfrm>
          <a:prstGeom prst="rect">
            <a:avLst/>
          </a:prstGeom>
        </p:spPr>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5400" dirty="0"/>
              <a:t>Accounting impact</a:t>
            </a:r>
          </a:p>
        </p:txBody>
      </p:sp>
    </p:spTree>
    <p:extLst>
      <p:ext uri="{BB962C8B-B14F-4D97-AF65-F5344CB8AC3E}">
        <p14:creationId xmlns:p14="http://schemas.microsoft.com/office/powerpoint/2010/main" val="192780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47F4-614F-41E6-92DE-2980B1879F11}"/>
              </a:ext>
            </a:extLst>
          </p:cNvPr>
          <p:cNvSpPr>
            <a:spLocks noGrp="1"/>
          </p:cNvSpPr>
          <p:nvPr>
            <p:ph type="title"/>
          </p:nvPr>
        </p:nvSpPr>
        <p:spPr>
          <a:xfrm>
            <a:off x="31340" y="2228948"/>
            <a:ext cx="3057936" cy="2456442"/>
          </a:xfrm>
        </p:spPr>
        <p:txBody>
          <a:bodyPr>
            <a:normAutofit/>
          </a:bodyPr>
          <a:lstStyle/>
          <a:p>
            <a:pPr algn="l"/>
            <a:r>
              <a:rPr lang="en-US" sz="3200" b="1" dirty="0">
                <a:solidFill>
                  <a:schemeClr val="tx1"/>
                </a:solidFill>
              </a:rPr>
              <a:t>Accounting</a:t>
            </a:r>
          </a:p>
        </p:txBody>
      </p:sp>
      <p:sp>
        <p:nvSpPr>
          <p:cNvPr id="3" name="Content Placeholder 2">
            <a:extLst>
              <a:ext uri="{FF2B5EF4-FFF2-40B4-BE49-F238E27FC236}">
                <a16:creationId xmlns:a16="http://schemas.microsoft.com/office/drawing/2014/main" id="{C9E2D9F6-892F-4ACC-B80F-8ABAA7E7D31F}"/>
              </a:ext>
            </a:extLst>
          </p:cNvPr>
          <p:cNvSpPr>
            <a:spLocks noGrp="1"/>
          </p:cNvSpPr>
          <p:nvPr>
            <p:ph idx="1"/>
          </p:nvPr>
        </p:nvSpPr>
        <p:spPr>
          <a:xfrm>
            <a:off x="3086715" y="835497"/>
            <a:ext cx="8374017" cy="607248"/>
          </a:xfrm>
        </p:spPr>
        <p:txBody>
          <a:bodyPr anchor="t" anchorCtr="0">
            <a:normAutofit fontScale="92500" lnSpcReduction="10000"/>
          </a:bodyPr>
          <a:lstStyle/>
          <a:p>
            <a:r>
              <a:rPr lang="en-US" dirty="0"/>
              <a:t>We have configured the landed cost in P21 and applied our driver(s) on a PO.  But what transactions are generated in P21?</a:t>
            </a:r>
          </a:p>
          <a:p>
            <a:endParaRPr lang="en-US" dirty="0"/>
          </a:p>
          <a:p>
            <a:endParaRPr lang="en-US" dirty="0"/>
          </a:p>
        </p:txBody>
      </p:sp>
      <p:sp>
        <p:nvSpPr>
          <p:cNvPr id="4" name="Slide Number Placeholder 3">
            <a:extLst>
              <a:ext uri="{FF2B5EF4-FFF2-40B4-BE49-F238E27FC236}">
                <a16:creationId xmlns:a16="http://schemas.microsoft.com/office/drawing/2014/main" id="{7E0CCCFD-5508-416A-8F65-2D08D16E18F9}"/>
              </a:ext>
            </a:extLst>
          </p:cNvPr>
          <p:cNvSpPr>
            <a:spLocks noGrp="1"/>
          </p:cNvSpPr>
          <p:nvPr>
            <p:ph type="sldNum" sz="quarter" idx="12"/>
          </p:nvPr>
        </p:nvSpPr>
        <p:spPr/>
        <p:txBody>
          <a:bodyPr/>
          <a:lstStyle/>
          <a:p>
            <a:fld id="{4FAB73BC-B049-4115-A692-8D63A059BFB8}" type="slidenum">
              <a:rPr lang="en-US" smtClean="0"/>
              <a:pPr/>
              <a:t>32</a:t>
            </a:fld>
            <a:endParaRPr lang="en-US" dirty="0"/>
          </a:p>
        </p:txBody>
      </p:sp>
      <p:graphicFrame>
        <p:nvGraphicFramePr>
          <p:cNvPr id="5" name="Diagram 4">
            <a:extLst>
              <a:ext uri="{FF2B5EF4-FFF2-40B4-BE49-F238E27FC236}">
                <a16:creationId xmlns:a16="http://schemas.microsoft.com/office/drawing/2014/main" id="{4566FD82-6315-47DD-B00B-4D1D0EF7769E}"/>
              </a:ext>
            </a:extLst>
          </p:cNvPr>
          <p:cNvGraphicFramePr/>
          <p:nvPr>
            <p:extLst>
              <p:ext uri="{D42A27DB-BD31-4B8C-83A1-F6EECF244321}">
                <p14:modId xmlns:p14="http://schemas.microsoft.com/office/powerpoint/2010/main" val="3322048507"/>
              </p:ext>
            </p:extLst>
          </p:nvPr>
        </p:nvGraphicFramePr>
        <p:xfrm>
          <a:off x="2997724" y="973123"/>
          <a:ext cx="9093663" cy="1957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Up Arrow 5">
            <a:extLst>
              <a:ext uri="{FF2B5EF4-FFF2-40B4-BE49-F238E27FC236}">
                <a16:creationId xmlns:a16="http://schemas.microsoft.com/office/drawing/2014/main" id="{8C2875A2-E1A2-419D-AD3E-222DA851F629}"/>
              </a:ext>
            </a:extLst>
          </p:cNvPr>
          <p:cNvSpPr/>
          <p:nvPr/>
        </p:nvSpPr>
        <p:spPr>
          <a:xfrm>
            <a:off x="3141561" y="2430408"/>
            <a:ext cx="1759316" cy="1152596"/>
          </a:xfrm>
          <a:prstGeom prst="upArrowCallou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Open POs Report</a:t>
            </a:r>
          </a:p>
        </p:txBody>
      </p:sp>
      <p:sp>
        <p:nvSpPr>
          <p:cNvPr id="7" name="Callout: Up Arrow 6">
            <a:extLst>
              <a:ext uri="{FF2B5EF4-FFF2-40B4-BE49-F238E27FC236}">
                <a16:creationId xmlns:a16="http://schemas.microsoft.com/office/drawing/2014/main" id="{9FC5733A-3C7F-4B19-95E1-29D0385D9BA6}"/>
              </a:ext>
            </a:extLst>
          </p:cNvPr>
          <p:cNvSpPr/>
          <p:nvPr/>
        </p:nvSpPr>
        <p:spPr>
          <a:xfrm>
            <a:off x="3141561" y="3583004"/>
            <a:ext cx="1759316" cy="1152596"/>
          </a:xfrm>
          <a:prstGeom prst="upArrowCallou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No Subledger Activity</a:t>
            </a:r>
          </a:p>
        </p:txBody>
      </p:sp>
      <p:sp>
        <p:nvSpPr>
          <p:cNvPr id="8" name="Callout: Up Arrow 7">
            <a:extLst>
              <a:ext uri="{FF2B5EF4-FFF2-40B4-BE49-F238E27FC236}">
                <a16:creationId xmlns:a16="http://schemas.microsoft.com/office/drawing/2014/main" id="{0EF8550F-7AC9-48E3-9485-20AECC0D70DE}"/>
              </a:ext>
            </a:extLst>
          </p:cNvPr>
          <p:cNvSpPr/>
          <p:nvPr/>
        </p:nvSpPr>
        <p:spPr>
          <a:xfrm>
            <a:off x="3141561" y="4740143"/>
            <a:ext cx="1759316" cy="1152596"/>
          </a:xfrm>
          <a:prstGeom prst="upArrowCallou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No GL Activity</a:t>
            </a:r>
          </a:p>
        </p:txBody>
      </p:sp>
      <p:sp>
        <p:nvSpPr>
          <p:cNvPr id="9" name="Callout: Up Arrow 8">
            <a:extLst>
              <a:ext uri="{FF2B5EF4-FFF2-40B4-BE49-F238E27FC236}">
                <a16:creationId xmlns:a16="http://schemas.microsoft.com/office/drawing/2014/main" id="{4EAD7D25-50E7-47FA-9129-C01E816834DB}"/>
              </a:ext>
            </a:extLst>
          </p:cNvPr>
          <p:cNvSpPr/>
          <p:nvPr/>
        </p:nvSpPr>
        <p:spPr>
          <a:xfrm>
            <a:off x="4992907" y="2437656"/>
            <a:ext cx="796146" cy="1145348"/>
          </a:xfrm>
          <a:prstGeom prst="upArrowCallou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Inventory Value Report</a:t>
            </a:r>
          </a:p>
        </p:txBody>
      </p:sp>
      <p:sp>
        <p:nvSpPr>
          <p:cNvPr id="10" name="Callout: Up Arrow 9">
            <a:extLst>
              <a:ext uri="{FF2B5EF4-FFF2-40B4-BE49-F238E27FC236}">
                <a16:creationId xmlns:a16="http://schemas.microsoft.com/office/drawing/2014/main" id="{01919E7C-5361-47B3-826C-59A2F85E532D}"/>
              </a:ext>
            </a:extLst>
          </p:cNvPr>
          <p:cNvSpPr/>
          <p:nvPr/>
        </p:nvSpPr>
        <p:spPr>
          <a:xfrm>
            <a:off x="4992907" y="3590252"/>
            <a:ext cx="796146" cy="1145348"/>
          </a:xfrm>
          <a:prstGeom prst="upArrowCallou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Inventory Subledger Debited for Item Cost + Landed Cost Value</a:t>
            </a:r>
          </a:p>
        </p:txBody>
      </p:sp>
      <p:sp>
        <p:nvSpPr>
          <p:cNvPr id="11" name="Callout: Up Arrow 10">
            <a:extLst>
              <a:ext uri="{FF2B5EF4-FFF2-40B4-BE49-F238E27FC236}">
                <a16:creationId xmlns:a16="http://schemas.microsoft.com/office/drawing/2014/main" id="{9B331B26-DC33-4162-BC82-E6AB4983A771}"/>
              </a:ext>
            </a:extLst>
          </p:cNvPr>
          <p:cNvSpPr/>
          <p:nvPr/>
        </p:nvSpPr>
        <p:spPr>
          <a:xfrm>
            <a:off x="4992907" y="4747391"/>
            <a:ext cx="796146" cy="1145348"/>
          </a:xfrm>
          <a:prstGeom prst="upArrowCallou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GL Inventory Account Debited for Item Cost + Landed Cost Value</a:t>
            </a:r>
          </a:p>
        </p:txBody>
      </p:sp>
      <p:sp>
        <p:nvSpPr>
          <p:cNvPr id="15" name="Callout: Up Arrow 14">
            <a:extLst>
              <a:ext uri="{FF2B5EF4-FFF2-40B4-BE49-F238E27FC236}">
                <a16:creationId xmlns:a16="http://schemas.microsoft.com/office/drawing/2014/main" id="{54E8B8F1-776D-483F-B341-2A9C47691B7C}"/>
              </a:ext>
            </a:extLst>
          </p:cNvPr>
          <p:cNvSpPr/>
          <p:nvPr/>
        </p:nvSpPr>
        <p:spPr>
          <a:xfrm>
            <a:off x="5812541" y="2437656"/>
            <a:ext cx="796146" cy="1145348"/>
          </a:xfrm>
          <a:prstGeom prst="upArrowCallou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Unvouchered PO Report</a:t>
            </a:r>
          </a:p>
        </p:txBody>
      </p:sp>
      <p:sp>
        <p:nvSpPr>
          <p:cNvPr id="16" name="Callout: Up Arrow 15">
            <a:extLst>
              <a:ext uri="{FF2B5EF4-FFF2-40B4-BE49-F238E27FC236}">
                <a16:creationId xmlns:a16="http://schemas.microsoft.com/office/drawing/2014/main" id="{05A3DD0E-2F05-4EA1-B5BE-FA95AFAD0E00}"/>
              </a:ext>
            </a:extLst>
          </p:cNvPr>
          <p:cNvSpPr/>
          <p:nvPr/>
        </p:nvSpPr>
        <p:spPr>
          <a:xfrm>
            <a:off x="5812541" y="3590252"/>
            <a:ext cx="796146" cy="1145348"/>
          </a:xfrm>
          <a:prstGeom prst="upArrowCallou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Inventory Receipts Subledger Credited for Item Cost </a:t>
            </a:r>
          </a:p>
        </p:txBody>
      </p:sp>
      <p:sp>
        <p:nvSpPr>
          <p:cNvPr id="17" name="Callout: Up Arrow 16">
            <a:extLst>
              <a:ext uri="{FF2B5EF4-FFF2-40B4-BE49-F238E27FC236}">
                <a16:creationId xmlns:a16="http://schemas.microsoft.com/office/drawing/2014/main" id="{C87253FF-E4F7-4490-A47A-4477A59D2109}"/>
              </a:ext>
            </a:extLst>
          </p:cNvPr>
          <p:cNvSpPr/>
          <p:nvPr/>
        </p:nvSpPr>
        <p:spPr>
          <a:xfrm>
            <a:off x="5812541" y="4747391"/>
            <a:ext cx="796146" cy="1145348"/>
          </a:xfrm>
          <a:prstGeom prst="upArrowCallou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GL Inventory Receipts Clearing Credited for Item Cost</a:t>
            </a:r>
          </a:p>
        </p:txBody>
      </p:sp>
      <p:sp>
        <p:nvSpPr>
          <p:cNvPr id="18" name="Callout: Up Arrow 17">
            <a:extLst>
              <a:ext uri="{FF2B5EF4-FFF2-40B4-BE49-F238E27FC236}">
                <a16:creationId xmlns:a16="http://schemas.microsoft.com/office/drawing/2014/main" id="{CAB0C62F-C2C5-4BC2-97E0-E0D00F440F25}"/>
              </a:ext>
            </a:extLst>
          </p:cNvPr>
          <p:cNvSpPr/>
          <p:nvPr/>
        </p:nvSpPr>
        <p:spPr>
          <a:xfrm>
            <a:off x="6632176" y="2444904"/>
            <a:ext cx="796146" cy="1145348"/>
          </a:xfrm>
          <a:prstGeom prst="upArrowCallou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Unvouchered Landed Cost Report</a:t>
            </a:r>
          </a:p>
        </p:txBody>
      </p:sp>
      <p:sp>
        <p:nvSpPr>
          <p:cNvPr id="19" name="Callout: Up Arrow 18">
            <a:extLst>
              <a:ext uri="{FF2B5EF4-FFF2-40B4-BE49-F238E27FC236}">
                <a16:creationId xmlns:a16="http://schemas.microsoft.com/office/drawing/2014/main" id="{E9718B6A-EFE1-4299-80C0-687455707F2B}"/>
              </a:ext>
            </a:extLst>
          </p:cNvPr>
          <p:cNvSpPr/>
          <p:nvPr/>
        </p:nvSpPr>
        <p:spPr>
          <a:xfrm>
            <a:off x="6632176" y="3597500"/>
            <a:ext cx="796146" cy="1145348"/>
          </a:xfrm>
          <a:prstGeom prst="upArrowCallou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Landed Cost Subledger Credited for Landed Cost Drivers</a:t>
            </a:r>
          </a:p>
        </p:txBody>
      </p:sp>
      <p:sp>
        <p:nvSpPr>
          <p:cNvPr id="20" name="Callout: Up Arrow 19">
            <a:extLst>
              <a:ext uri="{FF2B5EF4-FFF2-40B4-BE49-F238E27FC236}">
                <a16:creationId xmlns:a16="http://schemas.microsoft.com/office/drawing/2014/main" id="{A71405E4-2476-4471-8D78-9F3D1D10524E}"/>
              </a:ext>
            </a:extLst>
          </p:cNvPr>
          <p:cNvSpPr/>
          <p:nvPr/>
        </p:nvSpPr>
        <p:spPr>
          <a:xfrm>
            <a:off x="6632176" y="4754639"/>
            <a:ext cx="796146" cy="1145348"/>
          </a:xfrm>
          <a:prstGeom prst="upArrowCallou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GL Landed Cost Clearing Credited for Landed Cost Drivers</a:t>
            </a:r>
          </a:p>
        </p:txBody>
      </p:sp>
      <p:sp>
        <p:nvSpPr>
          <p:cNvPr id="29" name="Callout: Up Arrow 28">
            <a:extLst>
              <a:ext uri="{FF2B5EF4-FFF2-40B4-BE49-F238E27FC236}">
                <a16:creationId xmlns:a16="http://schemas.microsoft.com/office/drawing/2014/main" id="{2922A363-4BAE-4C28-8395-D1019E6295C8}"/>
              </a:ext>
            </a:extLst>
          </p:cNvPr>
          <p:cNvSpPr/>
          <p:nvPr/>
        </p:nvSpPr>
        <p:spPr>
          <a:xfrm>
            <a:off x="7574356" y="2430408"/>
            <a:ext cx="1759316" cy="1152596"/>
          </a:xfrm>
          <a:prstGeom prst="upArrowCallou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AP Trial Balance</a:t>
            </a:r>
          </a:p>
        </p:txBody>
      </p:sp>
      <p:sp>
        <p:nvSpPr>
          <p:cNvPr id="30" name="Callout: Up Arrow 29">
            <a:extLst>
              <a:ext uri="{FF2B5EF4-FFF2-40B4-BE49-F238E27FC236}">
                <a16:creationId xmlns:a16="http://schemas.microsoft.com/office/drawing/2014/main" id="{F847A4A2-1811-40EB-94F1-405CDFB6A60A}"/>
              </a:ext>
            </a:extLst>
          </p:cNvPr>
          <p:cNvSpPr/>
          <p:nvPr/>
        </p:nvSpPr>
        <p:spPr>
          <a:xfrm>
            <a:off x="7574356" y="3583004"/>
            <a:ext cx="1759316" cy="1152596"/>
          </a:xfrm>
          <a:prstGeom prst="upArrowCallou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Inventory Receipts Subledger Debited for Item Cost, AP Subledger Credited for Item Cost for Vendor items purchased from</a:t>
            </a:r>
          </a:p>
        </p:txBody>
      </p:sp>
      <p:sp>
        <p:nvSpPr>
          <p:cNvPr id="31" name="Callout: Up Arrow 30">
            <a:extLst>
              <a:ext uri="{FF2B5EF4-FFF2-40B4-BE49-F238E27FC236}">
                <a16:creationId xmlns:a16="http://schemas.microsoft.com/office/drawing/2014/main" id="{6E0027BD-9790-4BFC-B027-348C8D199D2C}"/>
              </a:ext>
            </a:extLst>
          </p:cNvPr>
          <p:cNvSpPr/>
          <p:nvPr/>
        </p:nvSpPr>
        <p:spPr>
          <a:xfrm>
            <a:off x="7574356" y="4740143"/>
            <a:ext cx="1759316" cy="1152596"/>
          </a:xfrm>
          <a:prstGeom prst="upArrowCallou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tx1"/>
                </a:solidFill>
              </a:rPr>
              <a:t>Inventory Receipts Clearing GL Debited for Item Cost, AP GL Account Credited for Item Cost</a:t>
            </a:r>
          </a:p>
        </p:txBody>
      </p:sp>
      <p:sp>
        <p:nvSpPr>
          <p:cNvPr id="32" name="Callout: Up Arrow 31">
            <a:extLst>
              <a:ext uri="{FF2B5EF4-FFF2-40B4-BE49-F238E27FC236}">
                <a16:creationId xmlns:a16="http://schemas.microsoft.com/office/drawing/2014/main" id="{87B805DA-36C7-4DC5-AA02-7DD4BB63BBB4}"/>
              </a:ext>
            </a:extLst>
          </p:cNvPr>
          <p:cNvSpPr/>
          <p:nvPr/>
        </p:nvSpPr>
        <p:spPr>
          <a:xfrm>
            <a:off x="9723598" y="2431882"/>
            <a:ext cx="1759316" cy="1152596"/>
          </a:xfrm>
          <a:prstGeom prst="upArrowCallou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AP Trial Balance</a:t>
            </a:r>
          </a:p>
        </p:txBody>
      </p:sp>
      <p:sp>
        <p:nvSpPr>
          <p:cNvPr id="33" name="Callout: Up Arrow 32">
            <a:extLst>
              <a:ext uri="{FF2B5EF4-FFF2-40B4-BE49-F238E27FC236}">
                <a16:creationId xmlns:a16="http://schemas.microsoft.com/office/drawing/2014/main" id="{40B02EFE-05F3-4C5C-99CE-548EA56AEF8F}"/>
              </a:ext>
            </a:extLst>
          </p:cNvPr>
          <p:cNvSpPr/>
          <p:nvPr/>
        </p:nvSpPr>
        <p:spPr>
          <a:xfrm>
            <a:off x="9723598" y="3584478"/>
            <a:ext cx="1759316" cy="1152596"/>
          </a:xfrm>
          <a:prstGeom prst="upArrowCallou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a:solidFill>
                  <a:schemeClr val="tx1"/>
                </a:solidFill>
              </a:rPr>
              <a:t>Landed Cost Clearing Subledger Debited for Landed Cost Driver(s), AP Subledger Credited for Landed Cost Driver(s) for Vendor(s) purchased from</a:t>
            </a:r>
          </a:p>
        </p:txBody>
      </p:sp>
      <p:sp>
        <p:nvSpPr>
          <p:cNvPr id="34" name="Callout: Up Arrow 33">
            <a:extLst>
              <a:ext uri="{FF2B5EF4-FFF2-40B4-BE49-F238E27FC236}">
                <a16:creationId xmlns:a16="http://schemas.microsoft.com/office/drawing/2014/main" id="{E357ADD2-95B1-477E-9727-63EE220F6B9C}"/>
              </a:ext>
            </a:extLst>
          </p:cNvPr>
          <p:cNvSpPr/>
          <p:nvPr/>
        </p:nvSpPr>
        <p:spPr>
          <a:xfrm>
            <a:off x="9723598" y="4741617"/>
            <a:ext cx="1759316" cy="1152596"/>
          </a:xfrm>
          <a:prstGeom prst="upArrowCallou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tx1"/>
                </a:solidFill>
              </a:rPr>
              <a:t>Landed Cost Clearing GL Debited for Landed Cost Driver(s), AP GL Account Credited for Landed Cost Driver(s)</a:t>
            </a:r>
          </a:p>
        </p:txBody>
      </p:sp>
      <p:sp>
        <p:nvSpPr>
          <p:cNvPr id="40" name="TextBox 39">
            <a:extLst>
              <a:ext uri="{FF2B5EF4-FFF2-40B4-BE49-F238E27FC236}">
                <a16:creationId xmlns:a16="http://schemas.microsoft.com/office/drawing/2014/main" id="{88B7DE24-9754-48A6-A935-C8CAB7F59F85}"/>
              </a:ext>
            </a:extLst>
          </p:cNvPr>
          <p:cNvSpPr txBox="1"/>
          <p:nvPr/>
        </p:nvSpPr>
        <p:spPr>
          <a:xfrm>
            <a:off x="3565770" y="6082555"/>
            <a:ext cx="7415908" cy="707886"/>
          </a:xfrm>
          <a:prstGeom prst="rect">
            <a:avLst/>
          </a:prstGeom>
          <a:noFill/>
        </p:spPr>
        <p:txBody>
          <a:bodyPr wrap="square" rtlCol="0">
            <a:spAutoFit/>
          </a:bodyPr>
          <a:lstStyle/>
          <a:p>
            <a:r>
              <a:rPr lang="en-US" sz="2000" dirty="0">
                <a:solidFill>
                  <a:schemeClr val="tx1">
                    <a:lumMod val="65000"/>
                    <a:lumOff val="35000"/>
                  </a:schemeClr>
                </a:solidFill>
              </a:rPr>
              <a:t>We will also take a look at Item Master Inquiry (IMI) to see the impact at an item level</a:t>
            </a:r>
          </a:p>
        </p:txBody>
      </p:sp>
    </p:spTree>
    <p:extLst>
      <p:ext uri="{BB962C8B-B14F-4D97-AF65-F5344CB8AC3E}">
        <p14:creationId xmlns:p14="http://schemas.microsoft.com/office/powerpoint/2010/main" val="95202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200779"/>
            <a:ext cx="3498979" cy="2456442"/>
          </a:xfrm>
        </p:spPr>
        <p:txBody>
          <a:bodyPr>
            <a:normAutofit/>
          </a:bodyPr>
          <a:lstStyle/>
          <a:p>
            <a:pPr algn="l" eaLnBrk="1" hangingPunct="1"/>
            <a:r>
              <a:rPr lang="en-US" altLang="en-US" sz="3200" b="1" dirty="0">
                <a:solidFill>
                  <a:schemeClr val="tx1"/>
                </a:solidFill>
              </a:rPr>
              <a:t>Accounting</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082565" y="926770"/>
            <a:ext cx="8378508" cy="5994213"/>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As we know from the prior slide, transactions get started at point of PO Receipt.  How do we see them?</a:t>
            </a:r>
          </a:p>
          <a:p>
            <a:pPr marL="731520" lvl="2"/>
            <a:r>
              <a:rPr lang="en-US" altLang="x-none" dirty="0"/>
              <a:t>We can see the GL Transactions generated by the PO Receipt in GL Drilldown:</a:t>
            </a:r>
          </a:p>
          <a:p>
            <a:pPr marL="1188720" lvl="3"/>
            <a:r>
              <a:rPr lang="en-US" altLang="x-none" dirty="0"/>
              <a:t>These are the same transactions detailed on the “PO Receipt” step on the prior slide</a:t>
            </a:r>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731520" lvl="2"/>
            <a:r>
              <a:rPr lang="en-US" altLang="x-none" dirty="0"/>
              <a:t>The Unvouchered Landed Cost, ($3200), shows on the “Unvouchered Landed Cost” Report:</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r>
              <a:rPr lang="en-US" altLang="x-none" dirty="0"/>
              <a:t>If we pulled the Unvouchered PO and Inventory Value Reports we would see $3200 and $6400 there respectively</a:t>
            </a:r>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274320" lvl="1"/>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274320" lvl="1"/>
            <a:endParaRPr lang="en-US" altLang="x-none" dirty="0"/>
          </a:p>
          <a:p>
            <a:pPr marL="274320" lvl="1"/>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3C01814D-4590-413D-A5A4-D2C1A1487F7A}"/>
              </a:ext>
            </a:extLst>
          </p:cNvPr>
          <p:cNvPicPr>
            <a:picLocks noChangeAspect="1"/>
          </p:cNvPicPr>
          <p:nvPr/>
        </p:nvPicPr>
        <p:blipFill>
          <a:blip r:embed="rId3"/>
          <a:stretch>
            <a:fillRect/>
          </a:stretch>
        </p:blipFill>
        <p:spPr>
          <a:xfrm>
            <a:off x="4051657" y="4464054"/>
            <a:ext cx="7512543" cy="1167827"/>
          </a:xfrm>
          <a:prstGeom prst="rect">
            <a:avLst/>
          </a:prstGeom>
        </p:spPr>
      </p:pic>
      <p:pic>
        <p:nvPicPr>
          <p:cNvPr id="5" name="Picture 4">
            <a:extLst>
              <a:ext uri="{FF2B5EF4-FFF2-40B4-BE49-F238E27FC236}">
                <a16:creationId xmlns:a16="http://schemas.microsoft.com/office/drawing/2014/main" id="{F9879DD5-9582-4ACE-8368-80328ECE4A50}"/>
              </a:ext>
            </a:extLst>
          </p:cNvPr>
          <p:cNvPicPr>
            <a:picLocks noChangeAspect="1"/>
          </p:cNvPicPr>
          <p:nvPr/>
        </p:nvPicPr>
        <p:blipFill>
          <a:blip r:embed="rId4"/>
          <a:stretch>
            <a:fillRect/>
          </a:stretch>
        </p:blipFill>
        <p:spPr>
          <a:xfrm>
            <a:off x="4401301" y="2041810"/>
            <a:ext cx="6813256" cy="1806737"/>
          </a:xfrm>
          <a:prstGeom prst="rect">
            <a:avLst/>
          </a:prstGeom>
        </p:spPr>
      </p:pic>
    </p:spTree>
    <p:extLst>
      <p:ext uri="{BB962C8B-B14F-4D97-AF65-F5344CB8AC3E}">
        <p14:creationId xmlns:p14="http://schemas.microsoft.com/office/powerpoint/2010/main" val="241826868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88129" y="2200779"/>
            <a:ext cx="2042330" cy="2456442"/>
          </a:xfrm>
        </p:spPr>
        <p:txBody>
          <a:bodyPr>
            <a:normAutofit/>
          </a:bodyPr>
          <a:lstStyle/>
          <a:p>
            <a:pPr algn="l" eaLnBrk="1" hangingPunct="1"/>
            <a:r>
              <a:rPr lang="en-US" altLang="en-US" sz="3200" b="1" dirty="0">
                <a:solidFill>
                  <a:schemeClr val="tx1"/>
                </a:solidFill>
              </a:rPr>
              <a:t>IMI</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34</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288323" y="747346"/>
            <a:ext cx="8650758" cy="6265850"/>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What happened at the item level?</a:t>
            </a:r>
          </a:p>
          <a:p>
            <a:pPr marL="731520" lvl="2"/>
            <a:r>
              <a:rPr lang="en-US" altLang="x-none" dirty="0"/>
              <a:t>First, let’s review our PO Receipt:  </a:t>
            </a:r>
          </a:p>
          <a:p>
            <a:pPr marL="1188720" lvl="3"/>
            <a:r>
              <a:rPr lang="en-US" altLang="x-none" dirty="0"/>
              <a:t>For the remainder of the presentation:</a:t>
            </a:r>
          </a:p>
          <a:p>
            <a:pPr marL="1645920" lvl="4"/>
            <a:r>
              <a:rPr lang="en-US" altLang="x-none" dirty="0"/>
              <a:t>When we work in Convert Landed Cost to Voucher we will be looking at the entire landed cost amount, $3200 ($2000 for item 100213 and $1200 for item 100399)</a:t>
            </a:r>
          </a:p>
          <a:p>
            <a:pPr marL="1645920" lvl="4"/>
            <a:r>
              <a:rPr lang="en-US" altLang="x-none" dirty="0"/>
              <a:t>When we look at IMI we will only be looking at the item cost and landed cost applied to item 100213:</a:t>
            </a:r>
          </a:p>
          <a:p>
            <a:pPr marL="2103120" lvl="5"/>
            <a:r>
              <a:rPr lang="en-US" altLang="x-none" dirty="0"/>
              <a:t>The PO has 20,000 units at $0.10/unit = $2000</a:t>
            </a:r>
          </a:p>
          <a:p>
            <a:pPr marL="2103120" lvl="5"/>
            <a:r>
              <a:rPr lang="en-US" altLang="x-none" dirty="0"/>
              <a:t>The Landed cost was a 1.0000 multiplier on Extended Cost, 1.0000 x $2000 = $2000</a:t>
            </a:r>
          </a:p>
          <a:p>
            <a:pPr marL="2103120" lvl="5"/>
            <a:r>
              <a:rPr lang="en-US" altLang="x-none" dirty="0"/>
              <a:t>We will expect to see </a:t>
            </a:r>
            <a:r>
              <a:rPr lang="en-US" altLang="x-none" b="1" dirty="0"/>
              <a:t>$4000 </a:t>
            </a:r>
            <a:r>
              <a:rPr lang="en-US" altLang="x-none" dirty="0"/>
              <a:t>of item cost in IMI for this PO</a:t>
            </a:r>
          </a:p>
          <a:p>
            <a:pPr marL="45720" lvl="1" indent="0">
              <a:buFont typeface="Wingdings 2" pitchFamily="18" charset="2"/>
              <a:buNone/>
            </a:pPr>
            <a:endParaRPr lang="en-US" altLang="x-none" dirty="0"/>
          </a:p>
        </p:txBody>
      </p:sp>
      <p:pic>
        <p:nvPicPr>
          <p:cNvPr id="5" name="Picture 4">
            <a:extLst>
              <a:ext uri="{FF2B5EF4-FFF2-40B4-BE49-F238E27FC236}">
                <a16:creationId xmlns:a16="http://schemas.microsoft.com/office/drawing/2014/main" id="{341679FD-D3BA-4DBE-8DFD-84DB57483579}"/>
              </a:ext>
            </a:extLst>
          </p:cNvPr>
          <p:cNvPicPr>
            <a:picLocks noChangeAspect="1"/>
          </p:cNvPicPr>
          <p:nvPr/>
        </p:nvPicPr>
        <p:blipFill>
          <a:blip r:embed="rId3"/>
          <a:stretch>
            <a:fillRect/>
          </a:stretch>
        </p:blipFill>
        <p:spPr>
          <a:xfrm>
            <a:off x="3587107" y="3578469"/>
            <a:ext cx="8092054" cy="2657616"/>
          </a:xfrm>
          <a:prstGeom prst="rect">
            <a:avLst/>
          </a:prstGeom>
        </p:spPr>
      </p:pic>
    </p:spTree>
    <p:extLst>
      <p:ext uri="{BB962C8B-B14F-4D97-AF65-F5344CB8AC3E}">
        <p14:creationId xmlns:p14="http://schemas.microsoft.com/office/powerpoint/2010/main" val="3138233795"/>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77926" y="2353878"/>
            <a:ext cx="3498979" cy="2456442"/>
          </a:xfrm>
        </p:spPr>
        <p:txBody>
          <a:bodyPr>
            <a:normAutofit/>
          </a:bodyPr>
          <a:lstStyle/>
          <a:p>
            <a:pPr algn="l" eaLnBrk="1" hangingPunct="1"/>
            <a:r>
              <a:rPr lang="en-US" altLang="en-US" sz="3200" b="1" dirty="0">
                <a:solidFill>
                  <a:schemeClr val="tx1"/>
                </a:solidFill>
              </a:rPr>
              <a:t>IMI</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35</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7246221" y="876692"/>
            <a:ext cx="4867853" cy="6136503"/>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Open IMI (Item Master Inquiry) and select the Cost tab:</a:t>
            </a:r>
          </a:p>
          <a:p>
            <a:pPr marL="731520" lvl="2"/>
            <a:r>
              <a:rPr lang="en-US" altLang="x-none" dirty="0"/>
              <a:t>You can see the PO Receipt on the top section of the screen, receiving 20,000 units @ $0.100/unit</a:t>
            </a:r>
          </a:p>
          <a:p>
            <a:pPr marL="731520" lvl="2"/>
            <a:r>
              <a:rPr lang="en-US" altLang="x-none" dirty="0"/>
              <a:t>On the bottom half it has the FIFO layer cost at $0.200/unit</a:t>
            </a:r>
          </a:p>
          <a:p>
            <a:pPr marL="731520" lvl="2"/>
            <a:r>
              <a:rPr lang="en-US" altLang="x-none" dirty="0"/>
              <a:t>What’s the difference?</a:t>
            </a:r>
          </a:p>
          <a:p>
            <a:pPr marL="1188720" lvl="3"/>
            <a:r>
              <a:rPr lang="en-US" altLang="x-none" dirty="0"/>
              <a:t>Landed Cost!  Since we used an Extended Cost Multiplier of 1.00 it doubled the unit price of the item.</a:t>
            </a:r>
          </a:p>
          <a:p>
            <a:pPr marL="1188720" lvl="3"/>
            <a:r>
              <a:rPr lang="en-US" altLang="x-none" dirty="0"/>
              <a:t>Item Cost/Unit = $0.100, Landed Cost/Unit = $0.100, Total Cost/Unit = $0.200</a:t>
            </a:r>
          </a:p>
          <a:p>
            <a:pPr marL="1188720" lvl="3"/>
            <a:r>
              <a:rPr lang="en-US" altLang="x-none" b="1" dirty="0"/>
              <a:t>The Total Cost/Unit drives the Moving Average Cost (MAC)</a:t>
            </a:r>
          </a:p>
          <a:p>
            <a:pPr marL="1188720" lvl="3"/>
            <a:r>
              <a:rPr lang="en-US" altLang="x-none" dirty="0"/>
              <a:t>The Inventory Value report would show an increase of </a:t>
            </a:r>
            <a:r>
              <a:rPr lang="en-US" altLang="x-none" b="1" dirty="0"/>
              <a:t>$4000 </a:t>
            </a:r>
            <a:r>
              <a:rPr lang="en-US" altLang="x-none" dirty="0"/>
              <a:t>after this PO Receipt</a:t>
            </a:r>
          </a:p>
          <a:p>
            <a:pPr marL="1645920" lvl="4"/>
            <a:r>
              <a:rPr lang="en-US" altLang="x-none" dirty="0"/>
              <a:t>Total Cost/Unit = $0.200 x 20,000 units</a:t>
            </a:r>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5A1CDA1E-2C0A-4D14-BF00-B3D9FA819A04}"/>
              </a:ext>
            </a:extLst>
          </p:cNvPr>
          <p:cNvPicPr>
            <a:picLocks noChangeAspect="1"/>
          </p:cNvPicPr>
          <p:nvPr/>
        </p:nvPicPr>
        <p:blipFill>
          <a:blip r:embed="rId3"/>
          <a:stretch>
            <a:fillRect/>
          </a:stretch>
        </p:blipFill>
        <p:spPr>
          <a:xfrm>
            <a:off x="1102677" y="1757741"/>
            <a:ext cx="6407235" cy="3648716"/>
          </a:xfrm>
          <a:prstGeom prst="rect">
            <a:avLst/>
          </a:prstGeom>
        </p:spPr>
      </p:pic>
    </p:spTree>
    <p:extLst>
      <p:ext uri="{BB962C8B-B14F-4D97-AF65-F5344CB8AC3E}">
        <p14:creationId xmlns:p14="http://schemas.microsoft.com/office/powerpoint/2010/main" val="396594425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200779"/>
            <a:ext cx="3498979" cy="2456442"/>
          </a:xfrm>
        </p:spPr>
        <p:txBody>
          <a:bodyPr>
            <a:normAutofit/>
          </a:bodyPr>
          <a:lstStyle/>
          <a:p>
            <a:pPr algn="l" eaLnBrk="1" hangingPunct="1"/>
            <a:r>
              <a:rPr lang="en-US" altLang="en-US" sz="3200" b="1" dirty="0">
                <a:solidFill>
                  <a:schemeClr val="tx1"/>
                </a:solidFill>
              </a:rPr>
              <a:t>IMI</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36</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03075" y="650449"/>
            <a:ext cx="8536005" cy="6081994"/>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Why is the Freight Box Blank?</a:t>
            </a:r>
          </a:p>
          <a:p>
            <a:pPr marL="731520" lvl="2"/>
            <a:r>
              <a:rPr lang="en-US" altLang="x-none" dirty="0"/>
              <a:t>The Freight box represents freight the </a:t>
            </a:r>
            <a:r>
              <a:rPr lang="en-US" altLang="x-none" b="1" dirty="0"/>
              <a:t>Supplier</a:t>
            </a:r>
            <a:r>
              <a:rPr lang="en-US" altLang="x-none" dirty="0"/>
              <a:t> charged on the PO, not a separate vendor</a:t>
            </a:r>
          </a:p>
          <a:p>
            <a:pPr marL="1188720" lvl="3"/>
            <a:r>
              <a:rPr lang="en-US" altLang="x-none" dirty="0"/>
              <a:t>Note: this is a PO receipt from a different PO, for demonstration purposes only.  It </a:t>
            </a:r>
            <a:r>
              <a:rPr lang="en-US" altLang="x-none" b="1" dirty="0"/>
              <a:t>DOES NOT </a:t>
            </a:r>
            <a:r>
              <a:rPr lang="en-US" altLang="x-none" dirty="0"/>
              <a:t>affect the PO we’ve been working with</a:t>
            </a:r>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1005840" lvl="3" indent="0">
              <a:buNone/>
            </a:pPr>
            <a:endParaRPr lang="en-US" altLang="x-none" dirty="0"/>
          </a:p>
          <a:p>
            <a:pPr marL="731520" lvl="2"/>
            <a:r>
              <a:rPr lang="en-US" altLang="x-none" dirty="0"/>
              <a:t>Entering a Freight amount allocates freight down to a line item level, still affecting MAC:</a:t>
            </a:r>
          </a:p>
          <a:p>
            <a:pPr marL="1188720" lvl="3"/>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46D8BA8B-F505-4C5D-A501-A81489163BD5}"/>
              </a:ext>
            </a:extLst>
          </p:cNvPr>
          <p:cNvPicPr>
            <a:picLocks noChangeAspect="1"/>
          </p:cNvPicPr>
          <p:nvPr/>
        </p:nvPicPr>
        <p:blipFill>
          <a:blip r:embed="rId3"/>
          <a:stretch>
            <a:fillRect/>
          </a:stretch>
        </p:blipFill>
        <p:spPr>
          <a:xfrm>
            <a:off x="4874954" y="1955531"/>
            <a:ext cx="6041331" cy="1226784"/>
          </a:xfrm>
          <a:prstGeom prst="rect">
            <a:avLst/>
          </a:prstGeom>
        </p:spPr>
      </p:pic>
      <p:pic>
        <p:nvPicPr>
          <p:cNvPr id="5" name="Picture 4">
            <a:extLst>
              <a:ext uri="{FF2B5EF4-FFF2-40B4-BE49-F238E27FC236}">
                <a16:creationId xmlns:a16="http://schemas.microsoft.com/office/drawing/2014/main" id="{645C4E26-8FAD-4ACB-8D60-0034772A9288}"/>
              </a:ext>
            </a:extLst>
          </p:cNvPr>
          <p:cNvPicPr>
            <a:picLocks noChangeAspect="1"/>
          </p:cNvPicPr>
          <p:nvPr/>
        </p:nvPicPr>
        <p:blipFill>
          <a:blip r:embed="rId4"/>
          <a:stretch>
            <a:fillRect/>
          </a:stretch>
        </p:blipFill>
        <p:spPr>
          <a:xfrm>
            <a:off x="5093712" y="3593584"/>
            <a:ext cx="5365373" cy="3264416"/>
          </a:xfrm>
          <a:prstGeom prst="rect">
            <a:avLst/>
          </a:prstGeom>
        </p:spPr>
      </p:pic>
    </p:spTree>
    <p:extLst>
      <p:ext uri="{BB962C8B-B14F-4D97-AF65-F5344CB8AC3E}">
        <p14:creationId xmlns:p14="http://schemas.microsoft.com/office/powerpoint/2010/main" val="189468114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200779"/>
            <a:ext cx="3498979" cy="2456442"/>
          </a:xfrm>
        </p:spPr>
        <p:txBody>
          <a:bodyPr>
            <a:normAutofit/>
          </a:bodyPr>
          <a:lstStyle/>
          <a:p>
            <a:pPr algn="l" eaLnBrk="1" hangingPunct="1"/>
            <a:r>
              <a:rPr lang="en-US" altLang="en-US" sz="3200" b="1" dirty="0">
                <a:solidFill>
                  <a:schemeClr val="tx1"/>
                </a:solidFill>
              </a:rPr>
              <a:t>IMI</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37</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101419" y="771787"/>
            <a:ext cx="8601223" cy="5960656"/>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When do I use Landed Cost vs. entering Freight on the PO?</a:t>
            </a:r>
          </a:p>
          <a:p>
            <a:pPr marL="731520" lvl="2"/>
            <a:r>
              <a:rPr lang="en-US" altLang="x-none" dirty="0"/>
              <a:t>Landed Cost:</a:t>
            </a:r>
          </a:p>
          <a:p>
            <a:pPr marL="1188720" lvl="3"/>
            <a:r>
              <a:rPr lang="en-US" altLang="x-none" dirty="0"/>
              <a:t>Gives you control over how the drivers are applied at a line item level</a:t>
            </a:r>
          </a:p>
          <a:p>
            <a:pPr marL="1188720" lvl="3"/>
            <a:r>
              <a:rPr lang="en-US" altLang="x-none" dirty="0"/>
              <a:t>Enables you to voucher multiple vendors for a PO</a:t>
            </a:r>
          </a:p>
          <a:p>
            <a:pPr marL="731520" lvl="2"/>
            <a:r>
              <a:rPr lang="en-US" altLang="x-none" dirty="0"/>
              <a:t>Freight:</a:t>
            </a:r>
          </a:p>
          <a:p>
            <a:pPr marL="1188720" lvl="3"/>
            <a:r>
              <a:rPr lang="en-US" altLang="x-none" dirty="0"/>
              <a:t>Enables you to enter freight charged </a:t>
            </a:r>
            <a:r>
              <a:rPr lang="en-US" altLang="x-none" b="1" dirty="0"/>
              <a:t>directly from the supplier </a:t>
            </a:r>
            <a:r>
              <a:rPr lang="en-US" altLang="x-none" dirty="0"/>
              <a:t>without having to enter multiple vouchers</a:t>
            </a:r>
          </a:p>
          <a:p>
            <a:pPr marL="1188720" lvl="3"/>
            <a:r>
              <a:rPr lang="en-US" altLang="x-none" dirty="0"/>
              <a:t>How does it apply the freight to a line item level?</a:t>
            </a:r>
          </a:p>
          <a:p>
            <a:pPr marL="1645920" lvl="4"/>
            <a:r>
              <a:rPr lang="en-US" altLang="x-none" dirty="0"/>
              <a:t>This is a setting in Company Maintenance.  Your options are to have P21 allocate the freight by either Quantity or Weight.  Be sure you know which is your selection and the implications</a:t>
            </a:r>
          </a:p>
          <a:p>
            <a:pPr marL="2103120" lvl="5"/>
            <a:r>
              <a:rPr lang="en-US" altLang="x-none" dirty="0"/>
              <a:t>i.e. Quantity won’t take into account the value or weight of the item, Weight can get skewed if not all weights are in P21, or weights are input incorrectly</a:t>
            </a:r>
          </a:p>
          <a:p>
            <a:pPr marL="2103120" lvl="5"/>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685F34C0-43E2-48C2-A2B5-0D8247B570CA}"/>
              </a:ext>
            </a:extLst>
          </p:cNvPr>
          <p:cNvPicPr>
            <a:picLocks noChangeAspect="1"/>
          </p:cNvPicPr>
          <p:nvPr/>
        </p:nvPicPr>
        <p:blipFill>
          <a:blip r:embed="rId3"/>
          <a:stretch>
            <a:fillRect/>
          </a:stretch>
        </p:blipFill>
        <p:spPr>
          <a:xfrm>
            <a:off x="4908674" y="4102592"/>
            <a:ext cx="5384273" cy="2390727"/>
          </a:xfrm>
          <a:prstGeom prst="rect">
            <a:avLst/>
          </a:prstGeom>
        </p:spPr>
      </p:pic>
    </p:spTree>
    <p:extLst>
      <p:ext uri="{BB962C8B-B14F-4D97-AF65-F5344CB8AC3E}">
        <p14:creationId xmlns:p14="http://schemas.microsoft.com/office/powerpoint/2010/main" val="3336211583"/>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381185"/>
            <a:ext cx="3498979" cy="2456442"/>
          </a:xfrm>
        </p:spPr>
        <p:txBody>
          <a:bodyPr>
            <a:normAutofit/>
          </a:bodyPr>
          <a:lstStyle/>
          <a:p>
            <a:pPr algn="l" eaLnBrk="1" hangingPunct="1"/>
            <a:r>
              <a:rPr lang="en-US" altLang="en-US" sz="3200" b="1" dirty="0">
                <a:solidFill>
                  <a:schemeClr val="tx1"/>
                </a:solidFill>
              </a:rPr>
              <a:t>Convert Landed Cost to Voucher</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38</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054285" y="804984"/>
            <a:ext cx="8648357" cy="6053016"/>
          </a:xfrm>
          <a:prstGeom prst="rect">
            <a:avLst/>
          </a:prstGeom>
        </p:spPr>
        <p:txBody>
          <a:bodyPr vert="horz" lIns="91440" tIns="45720" rIns="91440" bIns="45720" rtlCol="0" anchor="t" anchorCtr="0">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Back to the Original PO Receipt which had $3200 of Landed Cost:</a:t>
            </a:r>
          </a:p>
          <a:p>
            <a:pPr marL="731520" lvl="2"/>
            <a:r>
              <a:rPr lang="en-US" altLang="x-none" dirty="0"/>
              <a:t>Now we get the invoice from FedEx and need to enter it into P21.</a:t>
            </a:r>
          </a:p>
          <a:p>
            <a:pPr marL="731520" lvl="2"/>
            <a:r>
              <a:rPr lang="en-US" altLang="x-none" dirty="0"/>
              <a:t>Navigate to </a:t>
            </a:r>
            <a:r>
              <a:rPr lang="en-US" altLang="x-none" b="1" dirty="0"/>
              <a:t>Convert Landed Cost to Voucher</a:t>
            </a:r>
            <a:r>
              <a:rPr lang="en-US" altLang="x-none" dirty="0"/>
              <a:t>: </a:t>
            </a:r>
          </a:p>
          <a:p>
            <a:pPr marL="1188720" lvl="3"/>
            <a:r>
              <a:rPr lang="en-US" altLang="x-none" dirty="0"/>
              <a:t>Accounting – Accounts Payable – Transaction – Convert Landed Cost to Voucher</a:t>
            </a:r>
          </a:p>
          <a:p>
            <a:pPr marL="731520" lvl="2"/>
            <a:r>
              <a:rPr lang="en-US" altLang="x-none" dirty="0"/>
              <a:t>Enter in the Vendor to Vouch, select the Retrieve Type and Transaction Type.  Select one or multiple Receipts to Vouch:</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r>
              <a:rPr lang="en-US" altLang="x-none" dirty="0"/>
              <a:t>Enter the remaining voucher information and save.  You’re done!</a:t>
            </a:r>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DFE581B8-A19C-4666-A252-029D1D60DAA0}"/>
              </a:ext>
            </a:extLst>
          </p:cNvPr>
          <p:cNvPicPr>
            <a:picLocks noChangeAspect="1"/>
          </p:cNvPicPr>
          <p:nvPr/>
        </p:nvPicPr>
        <p:blipFill>
          <a:blip r:embed="rId3"/>
          <a:stretch>
            <a:fillRect/>
          </a:stretch>
        </p:blipFill>
        <p:spPr>
          <a:xfrm>
            <a:off x="4493579" y="2381185"/>
            <a:ext cx="5769767" cy="3991335"/>
          </a:xfrm>
          <a:prstGeom prst="rect">
            <a:avLst/>
          </a:prstGeom>
        </p:spPr>
      </p:pic>
    </p:spTree>
    <p:extLst>
      <p:ext uri="{BB962C8B-B14F-4D97-AF65-F5344CB8AC3E}">
        <p14:creationId xmlns:p14="http://schemas.microsoft.com/office/powerpoint/2010/main" val="2148349887"/>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523893"/>
            <a:ext cx="3498979" cy="2456442"/>
          </a:xfrm>
        </p:spPr>
        <p:txBody>
          <a:bodyPr>
            <a:normAutofit/>
          </a:bodyPr>
          <a:lstStyle/>
          <a:p>
            <a:pPr algn="l" eaLnBrk="1" hangingPunct="1"/>
            <a:r>
              <a:rPr lang="en-US" altLang="en-US" sz="3200" b="1" dirty="0">
                <a:solidFill>
                  <a:schemeClr val="tx1"/>
                </a:solidFill>
              </a:rPr>
              <a:t>Convert Landed Cost to Voucher</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39</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73042" y="771787"/>
            <a:ext cx="8229600" cy="5960655"/>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But what happens when the voucher is different from the Landed Cost? </a:t>
            </a:r>
          </a:p>
          <a:p>
            <a:pPr marL="731520" lvl="2"/>
            <a:r>
              <a:rPr lang="en-US" altLang="x-none" dirty="0"/>
              <a:t>Scenario: FedEx sent a bill for this shipment late (if only!!).  By the time the bill is received we have sold through 5,000 of the 20,000 units, leaving 15,000 units left in stock.</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r>
              <a:rPr lang="en-US" altLang="x-none" dirty="0"/>
              <a:t>Also, as it turns out the shipment was overnighted, instead of shipped ground so the invoice is for $7000 instead of $3200.  You have a decision to make – do you expense the additional freight, or, since this happens frequently build it into the unit cost?</a:t>
            </a:r>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A9BF8A63-4A0D-4C45-ABF8-F077BA45C10A}"/>
              </a:ext>
            </a:extLst>
          </p:cNvPr>
          <p:cNvPicPr>
            <a:picLocks noChangeAspect="1"/>
          </p:cNvPicPr>
          <p:nvPr/>
        </p:nvPicPr>
        <p:blipFill>
          <a:blip r:embed="rId3"/>
          <a:stretch>
            <a:fillRect/>
          </a:stretch>
        </p:blipFill>
        <p:spPr>
          <a:xfrm>
            <a:off x="4633156" y="1917131"/>
            <a:ext cx="5909372" cy="2888289"/>
          </a:xfrm>
          <a:prstGeom prst="rect">
            <a:avLst/>
          </a:prstGeom>
        </p:spPr>
      </p:pic>
    </p:spTree>
    <p:extLst>
      <p:ext uri="{BB962C8B-B14F-4D97-AF65-F5344CB8AC3E}">
        <p14:creationId xmlns:p14="http://schemas.microsoft.com/office/powerpoint/2010/main" val="1280296085"/>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70560" y="1691276"/>
            <a:ext cx="3923607" cy="2470065"/>
          </a:xfrm>
        </p:spPr>
        <p:txBody>
          <a:bodyPr>
            <a:normAutofit/>
          </a:bodyPr>
          <a:lstStyle/>
          <a:p>
            <a:pPr algn="ctr"/>
            <a:r>
              <a:rPr lang="en-CA" sz="4800" dirty="0">
                <a:solidFill>
                  <a:schemeClr val="tx1"/>
                </a:solidFill>
              </a:rPr>
              <a:t>D</a:t>
            </a:r>
            <a:r>
              <a:rPr lang="en-US" sz="4800" dirty="0">
                <a:solidFill>
                  <a:schemeClr val="tx1"/>
                </a:solidFill>
              </a:rPr>
              <a:t>ISCALIMER</a:t>
            </a:r>
          </a:p>
        </p:txBody>
      </p:sp>
      <p:sp>
        <p:nvSpPr>
          <p:cNvPr id="6" name="Rectangle 6"/>
          <p:cNvSpPr>
            <a:spLocks noGrp="1"/>
          </p:cNvSpPr>
          <p:nvPr>
            <p:ph sz="half" idx="1"/>
          </p:nvPr>
        </p:nvSpPr>
        <p:spPr>
          <a:xfrm>
            <a:off x="4633547" y="1354014"/>
            <a:ext cx="7174522" cy="5078437"/>
          </a:xfrm>
        </p:spPr>
        <p:txBody>
          <a:bodyPr>
            <a:normAutofit/>
          </a:bodyPr>
          <a:lstStyle>
            <a:lvl1pPr>
              <a:defRPr sz="2800"/>
            </a:lvl1pPr>
          </a:lstStyle>
          <a:p>
            <a:pPr marL="457189" indent="-457189">
              <a:buFont typeface="Arial" panose="020B0604020202020204" pitchFamily="34" charset="0"/>
              <a:buChar char="•"/>
              <a:defRPr/>
            </a:pPr>
            <a:r>
              <a:rPr lang="en-US" sz="1800" dirty="0"/>
              <a:t>This conference is an attempt by P21WWUG members to assist each other by demonstrating ways that we utilize the Prophet21 system and other related products.</a:t>
            </a:r>
          </a:p>
          <a:p>
            <a:pPr marL="457189" indent="-457189">
              <a:buFont typeface="Arial" panose="020B0604020202020204" pitchFamily="34" charset="0"/>
              <a:buChar char="•"/>
              <a:defRPr/>
            </a:pPr>
            <a:r>
              <a:rPr lang="en-US" sz="1800" dirty="0"/>
              <a:t>The P21WWUG and the individuals conducting the classes and round tables take no responsibility for potential issues that arise as a result of taking the advice given during the conference.</a:t>
            </a:r>
          </a:p>
          <a:p>
            <a:pPr marL="457189" indent="-457189">
              <a:buFont typeface="Arial" panose="020B0604020202020204" pitchFamily="34" charset="0"/>
              <a:buChar char="•"/>
              <a:defRPr/>
            </a:pPr>
            <a:r>
              <a:rPr lang="en-US" sz="1800" dirty="0"/>
              <a:t>The P21WWUG does not recommend using any SQL statements to update your database without having those statements first reviewed by Epicor or other experienced SQL professionals. Test any code in your Play Database!</a:t>
            </a:r>
          </a:p>
          <a:p>
            <a:pPr marL="457189" indent="-457189">
              <a:buFont typeface="Arial" panose="020B0604020202020204" pitchFamily="34" charset="0"/>
              <a:buChar char="•"/>
              <a:defRPr/>
            </a:pPr>
            <a:r>
              <a:rPr lang="en-US" sz="1800" dirty="0"/>
              <a:t>Using SQL statements to update your database may result in corrupting your database. Test any code in your Play Database!</a:t>
            </a:r>
          </a:p>
        </p:txBody>
      </p:sp>
      <p:sp>
        <p:nvSpPr>
          <p:cNvPr id="8" name="Slide Number Placeholder 7"/>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4</a:t>
            </a:fld>
            <a:endParaRPr kumimoji="0" lang="en-US"/>
          </a:p>
        </p:txBody>
      </p:sp>
    </p:spTree>
    <p:extLst>
      <p:ext uri="{BB962C8B-B14F-4D97-AF65-F5344CB8AC3E}">
        <p14:creationId xmlns:p14="http://schemas.microsoft.com/office/powerpoint/2010/main" val="157604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68499" y="2387353"/>
            <a:ext cx="3498979" cy="2456442"/>
          </a:xfrm>
        </p:spPr>
        <p:txBody>
          <a:bodyPr>
            <a:normAutofit/>
          </a:bodyPr>
          <a:lstStyle/>
          <a:p>
            <a:pPr algn="l" eaLnBrk="1" hangingPunct="1"/>
            <a:r>
              <a:rPr lang="en-US" altLang="en-US" sz="3200" b="1" dirty="0">
                <a:solidFill>
                  <a:schemeClr val="tx1"/>
                </a:solidFill>
              </a:rPr>
              <a:t>Convert Landed Cost to Voucher</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40</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073138" y="867266"/>
            <a:ext cx="8629504" cy="6078657"/>
          </a:xfrm>
          <a:prstGeom prst="rect">
            <a:avLst/>
          </a:prstGeom>
        </p:spPr>
        <p:txBody>
          <a:bodyPr vert="horz" lIns="91440" tIns="45720" rIns="91440" bIns="45720" rtlCol="0" anchor="t" anchorCtr="0">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Option #1: Expense the additional freight, not impacting the unit cost or MAC of the item</a:t>
            </a:r>
          </a:p>
          <a:p>
            <a:pPr marL="731520" lvl="2"/>
            <a:r>
              <a:rPr lang="en-US" altLang="x-none" dirty="0"/>
              <a:t>Enter the Vendor, Retrieve Type and Transaction Type.  Enter the information of the voucher:</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731520" lvl="2"/>
            <a:r>
              <a:rPr lang="en-US" altLang="x-none" dirty="0"/>
              <a:t>Then, select the “Charges” tab.  Enter the additional charges and select the account you want the expense to reflect in:</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r>
              <a:rPr lang="en-US" altLang="x-none" dirty="0"/>
              <a:t>We are saying that the “expected” landed cost for the item is $3200 and there were $3800 of additional charges that we expensed = $7000 total voucher amount.</a:t>
            </a:r>
          </a:p>
          <a:p>
            <a:pPr marL="731520" lvl="2"/>
            <a:r>
              <a:rPr lang="en-US" altLang="x-none" dirty="0"/>
              <a:t>Save and pay when due.</a:t>
            </a:r>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F152BB63-6196-4E8D-82CF-DCA5D29491E4}"/>
              </a:ext>
            </a:extLst>
          </p:cNvPr>
          <p:cNvPicPr>
            <a:picLocks noChangeAspect="1"/>
          </p:cNvPicPr>
          <p:nvPr/>
        </p:nvPicPr>
        <p:blipFill>
          <a:blip r:embed="rId3"/>
          <a:stretch>
            <a:fillRect/>
          </a:stretch>
        </p:blipFill>
        <p:spPr>
          <a:xfrm>
            <a:off x="5099798" y="1733332"/>
            <a:ext cx="4967262" cy="2464997"/>
          </a:xfrm>
          <a:prstGeom prst="rect">
            <a:avLst/>
          </a:prstGeom>
        </p:spPr>
      </p:pic>
      <p:pic>
        <p:nvPicPr>
          <p:cNvPr id="5" name="Picture 4">
            <a:extLst>
              <a:ext uri="{FF2B5EF4-FFF2-40B4-BE49-F238E27FC236}">
                <a16:creationId xmlns:a16="http://schemas.microsoft.com/office/drawing/2014/main" id="{46CB5299-9689-45D6-9C51-47AF76CE5B64}"/>
              </a:ext>
            </a:extLst>
          </p:cNvPr>
          <p:cNvPicPr>
            <a:picLocks noChangeAspect="1"/>
          </p:cNvPicPr>
          <p:nvPr/>
        </p:nvPicPr>
        <p:blipFill>
          <a:blip r:embed="rId4"/>
          <a:stretch>
            <a:fillRect/>
          </a:stretch>
        </p:blipFill>
        <p:spPr>
          <a:xfrm>
            <a:off x="5099798" y="4789690"/>
            <a:ext cx="4967262" cy="1150091"/>
          </a:xfrm>
          <a:prstGeom prst="rect">
            <a:avLst/>
          </a:prstGeom>
        </p:spPr>
      </p:pic>
    </p:spTree>
    <p:extLst>
      <p:ext uri="{BB962C8B-B14F-4D97-AF65-F5344CB8AC3E}">
        <p14:creationId xmlns:p14="http://schemas.microsoft.com/office/powerpoint/2010/main" val="389056053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507116"/>
            <a:ext cx="3498979" cy="2456442"/>
          </a:xfrm>
        </p:spPr>
        <p:txBody>
          <a:bodyPr>
            <a:normAutofit/>
          </a:bodyPr>
          <a:lstStyle/>
          <a:p>
            <a:pPr algn="l" eaLnBrk="1" hangingPunct="1"/>
            <a:r>
              <a:rPr lang="en-US" altLang="en-US" sz="3200" b="1" dirty="0">
                <a:solidFill>
                  <a:schemeClr val="tx1"/>
                </a:solidFill>
              </a:rPr>
              <a:t>Convert Landed Cost to Voucher</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41</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73042" y="738231"/>
            <a:ext cx="8229600" cy="5994212"/>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Option #2: Add the additional freight into unit cost</a:t>
            </a:r>
          </a:p>
          <a:p>
            <a:pPr marL="731520" lvl="2"/>
            <a:r>
              <a:rPr lang="en-US" altLang="x-none" dirty="0"/>
              <a:t>Enter the Vendor, Retrieve Type and Transaction Type.  Enter the information of the voucher, and change the “Landed Cost Invoiced” amount to the invoice amount:</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548640" lvl="2" indent="0">
              <a:buNone/>
            </a:pPr>
            <a:endParaRPr lang="en-US" altLang="x-none" dirty="0"/>
          </a:p>
          <a:p>
            <a:pPr marL="548640" lvl="2" indent="0">
              <a:buNone/>
            </a:pPr>
            <a:endParaRPr lang="en-US" altLang="x-none" dirty="0"/>
          </a:p>
          <a:p>
            <a:pPr marL="731520" lvl="2"/>
            <a:endParaRPr lang="en-US" altLang="x-none" dirty="0"/>
          </a:p>
          <a:p>
            <a:pPr marL="731520" lvl="2"/>
            <a:endParaRPr lang="en-US" altLang="x-none" dirty="0"/>
          </a:p>
          <a:p>
            <a:pPr marL="731520" lvl="2"/>
            <a:r>
              <a:rPr lang="en-US" altLang="x-none" dirty="0"/>
              <a:t>Notice the additional $3800 is now in the “Variance” column.</a:t>
            </a:r>
          </a:p>
          <a:p>
            <a:pPr marL="731520" lvl="2"/>
            <a:r>
              <a:rPr lang="en-US" altLang="x-none" dirty="0"/>
              <a:t>Save the voucher and pay when due.</a:t>
            </a:r>
          </a:p>
          <a:p>
            <a:pPr marL="731520" lvl="2"/>
            <a:r>
              <a:rPr lang="en-US" altLang="x-none" dirty="0"/>
              <a:t>Where did the variance go?</a:t>
            </a:r>
          </a:p>
          <a:p>
            <a:pPr marL="731520" lvl="2"/>
            <a:endParaRPr lang="en-US" altLang="x-none" dirty="0"/>
          </a:p>
          <a:p>
            <a:pPr marL="731520" lvl="2"/>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0DD750E6-AFD7-4AB7-9D35-17328F6456B9}"/>
              </a:ext>
            </a:extLst>
          </p:cNvPr>
          <p:cNvPicPr>
            <a:picLocks noChangeAspect="1"/>
          </p:cNvPicPr>
          <p:nvPr/>
        </p:nvPicPr>
        <p:blipFill>
          <a:blip r:embed="rId3"/>
          <a:stretch>
            <a:fillRect/>
          </a:stretch>
        </p:blipFill>
        <p:spPr>
          <a:xfrm>
            <a:off x="4367006" y="1952177"/>
            <a:ext cx="7006479" cy="3330718"/>
          </a:xfrm>
          <a:prstGeom prst="rect">
            <a:avLst/>
          </a:prstGeom>
        </p:spPr>
      </p:pic>
    </p:spTree>
    <p:extLst>
      <p:ext uri="{BB962C8B-B14F-4D97-AF65-F5344CB8AC3E}">
        <p14:creationId xmlns:p14="http://schemas.microsoft.com/office/powerpoint/2010/main" val="3258535263"/>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507116"/>
            <a:ext cx="3498979" cy="2456442"/>
          </a:xfrm>
        </p:spPr>
        <p:txBody>
          <a:bodyPr/>
          <a:lstStyle/>
          <a:p>
            <a:pPr algn="l" eaLnBrk="1" hangingPunct="1"/>
            <a:r>
              <a:rPr lang="en-US" altLang="en-US" b="1" dirty="0">
                <a:solidFill>
                  <a:schemeClr val="tx1"/>
                </a:solidFill>
              </a:rPr>
              <a:t>Variance</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42</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73042" y="738231"/>
            <a:ext cx="8229600" cy="5994212"/>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Where did the variance go?</a:t>
            </a:r>
          </a:p>
          <a:p>
            <a:pPr marL="731520" lvl="2"/>
            <a:r>
              <a:rPr lang="en-US" altLang="x-none" dirty="0"/>
              <a:t>We have a system setting in place (from Company Maintenance in Setup Step #1) to “Post Landed Cost Variance to Inventory Cost in Convert Landed Cost to Voucher”</a:t>
            </a:r>
          </a:p>
          <a:p>
            <a:pPr marL="1188720" lvl="3"/>
            <a:r>
              <a:rPr lang="en-US" altLang="x-none" dirty="0"/>
              <a:t>This means that the Variance Per Unit will be applied back to the items from the purchase order.  </a:t>
            </a:r>
          </a:p>
          <a:p>
            <a:pPr marL="1188720" lvl="3"/>
            <a:r>
              <a:rPr lang="en-US" altLang="x-none" dirty="0"/>
              <a:t>Variance Per Unit: $2375/20,000 units = $0.119/unit</a:t>
            </a:r>
          </a:p>
          <a:p>
            <a:pPr marL="1645920" lvl="4"/>
            <a:r>
              <a:rPr lang="en-US" altLang="x-none" dirty="0"/>
              <a:t>$2375 is the portion of the $3800 that went to item 100213</a:t>
            </a:r>
          </a:p>
          <a:p>
            <a:pPr marL="1188720" lvl="3"/>
            <a:r>
              <a:rPr lang="en-US" altLang="x-none" dirty="0"/>
              <a:t>The item cost is now $0.319, comprised of $0.1 unit cost + $0.1 landed cost + $0.119 variance</a:t>
            </a:r>
          </a:p>
          <a:p>
            <a:pPr marL="1188720" lvl="3"/>
            <a:endParaRPr lang="en-US" altLang="x-none" dirty="0"/>
          </a:p>
          <a:p>
            <a:pPr marL="1188720" lvl="3"/>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548640" lvl="2" indent="0">
              <a:buNone/>
            </a:pPr>
            <a:endParaRPr lang="en-US" altLang="x-none" dirty="0"/>
          </a:p>
          <a:p>
            <a:pPr marL="548640" lvl="2" indent="0">
              <a:buNone/>
            </a:pPr>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0D22A780-6325-4422-905A-704D2C582744}"/>
              </a:ext>
            </a:extLst>
          </p:cNvPr>
          <p:cNvPicPr>
            <a:picLocks noChangeAspect="1"/>
          </p:cNvPicPr>
          <p:nvPr/>
        </p:nvPicPr>
        <p:blipFill>
          <a:blip r:embed="rId3"/>
          <a:stretch>
            <a:fillRect/>
          </a:stretch>
        </p:blipFill>
        <p:spPr>
          <a:xfrm>
            <a:off x="4417531" y="3293970"/>
            <a:ext cx="6340621" cy="3339176"/>
          </a:xfrm>
          <a:prstGeom prst="rect">
            <a:avLst/>
          </a:prstGeom>
        </p:spPr>
      </p:pic>
    </p:spTree>
    <p:extLst>
      <p:ext uri="{BB962C8B-B14F-4D97-AF65-F5344CB8AC3E}">
        <p14:creationId xmlns:p14="http://schemas.microsoft.com/office/powerpoint/2010/main" val="623272963"/>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458475"/>
            <a:ext cx="3498979" cy="2456442"/>
          </a:xfrm>
        </p:spPr>
        <p:txBody>
          <a:bodyPr>
            <a:normAutofit/>
          </a:bodyPr>
          <a:lstStyle/>
          <a:p>
            <a:pPr algn="l" eaLnBrk="1" hangingPunct="1"/>
            <a:r>
              <a:rPr lang="en-US" altLang="en-US" sz="3200" b="1" dirty="0">
                <a:solidFill>
                  <a:schemeClr val="tx1"/>
                </a:solidFill>
              </a:rPr>
              <a:t>Variance</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43</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73042" y="788565"/>
            <a:ext cx="8229600" cy="5327009"/>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Where did the variance go?</a:t>
            </a:r>
          </a:p>
          <a:p>
            <a:pPr marL="731520" lvl="2"/>
            <a:r>
              <a:rPr lang="en-US" altLang="x-none" dirty="0"/>
              <a:t>But this only accounts for the variance on 15,000 of the 20,000 units, where is the variance for the 5,000 units that already sold?</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r>
              <a:rPr lang="en-US" altLang="x-none" dirty="0"/>
              <a:t>Drilling down on the transaction shows the following:</a:t>
            </a:r>
          </a:p>
          <a:p>
            <a:pPr marL="1188720" lvl="3"/>
            <a:r>
              <a:rPr lang="en-US" altLang="x-none" dirty="0"/>
              <a:t>Accounts Payable: Credited for the entire amount of the voucher, ($7000)</a:t>
            </a:r>
          </a:p>
          <a:p>
            <a:pPr marL="1188720" lvl="3"/>
            <a:r>
              <a:rPr lang="en-US" altLang="x-none" dirty="0"/>
              <a:t>Landed Cost Clearing: Debited for the initial amount of the freight, $3200 – this clears it off the Unvouchered Landed Cost Report</a:t>
            </a:r>
          </a:p>
          <a:p>
            <a:pPr marL="1188720" lvl="3"/>
            <a:r>
              <a:rPr lang="en-US" altLang="x-none" dirty="0"/>
              <a:t>Inventory: Debited for the variance factored into MAC – Increases Inventory Value on the Inventory Value Report</a:t>
            </a:r>
          </a:p>
          <a:p>
            <a:pPr marL="1188720" lvl="3"/>
            <a:r>
              <a:rPr lang="en-US" altLang="x-none" dirty="0"/>
              <a:t>Inventory Cost Variance: Debited for the affect on MAC for units sold (5,000)</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548640" lvl="2" indent="0">
              <a:buNone/>
            </a:pPr>
            <a:endParaRPr lang="en-US" altLang="x-none" dirty="0"/>
          </a:p>
          <a:p>
            <a:pPr marL="548640" lvl="2" indent="0">
              <a:buNone/>
            </a:pPr>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3" name="Picture 2">
            <a:extLst>
              <a:ext uri="{FF2B5EF4-FFF2-40B4-BE49-F238E27FC236}">
                <a16:creationId xmlns:a16="http://schemas.microsoft.com/office/drawing/2014/main" id="{B908E534-9819-4F0A-9C06-B6C7D1E7D840}"/>
              </a:ext>
            </a:extLst>
          </p:cNvPr>
          <p:cNvPicPr>
            <a:picLocks noChangeAspect="1"/>
          </p:cNvPicPr>
          <p:nvPr/>
        </p:nvPicPr>
        <p:blipFill>
          <a:blip r:embed="rId3"/>
          <a:stretch>
            <a:fillRect/>
          </a:stretch>
        </p:blipFill>
        <p:spPr>
          <a:xfrm>
            <a:off x="3665990" y="1827420"/>
            <a:ext cx="7536266" cy="1859276"/>
          </a:xfrm>
          <a:prstGeom prst="rect">
            <a:avLst/>
          </a:prstGeom>
        </p:spPr>
      </p:pic>
    </p:spTree>
    <p:extLst>
      <p:ext uri="{BB962C8B-B14F-4D97-AF65-F5344CB8AC3E}">
        <p14:creationId xmlns:p14="http://schemas.microsoft.com/office/powerpoint/2010/main" val="1510566417"/>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0" y="2223848"/>
            <a:ext cx="3699453" cy="2456442"/>
          </a:xfrm>
        </p:spPr>
        <p:txBody>
          <a:bodyPr>
            <a:normAutofit/>
          </a:bodyPr>
          <a:lstStyle/>
          <a:p>
            <a:pPr algn="l" eaLnBrk="1" hangingPunct="1"/>
            <a:r>
              <a:rPr lang="en-US" altLang="en-US" sz="3200" b="1" dirty="0">
                <a:solidFill>
                  <a:schemeClr val="tx1"/>
                </a:solidFill>
              </a:rPr>
              <a:t>Reconciliation</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44</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73042" y="788565"/>
            <a:ext cx="8229600" cy="5327009"/>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How do we reconcile these on a monthly basis?</a:t>
            </a:r>
          </a:p>
          <a:p>
            <a:pPr marL="731520" lvl="2"/>
            <a:r>
              <a:rPr lang="en-US" altLang="x-none" dirty="0"/>
              <a:t>GL Inventory Accounts = Inventory Value Report</a:t>
            </a:r>
          </a:p>
          <a:p>
            <a:pPr marL="731520" lvl="2"/>
            <a:endParaRPr lang="en-US" altLang="x-none" dirty="0"/>
          </a:p>
          <a:p>
            <a:pPr marL="731520" lvl="2"/>
            <a:r>
              <a:rPr lang="en-US" altLang="x-none" dirty="0"/>
              <a:t>GL Inventory Receipts Clearing Account = Unvouchered PO Report</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r>
              <a:rPr lang="en-US" altLang="x-none" dirty="0"/>
              <a:t>GL Landed Cost Clearing Account = Unvouchered Landed Cost Report</a:t>
            </a:r>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548640" lvl="2" indent="0">
              <a:buNone/>
            </a:pPr>
            <a:endParaRPr lang="en-US" altLang="x-none" dirty="0"/>
          </a:p>
          <a:p>
            <a:pPr marL="548640" lvl="2" indent="0">
              <a:buNone/>
            </a:pPr>
            <a:endParaRPr lang="en-US" altLang="x-none" dirty="0"/>
          </a:p>
          <a:p>
            <a:pPr marL="548640" lvl="2" indent="0">
              <a:buNone/>
            </a:pPr>
            <a:endParaRPr lang="en-US" altLang="x-none" dirty="0"/>
          </a:p>
          <a:p>
            <a:pPr marL="731520" lvl="2"/>
            <a:endParaRPr lang="en-US" altLang="x-none" dirty="0"/>
          </a:p>
          <a:p>
            <a:pPr marL="731520" lvl="2"/>
            <a:endParaRPr lang="en-US" altLang="x-none" dirty="0"/>
          </a:p>
          <a:p>
            <a:pPr marL="731520" lvl="2"/>
            <a:endParaRPr lang="en-US" altLang="x-none" dirty="0"/>
          </a:p>
          <a:p>
            <a:pPr marL="731520" lvl="2"/>
            <a:endParaRPr lang="en-US" altLang="x-none" dirty="0"/>
          </a:p>
          <a:p>
            <a:pPr marL="1188720" lvl="3"/>
            <a:endParaRPr lang="en-US" altLang="x-none" dirty="0"/>
          </a:p>
          <a:p>
            <a:pPr marL="1188720" lvl="3"/>
            <a:endParaRPr lang="en-US" altLang="x-none" dirty="0"/>
          </a:p>
          <a:p>
            <a:pPr marL="1188720" lvl="3"/>
            <a:endParaRPr lang="en-US" altLang="x-none" dirty="0"/>
          </a:p>
          <a:p>
            <a:pPr marL="1188720" lvl="3"/>
            <a:endParaRPr lang="en-US" altLang="x-none" dirty="0"/>
          </a:p>
          <a:p>
            <a:pPr marL="45720" lvl="1" indent="0">
              <a:buFont typeface="Wingdings 2" pitchFamily="18" charset="2"/>
              <a:buNone/>
            </a:pPr>
            <a:endParaRPr lang="en-US" altLang="x-none" dirty="0"/>
          </a:p>
        </p:txBody>
      </p:sp>
      <p:pic>
        <p:nvPicPr>
          <p:cNvPr id="4" name="Picture 3">
            <a:extLst>
              <a:ext uri="{FF2B5EF4-FFF2-40B4-BE49-F238E27FC236}">
                <a16:creationId xmlns:a16="http://schemas.microsoft.com/office/drawing/2014/main" id="{62CC425E-0CC6-409D-BC23-F03A9F99D2D7}"/>
              </a:ext>
            </a:extLst>
          </p:cNvPr>
          <p:cNvPicPr>
            <a:picLocks noChangeAspect="1"/>
          </p:cNvPicPr>
          <p:nvPr/>
        </p:nvPicPr>
        <p:blipFill>
          <a:blip r:embed="rId3"/>
          <a:stretch>
            <a:fillRect/>
          </a:stretch>
        </p:blipFill>
        <p:spPr>
          <a:xfrm>
            <a:off x="3836766" y="2110641"/>
            <a:ext cx="7323809" cy="1238095"/>
          </a:xfrm>
          <a:prstGeom prst="rect">
            <a:avLst/>
          </a:prstGeom>
        </p:spPr>
      </p:pic>
      <p:pic>
        <p:nvPicPr>
          <p:cNvPr id="5" name="Picture 4">
            <a:extLst>
              <a:ext uri="{FF2B5EF4-FFF2-40B4-BE49-F238E27FC236}">
                <a16:creationId xmlns:a16="http://schemas.microsoft.com/office/drawing/2014/main" id="{EF2DF243-2837-46B4-A3BC-B31AA6A74788}"/>
              </a:ext>
            </a:extLst>
          </p:cNvPr>
          <p:cNvPicPr>
            <a:picLocks noChangeAspect="1"/>
          </p:cNvPicPr>
          <p:nvPr/>
        </p:nvPicPr>
        <p:blipFill>
          <a:blip r:embed="rId4"/>
          <a:stretch>
            <a:fillRect/>
          </a:stretch>
        </p:blipFill>
        <p:spPr>
          <a:xfrm>
            <a:off x="3836766" y="4128311"/>
            <a:ext cx="7323809" cy="2366945"/>
          </a:xfrm>
          <a:prstGeom prst="rect">
            <a:avLst/>
          </a:prstGeom>
        </p:spPr>
      </p:pic>
    </p:spTree>
    <p:extLst>
      <p:ext uri="{BB962C8B-B14F-4D97-AF65-F5344CB8AC3E}">
        <p14:creationId xmlns:p14="http://schemas.microsoft.com/office/powerpoint/2010/main" val="280610304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45</a:t>
            </a:fld>
            <a:endParaRPr kumimoji="0" lang="en-US" dirty="0">
              <a:solidFill>
                <a:srgbClr val="FFFFFF"/>
              </a:solidFill>
            </a:endParaRPr>
          </a:p>
        </p:txBody>
      </p:sp>
      <p:sp>
        <p:nvSpPr>
          <p:cNvPr id="5" name="Title 1">
            <a:extLst>
              <a:ext uri="{FF2B5EF4-FFF2-40B4-BE49-F238E27FC236}">
                <a16:creationId xmlns:a16="http://schemas.microsoft.com/office/drawing/2014/main" id="{8BE67FDC-5046-460C-861B-4190FEAC99FF}"/>
              </a:ext>
            </a:extLst>
          </p:cNvPr>
          <p:cNvSpPr txBox="1">
            <a:spLocks/>
          </p:cNvSpPr>
          <p:nvPr/>
        </p:nvSpPr>
        <p:spPr>
          <a:xfrm>
            <a:off x="0" y="2922221"/>
            <a:ext cx="12192000" cy="1013558"/>
          </a:xfrm>
          <a:prstGeom prst="rect">
            <a:avLst/>
          </a:prstGeom>
        </p:spPr>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5400" dirty="0"/>
              <a:t>Questions?</a:t>
            </a:r>
          </a:p>
        </p:txBody>
      </p:sp>
    </p:spTree>
    <p:extLst>
      <p:ext uri="{BB962C8B-B14F-4D97-AF65-F5344CB8AC3E}">
        <p14:creationId xmlns:p14="http://schemas.microsoft.com/office/powerpoint/2010/main" val="2191303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AF8F-C897-4397-85D6-72A8391522D7}"/>
              </a:ext>
            </a:extLst>
          </p:cNvPr>
          <p:cNvSpPr>
            <a:spLocks noGrp="1"/>
          </p:cNvSpPr>
          <p:nvPr>
            <p:ph type="ctrTitle"/>
          </p:nvPr>
        </p:nvSpPr>
        <p:spPr>
          <a:xfrm>
            <a:off x="3167405" y="1425968"/>
            <a:ext cx="8484123" cy="2934677"/>
          </a:xfrm>
        </p:spPr>
        <p:txBody>
          <a:bodyPr>
            <a:normAutofit/>
          </a:bodyPr>
          <a:lstStyle/>
          <a:p>
            <a:pPr marL="0" lvl="1" indent="0">
              <a:buNone/>
            </a:pPr>
            <a:r>
              <a:rPr lang="en-US" altLang="x-none" sz="3600" b="1" dirty="0">
                <a:solidFill>
                  <a:schemeClr val="tx1"/>
                </a:solidFill>
              </a:rPr>
              <a:t>Stacy Cline</a:t>
            </a:r>
            <a:br>
              <a:rPr lang="en-US" altLang="x-none" sz="3600" dirty="0">
                <a:solidFill>
                  <a:schemeClr val="tx1"/>
                </a:solidFill>
              </a:rPr>
            </a:br>
            <a:r>
              <a:rPr lang="en-US" altLang="x-none" sz="3600" dirty="0">
                <a:solidFill>
                  <a:schemeClr val="tx1"/>
                </a:solidFill>
              </a:rPr>
              <a:t>Cline Financial Services, LLC</a:t>
            </a:r>
            <a:br>
              <a:rPr lang="en-US" altLang="x-none" sz="3600" dirty="0">
                <a:solidFill>
                  <a:schemeClr val="tx1"/>
                </a:solidFill>
              </a:rPr>
            </a:br>
            <a:r>
              <a:rPr lang="en-US" altLang="x-none" sz="3600" dirty="0">
                <a:solidFill>
                  <a:schemeClr val="tx1"/>
                </a:solidFill>
                <a:hlinkClick r:id="rId2">
                  <a:extLst>
                    <a:ext uri="{A12FA001-AC4F-418D-AE19-62706E023703}">
                      <ahyp:hlinkClr xmlns:ahyp="http://schemas.microsoft.com/office/drawing/2018/hyperlinkcolor" val="tx"/>
                    </a:ext>
                  </a:extLst>
                </a:hlinkClick>
              </a:rPr>
              <a:t>stacy@clinefinancialservices.com</a:t>
            </a:r>
            <a:br>
              <a:rPr lang="en-US" altLang="x-none" sz="3600" dirty="0">
                <a:solidFill>
                  <a:schemeClr val="tx1"/>
                </a:solidFill>
              </a:rPr>
            </a:br>
            <a:r>
              <a:rPr lang="en-US" altLang="x-none" sz="3600" dirty="0">
                <a:solidFill>
                  <a:schemeClr val="tx1"/>
                </a:solidFill>
              </a:rPr>
              <a:t>www.clinefinancialservices.com	</a:t>
            </a:r>
            <a:br>
              <a:rPr lang="en-US" altLang="x-none" sz="3600" dirty="0">
                <a:solidFill>
                  <a:schemeClr val="tx1"/>
                </a:solidFill>
              </a:rPr>
            </a:br>
            <a:r>
              <a:rPr lang="en-US" altLang="x-none" sz="3600" dirty="0">
                <a:solidFill>
                  <a:schemeClr val="tx1"/>
                </a:solidFill>
              </a:rPr>
              <a:t>970-744-0206</a:t>
            </a:r>
          </a:p>
        </p:txBody>
      </p:sp>
      <p:sp>
        <p:nvSpPr>
          <p:cNvPr id="4" name="Slide Number Placeholder 3">
            <a:extLst>
              <a:ext uri="{FF2B5EF4-FFF2-40B4-BE49-F238E27FC236}">
                <a16:creationId xmlns:a16="http://schemas.microsoft.com/office/drawing/2014/main" id="{5E2354D7-E26B-4BC9-83E8-3C1CF9E07CD9}"/>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46</a:t>
            </a:fld>
            <a:endParaRPr lang="en-US" dirty="0"/>
          </a:p>
        </p:txBody>
      </p:sp>
    </p:spTree>
    <p:extLst>
      <p:ext uri="{BB962C8B-B14F-4D97-AF65-F5344CB8AC3E}">
        <p14:creationId xmlns:p14="http://schemas.microsoft.com/office/powerpoint/2010/main" val="392168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AGENDA</a:t>
            </a:r>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5</a:t>
            </a:fld>
            <a:endParaRPr kumimoji="0" lang="en-US"/>
          </a:p>
        </p:txBody>
      </p:sp>
      <p:sp>
        <p:nvSpPr>
          <p:cNvPr id="4" name="TextBox 3">
            <a:extLst>
              <a:ext uri="{FF2B5EF4-FFF2-40B4-BE49-F238E27FC236}">
                <a16:creationId xmlns:a16="http://schemas.microsoft.com/office/drawing/2014/main" id="{0526EB6A-A3BA-4715-B6FC-126FD0809172}"/>
              </a:ext>
            </a:extLst>
          </p:cNvPr>
          <p:cNvSpPr txBox="1"/>
          <p:nvPr/>
        </p:nvSpPr>
        <p:spPr>
          <a:xfrm>
            <a:off x="1123389" y="2820786"/>
            <a:ext cx="3452552" cy="830997"/>
          </a:xfrm>
          <a:prstGeom prst="rect">
            <a:avLst/>
          </a:prstGeom>
          <a:noFill/>
        </p:spPr>
        <p:txBody>
          <a:bodyPr wrap="square" rtlCol="0">
            <a:spAutoFit/>
          </a:bodyPr>
          <a:lstStyle/>
          <a:p>
            <a:r>
              <a:rPr lang="en-CA" sz="4800" dirty="0"/>
              <a:t>Agenda</a:t>
            </a:r>
            <a:endParaRPr lang="en-US" sz="4800" dirty="0"/>
          </a:p>
        </p:txBody>
      </p:sp>
      <p:sp>
        <p:nvSpPr>
          <p:cNvPr id="7" name="Rectangle 5">
            <a:extLst>
              <a:ext uri="{FF2B5EF4-FFF2-40B4-BE49-F238E27FC236}">
                <a16:creationId xmlns:a16="http://schemas.microsoft.com/office/drawing/2014/main" id="{A4B2A346-1024-4312-BC3A-36737DFA9357}"/>
              </a:ext>
            </a:extLst>
          </p:cNvPr>
          <p:cNvSpPr txBox="1">
            <a:spLocks/>
          </p:cNvSpPr>
          <p:nvPr/>
        </p:nvSpPr>
        <p:spPr>
          <a:xfrm>
            <a:off x="3958461" y="1098958"/>
            <a:ext cx="7315200" cy="5521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685783" indent="-685783">
              <a:buFont typeface="Arial" panose="020B0604020202020204" pitchFamily="34" charset="0"/>
              <a:buAutoNum type="arabicPeriod"/>
            </a:pPr>
            <a:r>
              <a:rPr lang="en-US" dirty="0"/>
              <a:t>Introduction/Bio</a:t>
            </a:r>
          </a:p>
          <a:p>
            <a:pPr marL="685783" indent="-685783">
              <a:buFont typeface="Arial" panose="020B0604020202020204" pitchFamily="34" charset="0"/>
              <a:buAutoNum type="arabicPeriod"/>
            </a:pPr>
            <a:r>
              <a:rPr lang="en-US" dirty="0"/>
              <a:t>What is Landed Cost?</a:t>
            </a:r>
          </a:p>
          <a:p>
            <a:pPr marL="685783" indent="-685783">
              <a:buFont typeface="Arial" panose="020B0604020202020204" pitchFamily="34" charset="0"/>
              <a:buAutoNum type="arabicPeriod"/>
            </a:pPr>
            <a:r>
              <a:rPr lang="en-US" dirty="0"/>
              <a:t>Configuring Landed Cost in P21	</a:t>
            </a:r>
          </a:p>
          <a:p>
            <a:pPr marL="685783" indent="-685783">
              <a:buFont typeface="Arial" panose="020B0604020202020204" pitchFamily="34" charset="0"/>
              <a:buAutoNum type="arabicPeriod"/>
            </a:pPr>
            <a:r>
              <a:rPr lang="en-US" dirty="0"/>
              <a:t>Applying Landed Cost to a PO</a:t>
            </a:r>
          </a:p>
          <a:p>
            <a:pPr marL="685783" indent="-685783">
              <a:buFont typeface="Arial" panose="020B0604020202020204" pitchFamily="34" charset="0"/>
              <a:buAutoNum type="arabicPeriod"/>
            </a:pPr>
            <a:r>
              <a:rPr lang="en-US" dirty="0"/>
              <a:t>Accounting Impact</a:t>
            </a:r>
          </a:p>
          <a:p>
            <a:pPr marL="845820" lvl="1" indent="-342900">
              <a:buFont typeface="+mj-lt"/>
              <a:buAutoNum type="alphaLcPeriod"/>
            </a:pPr>
            <a:r>
              <a:rPr lang="en-US" dirty="0"/>
              <a:t>Accounting Transactions</a:t>
            </a:r>
          </a:p>
          <a:p>
            <a:pPr marL="845820" lvl="1" indent="-342900">
              <a:buFont typeface="+mj-lt"/>
              <a:buAutoNum type="alphaLcPeriod"/>
            </a:pPr>
            <a:r>
              <a:rPr lang="en-US" dirty="0"/>
              <a:t>Item Master Inquiry (IMI)</a:t>
            </a:r>
          </a:p>
          <a:p>
            <a:pPr marL="845820" lvl="1" indent="-342900">
              <a:buFont typeface="+mj-lt"/>
              <a:buAutoNum type="alphaLcPeriod"/>
            </a:pPr>
            <a:r>
              <a:rPr lang="en-US" dirty="0"/>
              <a:t>Convert Landed Cost to Voucher</a:t>
            </a:r>
          </a:p>
          <a:p>
            <a:pPr marL="845820" lvl="1" indent="-342900">
              <a:buFont typeface="+mj-lt"/>
              <a:buAutoNum type="alphaLcPeriod"/>
            </a:pPr>
            <a:r>
              <a:rPr lang="en-US" dirty="0"/>
              <a:t>Impact of Variances</a:t>
            </a:r>
          </a:p>
          <a:p>
            <a:pPr marL="845820" lvl="1" indent="-342900">
              <a:buFont typeface="+mj-lt"/>
              <a:buAutoNum type="alphaLcPeriod"/>
            </a:pPr>
            <a:r>
              <a:rPr lang="en-US" dirty="0"/>
              <a:t>Reconciliation</a:t>
            </a:r>
          </a:p>
          <a:p>
            <a:pPr marL="685783" indent="-685783">
              <a:buFont typeface="Arial" panose="020B0604020202020204" pitchFamily="34" charset="0"/>
              <a:buAutoNum type="arabicPeriod"/>
            </a:pPr>
            <a:r>
              <a:rPr lang="en-US" dirty="0"/>
              <a:t>Wrap Up</a:t>
            </a:r>
          </a:p>
          <a:p>
            <a:pPr marL="685783" indent="-685783">
              <a:buFont typeface="Arial" panose="020B0604020202020204" pitchFamily="34" charset="0"/>
              <a:buAutoNum type="arabicPeriod"/>
            </a:pPr>
            <a:r>
              <a:rPr lang="en-US" dirty="0"/>
              <a:t>Q&amp;A</a:t>
            </a:r>
          </a:p>
          <a:p>
            <a:pPr marL="685783" indent="-685783">
              <a:buFont typeface="Arial" panose="020B0604020202020204" pitchFamily="34" charset="0"/>
              <a:buAutoNum type="arabicPeriod"/>
            </a:pPr>
            <a:endParaRPr lang="en-US" dirty="0"/>
          </a:p>
        </p:txBody>
      </p:sp>
    </p:spTree>
    <p:extLst>
      <p:ext uri="{BB962C8B-B14F-4D97-AF65-F5344CB8AC3E}">
        <p14:creationId xmlns:p14="http://schemas.microsoft.com/office/powerpoint/2010/main" val="362812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BIO</a:t>
            </a:r>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6</a:t>
            </a:fld>
            <a:endParaRPr kumimoji="0" lang="en-US"/>
          </a:p>
        </p:txBody>
      </p:sp>
      <p:sp>
        <p:nvSpPr>
          <p:cNvPr id="5" name="TextBox 4">
            <a:extLst>
              <a:ext uri="{FF2B5EF4-FFF2-40B4-BE49-F238E27FC236}">
                <a16:creationId xmlns:a16="http://schemas.microsoft.com/office/drawing/2014/main" id="{489A4F3E-D447-43AF-8CAC-DE3F9095694A}"/>
              </a:ext>
            </a:extLst>
          </p:cNvPr>
          <p:cNvSpPr txBox="1"/>
          <p:nvPr/>
        </p:nvSpPr>
        <p:spPr>
          <a:xfrm>
            <a:off x="538777" y="2743704"/>
            <a:ext cx="3746507" cy="830997"/>
          </a:xfrm>
          <a:prstGeom prst="rect">
            <a:avLst/>
          </a:prstGeom>
          <a:noFill/>
        </p:spPr>
        <p:txBody>
          <a:bodyPr wrap="square" rtlCol="0">
            <a:spAutoFit/>
          </a:bodyPr>
          <a:lstStyle/>
          <a:p>
            <a:r>
              <a:rPr lang="en-CA" sz="4800" dirty="0"/>
              <a:t>Bio</a:t>
            </a:r>
            <a:endParaRPr lang="en-US" sz="4800" dirty="0"/>
          </a:p>
        </p:txBody>
      </p:sp>
      <p:sp>
        <p:nvSpPr>
          <p:cNvPr id="9" name="Rectangle 3">
            <a:extLst>
              <a:ext uri="{FF2B5EF4-FFF2-40B4-BE49-F238E27FC236}">
                <a16:creationId xmlns:a16="http://schemas.microsoft.com/office/drawing/2014/main" id="{BAD796F7-BC5F-4265-96E7-EAE22E07AF30}"/>
              </a:ext>
            </a:extLst>
          </p:cNvPr>
          <p:cNvSpPr txBox="1">
            <a:spLocks/>
          </p:cNvSpPr>
          <p:nvPr/>
        </p:nvSpPr>
        <p:spPr>
          <a:xfrm>
            <a:off x="3162650" y="830510"/>
            <a:ext cx="8674215" cy="60893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Background in corporate finance for eight years, running financial budget/plan, monthly close, reporting, etc. of $500M service offering</a:t>
            </a:r>
          </a:p>
          <a:p>
            <a:pPr marL="274320" lvl="1"/>
            <a:endParaRPr lang="en-US" altLang="x-none" dirty="0"/>
          </a:p>
          <a:p>
            <a:pPr marL="274320" lvl="1"/>
            <a:r>
              <a:rPr lang="en-US" altLang="x-none" dirty="0"/>
              <a:t>Independent consultant for six years</a:t>
            </a:r>
          </a:p>
          <a:p>
            <a:pPr marL="548640" lvl="2"/>
            <a:r>
              <a:rPr lang="en-US" altLang="x-none" dirty="0"/>
              <a:t>End user of Prophet 21 for four years</a:t>
            </a:r>
          </a:p>
          <a:p>
            <a:pPr marL="548640" lvl="2"/>
            <a:endParaRPr lang="en-US" altLang="x-none" dirty="0"/>
          </a:p>
          <a:p>
            <a:pPr marL="274320" lvl="1"/>
            <a:r>
              <a:rPr lang="en-US" altLang="x-none" dirty="0"/>
              <a:t>Specialize in Finance &amp; Accounting practices and procedures, EDI implementation, project management and identifying areas of efficiency and cost savings</a:t>
            </a:r>
          </a:p>
          <a:p>
            <a:pPr marL="274320" lvl="1"/>
            <a:endParaRPr lang="en-US" altLang="x-none" dirty="0"/>
          </a:p>
          <a:p>
            <a:pPr marL="0" lvl="1" indent="0">
              <a:buFont typeface="Wingdings 2" pitchFamily="18" charset="2"/>
              <a:buNone/>
            </a:pPr>
            <a:r>
              <a:rPr lang="en-US" altLang="x-none" dirty="0"/>
              <a:t>Stacy Cline</a:t>
            </a:r>
          </a:p>
          <a:p>
            <a:pPr marL="0" lvl="1" indent="0">
              <a:buFont typeface="Wingdings 2" pitchFamily="18" charset="2"/>
              <a:buNone/>
            </a:pPr>
            <a:r>
              <a:rPr lang="en-US" altLang="x-none" dirty="0"/>
              <a:t>Cline Financial Services, LLC</a:t>
            </a:r>
          </a:p>
          <a:p>
            <a:pPr marL="0" lvl="1" indent="0">
              <a:buFont typeface="Wingdings 2" pitchFamily="18" charset="2"/>
              <a:buNone/>
            </a:pPr>
            <a:r>
              <a:rPr lang="en-US" altLang="x-none" dirty="0">
                <a:hlinkClick r:id="rId3"/>
              </a:rPr>
              <a:t>stacy@clinefinancialservices.com</a:t>
            </a:r>
            <a:endParaRPr lang="en-US" altLang="x-none" dirty="0"/>
          </a:p>
          <a:p>
            <a:pPr marL="0" lvl="1" indent="0">
              <a:buFont typeface="Wingdings 2" pitchFamily="18" charset="2"/>
              <a:buNone/>
            </a:pPr>
            <a:r>
              <a:rPr lang="en-US" altLang="x-none" dirty="0"/>
              <a:t>www.clinefinancialservices.com	</a:t>
            </a:r>
          </a:p>
          <a:p>
            <a:pPr marL="0" lvl="1" indent="0">
              <a:buFont typeface="Wingdings 2" pitchFamily="18" charset="2"/>
              <a:buNone/>
            </a:pPr>
            <a:r>
              <a:rPr lang="en-US" altLang="x-none" dirty="0"/>
              <a:t>970-744-0206</a:t>
            </a:r>
          </a:p>
          <a:p>
            <a:pPr marL="45720" lvl="1" indent="0">
              <a:buFont typeface="Wingdings 2" pitchFamily="18" charset="2"/>
              <a:buNone/>
            </a:pPr>
            <a:endParaRPr lang="en-US" altLang="x-none" dirty="0"/>
          </a:p>
        </p:txBody>
      </p:sp>
    </p:spTree>
    <p:extLst>
      <p:ext uri="{BB962C8B-B14F-4D97-AF65-F5344CB8AC3E}">
        <p14:creationId xmlns:p14="http://schemas.microsoft.com/office/powerpoint/2010/main" val="294152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Rectangle 2">
            <a:extLst>
              <a:ext uri="{FF2B5EF4-FFF2-40B4-BE49-F238E27FC236}">
                <a16:creationId xmlns:a16="http://schemas.microsoft.com/office/drawing/2014/main" id="{99E02445-5A59-44FF-BFD1-11189992EE1C}"/>
              </a:ext>
            </a:extLst>
          </p:cNvPr>
          <p:cNvSpPr>
            <a:spLocks noGrp="1" noChangeArrowheads="1"/>
          </p:cNvSpPr>
          <p:nvPr>
            <p:ph type="title"/>
          </p:nvPr>
        </p:nvSpPr>
        <p:spPr>
          <a:xfrm>
            <a:off x="252919" y="1123837"/>
            <a:ext cx="3159584" cy="5608605"/>
          </a:xfrm>
        </p:spPr>
        <p:txBody>
          <a:bodyPr anchor="ctr" anchorCtr="0">
            <a:normAutofit/>
          </a:bodyPr>
          <a:lstStyle/>
          <a:p>
            <a:pPr algn="l" eaLnBrk="1" hangingPunct="1"/>
            <a:r>
              <a:rPr lang="en-US" altLang="en-US" sz="4400" b="1" dirty="0">
                <a:solidFill>
                  <a:schemeClr val="tx1"/>
                </a:solidFill>
              </a:rPr>
              <a:t>What is Landed Cost?</a:t>
            </a:r>
          </a:p>
        </p:txBody>
      </p:sp>
      <p:sp>
        <p:nvSpPr>
          <p:cNvPr id="6" name="Rectangle 3">
            <a:extLst>
              <a:ext uri="{FF2B5EF4-FFF2-40B4-BE49-F238E27FC236}">
                <a16:creationId xmlns:a16="http://schemas.microsoft.com/office/drawing/2014/main" id="{2AF7DE96-D7BF-45CE-8684-47D725712781}"/>
              </a:ext>
            </a:extLst>
          </p:cNvPr>
          <p:cNvSpPr txBox="1">
            <a:spLocks/>
          </p:cNvSpPr>
          <p:nvPr/>
        </p:nvSpPr>
        <p:spPr>
          <a:xfrm>
            <a:off x="3531765" y="970961"/>
            <a:ext cx="8487410" cy="5761481"/>
          </a:xfrm>
          <a:prstGeom prst="rect">
            <a:avLst/>
          </a:prstGeom>
        </p:spPr>
        <p:txBody>
          <a:bodyPr vert="horz" lIns="91440" tIns="45720" rIns="91440" bIns="45720" rtlCol="0" anchor="ctr"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Landed Cost, in it’s simplest form is inventory cost + any cost to get the inventory to your warehouse.</a:t>
            </a:r>
          </a:p>
          <a:p>
            <a:pPr marL="731520" lvl="2"/>
            <a:r>
              <a:rPr lang="en-US" altLang="x-none" dirty="0"/>
              <a:t>Costs are typically ocean freight, domestic freight, insurance, taxes and duties, etc.</a:t>
            </a:r>
          </a:p>
          <a:p>
            <a:pPr marL="274320" lvl="1"/>
            <a:endParaRPr lang="en-US" altLang="x-none" dirty="0"/>
          </a:p>
          <a:p>
            <a:pPr marL="274320" lvl="1"/>
            <a:r>
              <a:rPr lang="en-US" altLang="x-none" dirty="0"/>
              <a:t>Example: You have a shipment en route from China.  The shipment is for 100 units @ $50/each, totaling $5000.  Inbound Costs are as follows:</a:t>
            </a:r>
          </a:p>
          <a:p>
            <a:pPr marL="731520" lvl="2"/>
            <a:r>
              <a:rPr lang="en-US" altLang="x-none" dirty="0"/>
              <a:t>Freight = $1000</a:t>
            </a:r>
          </a:p>
          <a:p>
            <a:pPr marL="731520" lvl="2"/>
            <a:r>
              <a:rPr lang="en-US" altLang="x-none" dirty="0"/>
              <a:t>Customs &amp; Duties = 3% ($150)</a:t>
            </a:r>
          </a:p>
          <a:p>
            <a:pPr marL="731520" lvl="2"/>
            <a:r>
              <a:rPr lang="en-US" altLang="x-none" dirty="0"/>
              <a:t>Total Inbound Expense = $1000 + $150 = $1150</a:t>
            </a:r>
          </a:p>
          <a:p>
            <a:pPr marL="274320" lvl="1"/>
            <a:endParaRPr lang="en-US" altLang="x-none" dirty="0"/>
          </a:p>
          <a:p>
            <a:pPr marL="45720" lvl="1" indent="0">
              <a:buFont typeface="Wingdings 2" pitchFamily="18" charset="2"/>
              <a:buNone/>
            </a:pPr>
            <a:endParaRPr lang="en-US" altLang="x-none" dirty="0"/>
          </a:p>
        </p:txBody>
      </p:sp>
    </p:spTree>
    <p:extLst>
      <p:ext uri="{BB962C8B-B14F-4D97-AF65-F5344CB8AC3E}">
        <p14:creationId xmlns:p14="http://schemas.microsoft.com/office/powerpoint/2010/main" val="202527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489820" y="290572"/>
            <a:ext cx="8265405" cy="636520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91440" lvl="1" indent="0">
              <a:buNone/>
            </a:pPr>
            <a:endParaRPr lang="en-US" altLang="x-none" sz="2000" dirty="0"/>
          </a:p>
          <a:p>
            <a:pPr marL="274320" lvl="1"/>
            <a:r>
              <a:rPr lang="en-US" altLang="x-none" sz="2000" dirty="0"/>
              <a:t>What is the total cost for the purchase? </a:t>
            </a:r>
          </a:p>
          <a:p>
            <a:pPr marL="731520" lvl="2"/>
            <a:r>
              <a:rPr lang="en-US" altLang="x-none" sz="1800" dirty="0"/>
              <a:t>$5000 – item cost</a:t>
            </a:r>
          </a:p>
          <a:p>
            <a:pPr marL="731520" lvl="2"/>
            <a:r>
              <a:rPr lang="en-US" altLang="x-none" sz="1800" dirty="0"/>
              <a:t>$1150 – inbound expense</a:t>
            </a:r>
          </a:p>
          <a:p>
            <a:pPr marL="731520" lvl="2"/>
            <a:r>
              <a:rPr lang="en-US" altLang="x-none" sz="1800" dirty="0"/>
              <a:t>$5000 + $1150 = </a:t>
            </a:r>
            <a:r>
              <a:rPr lang="en-US" altLang="x-none" sz="2000" b="1" dirty="0"/>
              <a:t>$6150</a:t>
            </a:r>
          </a:p>
          <a:p>
            <a:pPr marL="731520" lvl="2"/>
            <a:endParaRPr lang="en-US" altLang="x-none" sz="1800" dirty="0"/>
          </a:p>
          <a:p>
            <a:pPr marL="274320" lvl="1"/>
            <a:endParaRPr lang="en-US" altLang="x-none" sz="2000" dirty="0"/>
          </a:p>
          <a:p>
            <a:pPr marL="274320" lvl="1"/>
            <a:r>
              <a:rPr lang="en-US" altLang="x-none" sz="2000" dirty="0"/>
              <a:t>So, how do we handle the $1150 of inbound expense?  The options are as follows:</a:t>
            </a:r>
          </a:p>
          <a:p>
            <a:pPr marL="731520" lvl="2"/>
            <a:r>
              <a:rPr lang="en-US" altLang="x-none" sz="1800" dirty="0"/>
              <a:t>Expense it – this can grossly overstate your COGS expense if your inventory doesn’t have a fast turnover rate.</a:t>
            </a:r>
          </a:p>
          <a:p>
            <a:pPr marL="731520" lvl="2"/>
            <a:endParaRPr lang="en-US" altLang="x-none" sz="1800" dirty="0"/>
          </a:p>
          <a:p>
            <a:pPr marL="731520" lvl="2"/>
            <a:r>
              <a:rPr lang="en-US" altLang="x-none" sz="1800" dirty="0"/>
              <a:t>Hold it on the balance sheet and relieve it manually as the goods are sold – this works but can be difficult to manage, assess and ensure auditability.</a:t>
            </a:r>
          </a:p>
          <a:p>
            <a:pPr marL="731520" lvl="2"/>
            <a:endParaRPr lang="en-US" altLang="x-none" sz="1800" dirty="0"/>
          </a:p>
          <a:p>
            <a:pPr marL="731520" lvl="2"/>
            <a:r>
              <a:rPr lang="en-US" altLang="x-none" sz="1800" dirty="0"/>
              <a:t>Integrate it as a part of the unit cost for the goods.  In this case the final per unit cost of the good is $61.50</a:t>
            </a:r>
          </a:p>
          <a:p>
            <a:pPr marL="1188720" lvl="3"/>
            <a:r>
              <a:rPr lang="en-US" altLang="x-none" sz="1600" dirty="0"/>
              <a:t>$5000/100 units ($50/unit) + $1150/100 units ($11.50/unit) = </a:t>
            </a:r>
            <a:r>
              <a:rPr lang="en-US" altLang="x-none" sz="1800" b="1" dirty="0"/>
              <a:t>$61.50</a:t>
            </a:r>
          </a:p>
          <a:p>
            <a:pPr marL="45720" lvl="1" indent="0">
              <a:buFont typeface="Wingdings 2" pitchFamily="18" charset="2"/>
              <a:buNone/>
            </a:pPr>
            <a:endParaRPr lang="en-US" altLang="x-none" sz="2000" dirty="0"/>
          </a:p>
        </p:txBody>
      </p:sp>
      <p:sp>
        <p:nvSpPr>
          <p:cNvPr id="7" name="Rectangle 2">
            <a:extLst>
              <a:ext uri="{FF2B5EF4-FFF2-40B4-BE49-F238E27FC236}">
                <a16:creationId xmlns:a16="http://schemas.microsoft.com/office/drawing/2014/main" id="{4CFE65FA-9982-4F2E-9E1B-09D291C83263}"/>
              </a:ext>
            </a:extLst>
          </p:cNvPr>
          <p:cNvSpPr txBox="1">
            <a:spLocks noChangeArrowheads="1"/>
          </p:cNvSpPr>
          <p:nvPr/>
        </p:nvSpPr>
        <p:spPr>
          <a:xfrm>
            <a:off x="252919" y="1123837"/>
            <a:ext cx="3159584" cy="5608605"/>
          </a:xfrm>
          <a:prstGeom prst="rect">
            <a:avLst/>
          </a:prstGeom>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4000" kern="1200" cap="all" baseline="0">
                <a:solidFill>
                  <a:srgbClr val="FFFEFF"/>
                </a:solidFill>
                <a:latin typeface="+mj-lt"/>
                <a:ea typeface="+mj-ea"/>
                <a:cs typeface="+mj-cs"/>
              </a:defRPr>
            </a:lvl1pPr>
          </a:lstStyle>
          <a:p>
            <a:r>
              <a:rPr lang="en-US" altLang="en-US" sz="4400" b="1"/>
              <a:t>What is Landed Cost?</a:t>
            </a:r>
            <a:endParaRPr lang="en-US" altLang="en-US" sz="4400" b="1" dirty="0"/>
          </a:p>
        </p:txBody>
      </p:sp>
      <p:sp>
        <p:nvSpPr>
          <p:cNvPr id="9" name="Rectangle 2">
            <a:extLst>
              <a:ext uri="{FF2B5EF4-FFF2-40B4-BE49-F238E27FC236}">
                <a16:creationId xmlns:a16="http://schemas.microsoft.com/office/drawing/2014/main" id="{8DBD631D-0DC0-46CA-A596-9D2D5E04FA97}"/>
              </a:ext>
            </a:extLst>
          </p:cNvPr>
          <p:cNvSpPr>
            <a:spLocks noGrp="1" noChangeArrowheads="1"/>
          </p:cNvSpPr>
          <p:nvPr>
            <p:ph type="title"/>
          </p:nvPr>
        </p:nvSpPr>
        <p:spPr>
          <a:xfrm>
            <a:off x="252919" y="1123837"/>
            <a:ext cx="3159584" cy="5608605"/>
          </a:xfrm>
        </p:spPr>
        <p:txBody>
          <a:bodyPr anchor="ctr" anchorCtr="0">
            <a:normAutofit/>
          </a:bodyPr>
          <a:lstStyle/>
          <a:p>
            <a:pPr algn="l" eaLnBrk="1" hangingPunct="1"/>
            <a:r>
              <a:rPr lang="en-US" altLang="en-US" sz="4400" b="1" dirty="0">
                <a:solidFill>
                  <a:schemeClr val="tx1"/>
                </a:solidFill>
              </a:rPr>
              <a:t>What is Landed Cost?</a:t>
            </a:r>
          </a:p>
        </p:txBody>
      </p:sp>
    </p:spTree>
    <p:extLst>
      <p:ext uri="{BB962C8B-B14F-4D97-AF65-F5344CB8AC3E}">
        <p14:creationId xmlns:p14="http://schemas.microsoft.com/office/powerpoint/2010/main" val="4184264771"/>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7FB222-E853-46F3-BF1B-B4321DABE489}"/>
              </a:ext>
            </a:extLst>
          </p:cNvPr>
          <p:cNvSpPr>
            <a:spLocks noGrp="1" noChangeArrowheads="1"/>
          </p:cNvSpPr>
          <p:nvPr>
            <p:ph type="title"/>
          </p:nvPr>
        </p:nvSpPr>
        <p:spPr>
          <a:xfrm>
            <a:off x="122549" y="1046375"/>
            <a:ext cx="3553905" cy="5600610"/>
          </a:xfrm>
        </p:spPr>
        <p:txBody>
          <a:bodyPr/>
          <a:lstStyle/>
          <a:p>
            <a:pPr algn="l" eaLnBrk="1" hangingPunct="1"/>
            <a:r>
              <a:rPr lang="en-US" altLang="en-US" b="1" dirty="0">
                <a:solidFill>
                  <a:schemeClr val="tx1"/>
                </a:solidFill>
              </a:rPr>
              <a:t>Why does Landed Cost Matter?</a:t>
            </a:r>
          </a:p>
        </p:txBody>
      </p:sp>
      <p:sp>
        <p:nvSpPr>
          <p:cNvPr id="2" name="Slide Number Placeholder 1">
            <a:extLst>
              <a:ext uri="{FF2B5EF4-FFF2-40B4-BE49-F238E27FC236}">
                <a16:creationId xmlns:a16="http://schemas.microsoft.com/office/drawing/2014/main" id="{296F782D-4EF0-4044-936A-CD5489BED397}"/>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8" name="Rectangle 3">
            <a:extLst>
              <a:ext uri="{FF2B5EF4-FFF2-40B4-BE49-F238E27FC236}">
                <a16:creationId xmlns:a16="http://schemas.microsoft.com/office/drawing/2014/main" id="{F650F635-C50F-4456-9438-4302236A98E7}"/>
              </a:ext>
            </a:extLst>
          </p:cNvPr>
          <p:cNvSpPr txBox="1">
            <a:spLocks/>
          </p:cNvSpPr>
          <p:nvPr/>
        </p:nvSpPr>
        <p:spPr>
          <a:xfrm>
            <a:off x="3531765" y="772998"/>
            <a:ext cx="8537686" cy="59594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sz="2400" dirty="0"/>
              <a:t>Knowing, implementing and utilizing landed cost is the only way for your company to definitively know your bottom line.  </a:t>
            </a:r>
          </a:p>
          <a:p>
            <a:pPr marL="274320" lvl="1"/>
            <a:endParaRPr lang="en-US" altLang="x-none" sz="2400" dirty="0"/>
          </a:p>
          <a:p>
            <a:pPr marL="274320" lvl="1"/>
            <a:r>
              <a:rPr lang="en-US" altLang="x-none" sz="2400" dirty="0"/>
              <a:t>It is essential for pricing – ensures you understand your true cost and price your inventory accordingly.</a:t>
            </a:r>
          </a:p>
          <a:p>
            <a:pPr marL="274320" lvl="1"/>
            <a:endParaRPr lang="en-US" altLang="x-none" sz="2400" dirty="0"/>
          </a:p>
          <a:p>
            <a:pPr marL="274320" lvl="1"/>
            <a:r>
              <a:rPr lang="en-US" altLang="x-none" sz="2400" dirty="0"/>
              <a:t>Gives you visibility into your supply chain – helps you assess if you can negotiate better rates, alter volume of shipments, address additional fees, etc.</a:t>
            </a:r>
          </a:p>
          <a:p>
            <a:pPr marL="274320" lvl="1"/>
            <a:endParaRPr lang="en-US" altLang="x-none" sz="2400" dirty="0"/>
          </a:p>
          <a:p>
            <a:pPr marL="274320" lvl="1"/>
            <a:endParaRPr lang="en-US" altLang="x-none" sz="2400" dirty="0"/>
          </a:p>
          <a:p>
            <a:pPr marL="45720" lvl="1" indent="0">
              <a:buFont typeface="Wingdings 2" pitchFamily="18" charset="2"/>
              <a:buNone/>
            </a:pPr>
            <a:endParaRPr lang="en-US" altLang="x-none" sz="2400" dirty="0"/>
          </a:p>
        </p:txBody>
      </p:sp>
    </p:spTree>
    <p:extLst>
      <p:ext uri="{BB962C8B-B14F-4D97-AF65-F5344CB8AC3E}">
        <p14:creationId xmlns:p14="http://schemas.microsoft.com/office/powerpoint/2010/main" val="2603949102"/>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499</TotalTime>
  <Words>3844</Words>
  <Application>Microsoft Office PowerPoint</Application>
  <PresentationFormat>Widescreen</PresentationFormat>
  <Paragraphs>803</Paragraphs>
  <Slides>46</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 2</vt:lpstr>
      <vt:lpstr>Vapor Trail</vt:lpstr>
      <vt:lpstr>LANDED COST </vt:lpstr>
      <vt:lpstr>Session title</vt:lpstr>
      <vt:lpstr>Prophet 21 World Wide User Group Officers</vt:lpstr>
      <vt:lpstr>DISCALIMER</vt:lpstr>
      <vt:lpstr>AGENDA</vt:lpstr>
      <vt:lpstr>BIO</vt:lpstr>
      <vt:lpstr>What is Landed Cost?</vt:lpstr>
      <vt:lpstr>What is Landed Cost?</vt:lpstr>
      <vt:lpstr>Why does Landed Cost Matter?</vt:lpstr>
      <vt:lpstr>PowerPoint Presentation</vt:lpstr>
      <vt:lpstr>Configuring Landed Cost: Steps</vt:lpstr>
      <vt:lpstr>1. Create Account &amp; Assign in Company Maintenance</vt:lpstr>
      <vt:lpstr>1. Create Account &amp; Assign in Company Maintenance</vt:lpstr>
      <vt:lpstr>2. System Settings</vt:lpstr>
      <vt:lpstr>3. Create Landed Cost Categories</vt:lpstr>
      <vt:lpstr>4. Assign Landed Cost Categories</vt:lpstr>
      <vt:lpstr>4a. Define Landed Cost Driver Search Order</vt:lpstr>
      <vt:lpstr>5. Create Landed Cost Drivers</vt:lpstr>
      <vt:lpstr>5. Create Landed Cost Drivers</vt:lpstr>
      <vt:lpstr>5. Create Landed Cost Drivers</vt:lpstr>
      <vt:lpstr>5. Landed Cost Drivers</vt:lpstr>
      <vt:lpstr>5. Landed Cost Drivers</vt:lpstr>
      <vt:lpstr>5. Landed Cost Drivers</vt:lpstr>
      <vt:lpstr>5. Landed Cost Drivers</vt:lpstr>
      <vt:lpstr>PowerPoint Presentation</vt:lpstr>
      <vt:lpstr>Applying Landed Cost to a PO</vt:lpstr>
      <vt:lpstr>Applying Landed Cost to a PO</vt:lpstr>
      <vt:lpstr>Applying Landed Cost to a PO</vt:lpstr>
      <vt:lpstr>Applying Landed Cost to a PO</vt:lpstr>
      <vt:lpstr>Applying Landed Cost to a PO</vt:lpstr>
      <vt:lpstr>PowerPoint Presentation</vt:lpstr>
      <vt:lpstr>Accounting</vt:lpstr>
      <vt:lpstr>Accounting</vt:lpstr>
      <vt:lpstr>IMI</vt:lpstr>
      <vt:lpstr>IMI</vt:lpstr>
      <vt:lpstr>IMI</vt:lpstr>
      <vt:lpstr>IMI</vt:lpstr>
      <vt:lpstr>Convert Landed Cost to Voucher</vt:lpstr>
      <vt:lpstr>Convert Landed Cost to Voucher</vt:lpstr>
      <vt:lpstr>Convert Landed Cost to Voucher</vt:lpstr>
      <vt:lpstr>Convert Landed Cost to Voucher</vt:lpstr>
      <vt:lpstr>Variance</vt:lpstr>
      <vt:lpstr>Variance</vt:lpstr>
      <vt:lpstr>Reconciliation</vt:lpstr>
      <vt:lpstr>PowerPoint Presentation</vt:lpstr>
      <vt:lpstr>Stacy Cline Cline Financial Services, LLC stacy@clinefinancialservices.com www.clinefinancialservices.com  970-744-0206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Richardson</dc:creator>
  <cp:lastModifiedBy>Stacy Cline</cp:lastModifiedBy>
  <cp:revision>35</cp:revision>
  <dcterms:created xsi:type="dcterms:W3CDTF">2019-06-19T20:13:53Z</dcterms:created>
  <dcterms:modified xsi:type="dcterms:W3CDTF">2019-09-09T15:51:59Z</dcterms:modified>
</cp:coreProperties>
</file>