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270" r:id="rId2"/>
    <p:sldId id="271" r:id="rId3"/>
    <p:sldId id="265" r:id="rId4"/>
    <p:sldId id="266" r:id="rId5"/>
    <p:sldId id="267" r:id="rId6"/>
    <p:sldId id="451" r:id="rId7"/>
    <p:sldId id="478" r:id="rId8"/>
    <p:sldId id="477" r:id="rId9"/>
    <p:sldId id="480" r:id="rId10"/>
    <p:sldId id="481" r:id="rId11"/>
    <p:sldId id="479" r:id="rId12"/>
    <p:sldId id="482" r:id="rId13"/>
    <p:sldId id="483" r:id="rId14"/>
    <p:sldId id="484" r:id="rId15"/>
    <p:sldId id="485" r:id="rId16"/>
    <p:sldId id="492" r:id="rId17"/>
    <p:sldId id="487" r:id="rId18"/>
    <p:sldId id="489" r:id="rId19"/>
    <p:sldId id="490" r:id="rId20"/>
    <p:sldId id="491" r:id="rId21"/>
    <p:sldId id="493" r:id="rId22"/>
    <p:sldId id="494" r:id="rId23"/>
    <p:sldId id="495" r:id="rId24"/>
    <p:sldId id="496" r:id="rId25"/>
    <p:sldId id="488" r:id="rId26"/>
    <p:sldId id="501" r:id="rId27"/>
    <p:sldId id="497" r:id="rId28"/>
    <p:sldId id="498" r:id="rId29"/>
    <p:sldId id="499" r:id="rId30"/>
    <p:sldId id="500" r:id="rId31"/>
    <p:sldId id="503" r:id="rId32"/>
    <p:sldId id="504" r:id="rId33"/>
    <p:sldId id="505" r:id="rId34"/>
    <p:sldId id="506" r:id="rId35"/>
    <p:sldId id="507" r:id="rId36"/>
    <p:sldId id="508" r:id="rId37"/>
    <p:sldId id="509" r:id="rId38"/>
    <p:sldId id="510" r:id="rId39"/>
    <p:sldId id="511" r:id="rId40"/>
    <p:sldId id="512" r:id="rId41"/>
    <p:sldId id="513" r:id="rId42"/>
    <p:sldId id="516" r:id="rId43"/>
    <p:sldId id="517" r:id="rId44"/>
    <p:sldId id="518" r:id="rId45"/>
    <p:sldId id="519" r:id="rId46"/>
    <p:sldId id="520" r:id="rId47"/>
    <p:sldId id="524" r:id="rId48"/>
    <p:sldId id="525" r:id="rId49"/>
    <p:sldId id="526" r:id="rId50"/>
    <p:sldId id="527" r:id="rId51"/>
    <p:sldId id="528" r:id="rId52"/>
    <p:sldId id="529" r:id="rId53"/>
    <p:sldId id="530" r:id="rId54"/>
    <p:sldId id="521" r:id="rId55"/>
    <p:sldId id="522" r:id="rId56"/>
    <p:sldId id="523" r:id="rId57"/>
    <p:sldId id="531" r:id="rId58"/>
    <p:sldId id="45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Sales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#2: Pick Ticket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#3: Ship Confirmation (creates invoice)</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#4: Invoice sent to Customer</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750A8D-57CD-4EF2-930A-05620689076C}">
      <dgm:prSet phldrT="[Text]"/>
      <dgm:spPr/>
      <dgm:t>
        <a:bodyPr/>
        <a:lstStyle/>
        <a:p>
          <a:r>
            <a:rPr lang="en-US" dirty="0"/>
            <a:t>#5: Cash Receipt</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#6: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6">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2F0C8AD9-D9D6-40C2-AD55-095D2E8E6CD4}" type="pres">
      <dgm:prSet presAssocID="{159024DB-4126-4E25-A5CD-F4F3DCEDFD79}" presName="parTxOnly" presStyleLbl="node1" presStyleIdx="1" presStyleCnt="6">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2" presStyleCnt="6"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92825667-9CF5-4213-850E-E96719AB9FA2}" type="pres">
      <dgm:prSet presAssocID="{E4C090BE-76E1-4153-B8CC-658E3F42B7A1}" presName="parTxOnly" presStyleLbl="node1" presStyleIdx="3" presStyleCnt="6">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A78CF326-D57A-4A46-82F9-36B5A9CAB82B}" type="pres">
      <dgm:prSet presAssocID="{C2750A8D-57CD-4EF2-930A-05620689076C}" presName="parTxOnly" presStyleLbl="node1" presStyleIdx="4" presStyleCnt="6">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256E7364-117A-467A-A8F4-7D300546B5A5}" type="pres">
      <dgm:prSet presAssocID="{C262ACC4-A01F-40DE-BAED-6AE3F5B8CA16}" presName="parTxOnly" presStyleLbl="node1" presStyleIdx="5" presStyleCnt="6">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2"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5"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1"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778959E8-0D2A-4503-8FA1-46C0B0B758B3}" srcId="{B1242A68-7783-430C-8F91-DDDE8C658605}" destId="{C2750A8D-57CD-4EF2-930A-05620689076C}" srcOrd="4" destOrd="0" parTransId="{FA60B95B-B6CC-47BC-8873-948F224E27D9}" sibTransId="{9F5F41D6-91BB-4B9E-BB87-1F4B239DB103}"/>
    <dgm:cxn modelId="{5820E4FF-C4D9-43DC-B3A1-9B97F237229D}" srcId="{B1242A68-7783-430C-8F91-DDDE8C658605}" destId="{E4C090BE-76E1-4153-B8CC-658E3F42B7A1}" srcOrd="3"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E707BFEC-4E4C-4CDC-9768-B7A1EDC95A96}" type="presParOf" srcId="{FA1DD7A1-17AB-4492-B300-B3438EA1506B}" destId="{2F0C8AD9-D9D6-40C2-AD55-095D2E8E6CD4}" srcOrd="2" destOrd="0" presId="urn:microsoft.com/office/officeart/2005/8/layout/chevron1"/>
    <dgm:cxn modelId="{A142C186-FE6B-412A-84FF-3248F7D480FA}" type="presParOf" srcId="{FA1DD7A1-17AB-4492-B300-B3438EA1506B}" destId="{4715C49F-CE2C-424E-98F1-3F4EA4810DE6}" srcOrd="3" destOrd="0" presId="urn:microsoft.com/office/officeart/2005/8/layout/chevron1"/>
    <dgm:cxn modelId="{1FA7E10C-826E-4490-8FA5-FA162A5AF59E}" type="presParOf" srcId="{FA1DD7A1-17AB-4492-B300-B3438EA1506B}" destId="{5CACCCA0-7548-425C-88B9-BA91FD9731A8}" srcOrd="4" destOrd="0" presId="urn:microsoft.com/office/officeart/2005/8/layout/chevron1"/>
    <dgm:cxn modelId="{288AC4BF-EA22-476D-8FEA-6EB00AD589C2}" type="presParOf" srcId="{FA1DD7A1-17AB-4492-B300-B3438EA1506B}" destId="{2853EC2A-9A2B-401C-9564-718E7CD4042E}" srcOrd="5" destOrd="0" presId="urn:microsoft.com/office/officeart/2005/8/layout/chevron1"/>
    <dgm:cxn modelId="{79AA5C54-21B7-44E9-A999-BCBE1383EE6A}" type="presParOf" srcId="{FA1DD7A1-17AB-4492-B300-B3438EA1506B}" destId="{92825667-9CF5-4213-850E-E96719AB9FA2}" srcOrd="6" destOrd="0" presId="urn:microsoft.com/office/officeart/2005/8/layout/chevron1"/>
    <dgm:cxn modelId="{BBF24DC3-7609-450F-8C5F-096BCF69DE66}" type="presParOf" srcId="{FA1DD7A1-17AB-4492-B300-B3438EA1506B}" destId="{92BA1B95-6F73-441B-890E-C30050823464}" srcOrd="7" destOrd="0" presId="urn:microsoft.com/office/officeart/2005/8/layout/chevron1"/>
    <dgm:cxn modelId="{65495A6D-387F-4063-BEFE-D193C26DC50E}" type="presParOf" srcId="{FA1DD7A1-17AB-4492-B300-B3438EA1506B}" destId="{A78CF326-D57A-4A46-82F9-36B5A9CAB82B}" srcOrd="8" destOrd="0" presId="urn:microsoft.com/office/officeart/2005/8/layout/chevron1"/>
    <dgm:cxn modelId="{A334CCA2-9178-44B4-AF35-AE6E2B35A5A6}" type="presParOf" srcId="{FA1DD7A1-17AB-4492-B300-B3438EA1506B}" destId="{FFB1EF9F-6C87-4115-884A-FC25C9E26F51}" srcOrd="9" destOrd="0" presId="urn:microsoft.com/office/officeart/2005/8/layout/chevron1"/>
    <dgm:cxn modelId="{967F6DA5-72AE-4D19-9EFA-5B71327E50FD}" type="presParOf" srcId="{FA1DD7A1-17AB-4492-B300-B3438EA1506B}" destId="{256E7364-117A-467A-A8F4-7D300546B5A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Sales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#3: Pick Ticket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#4: Ship Confirmation (creates invoice)</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C2750A8D-57CD-4EF2-930A-05620689076C}">
      <dgm:prSet phldrT="[Text]"/>
      <dgm:spPr/>
      <dgm:t>
        <a:bodyPr/>
        <a:lstStyle/>
        <a:p>
          <a:r>
            <a:rPr lang="en-US" dirty="0"/>
            <a:t>#5: Cash Receipt – System Generated</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#6: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DCCD0B98-7481-4904-8BC2-797BF0B807F1}">
      <dgm:prSet phldrT="[Text]"/>
      <dgm:spPr>
        <a:solidFill>
          <a:schemeClr val="accent5">
            <a:lumMod val="75000"/>
          </a:schemeClr>
        </a:solidFill>
      </dgm:spPr>
      <dgm:t>
        <a:bodyPr/>
        <a:lstStyle/>
        <a:p>
          <a:r>
            <a:rPr lang="en-US" dirty="0">
              <a:solidFill>
                <a:schemeClr val="tx1"/>
              </a:solidFill>
            </a:rPr>
            <a:t>#2: Remit Payment at Time of Order Entry</a:t>
          </a:r>
        </a:p>
      </dgm:t>
    </dgm:pt>
    <dgm:pt modelId="{6D554005-BD56-4760-B02A-730691E21C0F}" type="parTrans" cxnId="{16A36EE1-FD1B-4EF8-B601-B4857C17B404}">
      <dgm:prSet/>
      <dgm:spPr/>
      <dgm:t>
        <a:bodyPr/>
        <a:lstStyle/>
        <a:p>
          <a:endParaRPr lang="en-US"/>
        </a:p>
      </dgm:t>
    </dgm:pt>
    <dgm:pt modelId="{AA50F3E1-10DC-4B61-82C4-F21B7A6A1FD7}" type="sibTrans" cxnId="{16A36EE1-FD1B-4EF8-B601-B4857C17B404}">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6">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AFB2CC4A-F053-4C78-93BD-765B7262C7B0}" type="pres">
      <dgm:prSet presAssocID="{DCCD0B98-7481-4904-8BC2-797BF0B807F1}" presName="parTxOnly" presStyleLbl="node1" presStyleIdx="1" presStyleCnt="6">
        <dgm:presLayoutVars>
          <dgm:chMax val="0"/>
          <dgm:chPref val="0"/>
          <dgm:bulletEnabled val="1"/>
        </dgm:presLayoutVars>
      </dgm:prSet>
      <dgm:spPr/>
    </dgm:pt>
    <dgm:pt modelId="{6180F24A-2455-41DB-A8AF-1370E6518D18}" type="pres">
      <dgm:prSet presAssocID="{AA50F3E1-10DC-4B61-82C4-F21B7A6A1FD7}" presName="parTxOnlySpace" presStyleCnt="0"/>
      <dgm:spPr/>
    </dgm:pt>
    <dgm:pt modelId="{2F0C8AD9-D9D6-40C2-AD55-095D2E8E6CD4}" type="pres">
      <dgm:prSet presAssocID="{159024DB-4126-4E25-A5CD-F4F3DCEDFD79}" presName="parTxOnly" presStyleLbl="node1" presStyleIdx="2" presStyleCnt="6">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3" presStyleCnt="6"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A78CF326-D57A-4A46-82F9-36B5A9CAB82B}" type="pres">
      <dgm:prSet presAssocID="{C2750A8D-57CD-4EF2-930A-05620689076C}" presName="parTxOnly" presStyleLbl="node1" presStyleIdx="4" presStyleCnt="6">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256E7364-117A-467A-A8F4-7D300546B5A5}" type="pres">
      <dgm:prSet presAssocID="{C262ACC4-A01F-40DE-BAED-6AE3F5B8CA16}" presName="parTxOnly" presStyleLbl="node1" presStyleIdx="5" presStyleCnt="6">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3"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5"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2"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16A36EE1-FD1B-4EF8-B601-B4857C17B404}" srcId="{B1242A68-7783-430C-8F91-DDDE8C658605}" destId="{DCCD0B98-7481-4904-8BC2-797BF0B807F1}" srcOrd="1" destOrd="0" parTransId="{6D554005-BD56-4760-B02A-730691E21C0F}" sibTransId="{AA50F3E1-10DC-4B61-82C4-F21B7A6A1FD7}"/>
    <dgm:cxn modelId="{778959E8-0D2A-4503-8FA1-46C0B0B758B3}" srcId="{B1242A68-7783-430C-8F91-DDDE8C658605}" destId="{C2750A8D-57CD-4EF2-930A-05620689076C}" srcOrd="4" destOrd="0" parTransId="{FA60B95B-B6CC-47BC-8873-948F224E27D9}" sibTransId="{9F5F41D6-91BB-4B9E-BB87-1F4B239DB103}"/>
    <dgm:cxn modelId="{B330C1F4-7858-4826-B7DF-BC3583B61224}" type="presOf" srcId="{DCCD0B98-7481-4904-8BC2-797BF0B807F1}" destId="{AFB2CC4A-F053-4C78-93BD-765B7262C7B0}" srcOrd="0" destOrd="0" presId="urn:microsoft.com/office/officeart/2005/8/layout/chevron1"/>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D5D1C23E-270A-49A1-9320-F60472F4D835}" type="presParOf" srcId="{FA1DD7A1-17AB-4492-B300-B3438EA1506B}" destId="{AFB2CC4A-F053-4C78-93BD-765B7262C7B0}" srcOrd="2" destOrd="0" presId="urn:microsoft.com/office/officeart/2005/8/layout/chevron1"/>
    <dgm:cxn modelId="{2373B123-D54C-46BE-BB47-3E8BF3D1EB00}" type="presParOf" srcId="{FA1DD7A1-17AB-4492-B300-B3438EA1506B}" destId="{6180F24A-2455-41DB-A8AF-1370E6518D18}" srcOrd="3" destOrd="0" presId="urn:microsoft.com/office/officeart/2005/8/layout/chevron1"/>
    <dgm:cxn modelId="{E707BFEC-4E4C-4CDC-9768-B7A1EDC95A96}" type="presParOf" srcId="{FA1DD7A1-17AB-4492-B300-B3438EA1506B}" destId="{2F0C8AD9-D9D6-40C2-AD55-095D2E8E6CD4}" srcOrd="4" destOrd="0" presId="urn:microsoft.com/office/officeart/2005/8/layout/chevron1"/>
    <dgm:cxn modelId="{A142C186-FE6B-412A-84FF-3248F7D480FA}" type="presParOf" srcId="{FA1DD7A1-17AB-4492-B300-B3438EA1506B}" destId="{4715C49F-CE2C-424E-98F1-3F4EA4810DE6}" srcOrd="5" destOrd="0" presId="urn:microsoft.com/office/officeart/2005/8/layout/chevron1"/>
    <dgm:cxn modelId="{1FA7E10C-826E-4490-8FA5-FA162A5AF59E}" type="presParOf" srcId="{FA1DD7A1-17AB-4492-B300-B3438EA1506B}" destId="{5CACCCA0-7548-425C-88B9-BA91FD9731A8}" srcOrd="6" destOrd="0" presId="urn:microsoft.com/office/officeart/2005/8/layout/chevron1"/>
    <dgm:cxn modelId="{288AC4BF-EA22-476D-8FEA-6EB00AD589C2}" type="presParOf" srcId="{FA1DD7A1-17AB-4492-B300-B3438EA1506B}" destId="{2853EC2A-9A2B-401C-9564-718E7CD4042E}" srcOrd="7" destOrd="0" presId="urn:microsoft.com/office/officeart/2005/8/layout/chevron1"/>
    <dgm:cxn modelId="{65495A6D-387F-4063-BEFE-D193C26DC50E}" type="presParOf" srcId="{FA1DD7A1-17AB-4492-B300-B3438EA1506B}" destId="{A78CF326-D57A-4A46-82F9-36B5A9CAB82B}" srcOrd="8" destOrd="0" presId="urn:microsoft.com/office/officeart/2005/8/layout/chevron1"/>
    <dgm:cxn modelId="{A334CCA2-9178-44B4-AF35-AE6E2B35A5A6}" type="presParOf" srcId="{FA1DD7A1-17AB-4492-B300-B3438EA1506B}" destId="{FFB1EF9F-6C87-4115-884A-FC25C9E26F51}" srcOrd="9" destOrd="0" presId="urn:microsoft.com/office/officeart/2005/8/layout/chevron1"/>
    <dgm:cxn modelId="{967F6DA5-72AE-4D19-9EFA-5B71327E50FD}" type="presParOf" srcId="{FA1DD7A1-17AB-4492-B300-B3438EA1506B}" destId="{256E7364-117A-467A-A8F4-7D300546B5A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RMA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C2750A8D-57CD-4EF2-930A-05620689076C}">
      <dgm:prSet phldrT="[Text]"/>
      <dgm:spPr/>
      <dgm:t>
        <a:bodyPr/>
        <a:lstStyle/>
        <a:p>
          <a:r>
            <a:rPr lang="en-US" dirty="0"/>
            <a:t>#2: RMA Receipt</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#4: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D3555D00-940B-4F9D-8690-216329B98F8D}">
      <dgm:prSet phldrT="[Text]"/>
      <dgm:spPr/>
      <dgm:t>
        <a:bodyPr/>
        <a:lstStyle/>
        <a:p>
          <a:r>
            <a:rPr lang="en-US" dirty="0"/>
            <a:t>#3: Cash Receipt</a:t>
          </a:r>
        </a:p>
      </dgm:t>
    </dgm:pt>
    <dgm:pt modelId="{A6987C9D-4821-4707-B89F-452474757D6F}" type="parTrans" cxnId="{5055DEDF-2CE0-4E4F-AE06-C155E182D738}">
      <dgm:prSet/>
      <dgm:spPr/>
      <dgm:t>
        <a:bodyPr/>
        <a:lstStyle/>
        <a:p>
          <a:endParaRPr lang="en-US"/>
        </a:p>
      </dgm:t>
    </dgm:pt>
    <dgm:pt modelId="{CEDDD601-CD0C-4D76-9BEF-025B1744A164}" type="sibTrans" cxnId="{5055DEDF-2CE0-4E4F-AE06-C155E182D73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4">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A78CF326-D57A-4A46-82F9-36B5A9CAB82B}" type="pres">
      <dgm:prSet presAssocID="{C2750A8D-57CD-4EF2-930A-05620689076C}" presName="parTxOnly" presStyleLbl="node1" presStyleIdx="1" presStyleCnt="4">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5B2B3B88-7B40-444B-9F2D-ECA7F6E7F5A7}" type="pres">
      <dgm:prSet presAssocID="{D3555D00-940B-4F9D-8690-216329B98F8D}" presName="parTxOnly" presStyleLbl="node1" presStyleIdx="2" presStyleCnt="4">
        <dgm:presLayoutVars>
          <dgm:chMax val="0"/>
          <dgm:chPref val="0"/>
          <dgm:bulletEnabled val="1"/>
        </dgm:presLayoutVars>
      </dgm:prSet>
      <dgm:spPr/>
    </dgm:pt>
    <dgm:pt modelId="{AC8705C6-9ABD-4BD6-97B1-ADA0F068D0B9}" type="pres">
      <dgm:prSet presAssocID="{CEDDD601-CD0C-4D76-9BEF-025B1744A164}" presName="parTxOnlySpace" presStyleCnt="0"/>
      <dgm:spPr/>
    </dgm:pt>
    <dgm:pt modelId="{256E7364-117A-467A-A8F4-7D300546B5A5}" type="pres">
      <dgm:prSet presAssocID="{C262ACC4-A01F-40DE-BAED-6AE3F5B8CA16}" presName="parTxOnly" presStyleLbl="node1" presStyleIdx="3" presStyleCnt="4">
        <dgm:presLayoutVars>
          <dgm:chMax val="0"/>
          <dgm:chPref val="0"/>
          <dgm:bulletEnabled val="1"/>
        </dgm:presLayoutVars>
      </dgm:prSet>
      <dgm:spPr/>
    </dgm:pt>
  </dgm:ptLst>
  <dgm:cxnLst>
    <dgm:cxn modelId="{4EB0D461-D773-4F94-BAFD-60060932A58E}" type="presOf" srcId="{0735BD26-E86C-4A80-8D1A-B6068E6B67A9}" destId="{60E570CA-C6D2-4181-AC82-947574EC5E3E}" srcOrd="0" destOrd="0" presId="urn:microsoft.com/office/officeart/2005/8/layout/chevron1"/>
    <dgm:cxn modelId="{03E2A66C-7C9D-4CBD-816A-994FF656ED89}" type="presOf" srcId="{D3555D00-940B-4F9D-8690-216329B98F8D}" destId="{5B2B3B88-7B40-444B-9F2D-ECA7F6E7F5A7}"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3"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8B3E65C5-AA98-491F-8E2C-A3C9BE8C5A6E}" srcId="{B1242A68-7783-430C-8F91-DDDE8C658605}" destId="{0735BD26-E86C-4A80-8D1A-B6068E6B67A9}" srcOrd="0" destOrd="0" parTransId="{D0B1E9D5-69C5-4C08-AD3F-03EABD617838}" sibTransId="{45CA0D45-2712-41CD-B883-0AF517D92A36}"/>
    <dgm:cxn modelId="{5055DEDF-2CE0-4E4F-AE06-C155E182D738}" srcId="{B1242A68-7783-430C-8F91-DDDE8C658605}" destId="{D3555D00-940B-4F9D-8690-216329B98F8D}" srcOrd="2" destOrd="0" parTransId="{A6987C9D-4821-4707-B89F-452474757D6F}" sibTransId="{CEDDD601-CD0C-4D76-9BEF-025B1744A164}"/>
    <dgm:cxn modelId="{778959E8-0D2A-4503-8FA1-46C0B0B758B3}" srcId="{B1242A68-7783-430C-8F91-DDDE8C658605}" destId="{C2750A8D-57CD-4EF2-930A-05620689076C}" srcOrd="1" destOrd="0" parTransId="{FA60B95B-B6CC-47BC-8873-948F224E27D9}" sibTransId="{9F5F41D6-91BB-4B9E-BB87-1F4B239DB1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65495A6D-387F-4063-BEFE-D193C26DC50E}" type="presParOf" srcId="{FA1DD7A1-17AB-4492-B300-B3438EA1506B}" destId="{A78CF326-D57A-4A46-82F9-36B5A9CAB82B}" srcOrd="2" destOrd="0" presId="urn:microsoft.com/office/officeart/2005/8/layout/chevron1"/>
    <dgm:cxn modelId="{A334CCA2-9178-44B4-AF35-AE6E2B35A5A6}" type="presParOf" srcId="{FA1DD7A1-17AB-4492-B300-B3438EA1506B}" destId="{FFB1EF9F-6C87-4115-884A-FC25C9E26F51}" srcOrd="3" destOrd="0" presId="urn:microsoft.com/office/officeart/2005/8/layout/chevron1"/>
    <dgm:cxn modelId="{269546FC-9DB4-4C3B-BCFB-F2519A8C39AD}" type="presParOf" srcId="{FA1DD7A1-17AB-4492-B300-B3438EA1506B}" destId="{5B2B3B88-7B40-444B-9F2D-ECA7F6E7F5A7}" srcOrd="4" destOrd="0" presId="urn:microsoft.com/office/officeart/2005/8/layout/chevron1"/>
    <dgm:cxn modelId="{8AA5E032-93E7-48B8-8C6C-9F4D3BC00E46}" type="presParOf" srcId="{FA1DD7A1-17AB-4492-B300-B3438EA1506B}" destId="{AC8705C6-9ABD-4BD6-97B1-ADA0F068D0B9}" srcOrd="5" destOrd="0" presId="urn:microsoft.com/office/officeart/2005/8/layout/chevron1"/>
    <dgm:cxn modelId="{967F6DA5-72AE-4D19-9EFA-5B71327E50FD}" type="presParOf" srcId="{FA1DD7A1-17AB-4492-B300-B3438EA1506B}" destId="{256E7364-117A-467A-A8F4-7D300546B5A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Purchase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#2: Purchase Order Receipt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#3: Convert PO to Voucher</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#4: Check Issued</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62ACC4-A01F-40DE-BAED-6AE3F5B8CA16}">
      <dgm:prSet/>
      <dgm:spPr/>
      <dgm:t>
        <a:bodyPr/>
        <a:lstStyle/>
        <a:p>
          <a:r>
            <a:rPr lang="en-US" dirty="0"/>
            <a:t>#5: Reconcile Disbursements /Bank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5">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2F0C8AD9-D9D6-40C2-AD55-095D2E8E6CD4}" type="pres">
      <dgm:prSet presAssocID="{159024DB-4126-4E25-A5CD-F4F3DCEDFD79}" presName="parTxOnly" presStyleLbl="node1" presStyleIdx="1" presStyleCnt="5">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2" presStyleCnt="5"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92825667-9CF5-4213-850E-E96719AB9FA2}" type="pres">
      <dgm:prSet presAssocID="{E4C090BE-76E1-4153-B8CC-658E3F42B7A1}" presName="parTxOnly" presStyleLbl="node1" presStyleIdx="3" presStyleCnt="5">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256E7364-117A-467A-A8F4-7D300546B5A5}" type="pres">
      <dgm:prSet presAssocID="{C262ACC4-A01F-40DE-BAED-6AE3F5B8CA16}" presName="parTxOnly" presStyleLbl="node1" presStyleIdx="4" presStyleCnt="5">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2"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4" destOrd="0" parTransId="{4A48B020-2713-4D12-B85F-4CBF16DC352F}" sibTransId="{D8BB6F45-726B-4F34-AD2F-D9FEA31FBE4A}"/>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1"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5820E4FF-C4D9-43DC-B3A1-9B97F237229D}" srcId="{B1242A68-7783-430C-8F91-DDDE8C658605}" destId="{E4C090BE-76E1-4153-B8CC-658E3F42B7A1}" srcOrd="3"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E707BFEC-4E4C-4CDC-9768-B7A1EDC95A96}" type="presParOf" srcId="{FA1DD7A1-17AB-4492-B300-B3438EA1506B}" destId="{2F0C8AD9-D9D6-40C2-AD55-095D2E8E6CD4}" srcOrd="2" destOrd="0" presId="urn:microsoft.com/office/officeart/2005/8/layout/chevron1"/>
    <dgm:cxn modelId="{A142C186-FE6B-412A-84FF-3248F7D480FA}" type="presParOf" srcId="{FA1DD7A1-17AB-4492-B300-B3438EA1506B}" destId="{4715C49F-CE2C-424E-98F1-3F4EA4810DE6}" srcOrd="3" destOrd="0" presId="urn:microsoft.com/office/officeart/2005/8/layout/chevron1"/>
    <dgm:cxn modelId="{1FA7E10C-826E-4490-8FA5-FA162A5AF59E}" type="presParOf" srcId="{FA1DD7A1-17AB-4492-B300-B3438EA1506B}" destId="{5CACCCA0-7548-425C-88B9-BA91FD9731A8}" srcOrd="4" destOrd="0" presId="urn:microsoft.com/office/officeart/2005/8/layout/chevron1"/>
    <dgm:cxn modelId="{288AC4BF-EA22-476D-8FEA-6EB00AD589C2}" type="presParOf" srcId="{FA1DD7A1-17AB-4492-B300-B3438EA1506B}" destId="{2853EC2A-9A2B-401C-9564-718E7CD4042E}" srcOrd="5" destOrd="0" presId="urn:microsoft.com/office/officeart/2005/8/layout/chevron1"/>
    <dgm:cxn modelId="{79AA5C54-21B7-44E9-A999-BCBE1383EE6A}" type="presParOf" srcId="{FA1DD7A1-17AB-4492-B300-B3438EA1506B}" destId="{92825667-9CF5-4213-850E-E96719AB9FA2}" srcOrd="6" destOrd="0" presId="urn:microsoft.com/office/officeart/2005/8/layout/chevron1"/>
    <dgm:cxn modelId="{BBF24DC3-7609-450F-8C5F-096BCF69DE66}" type="presParOf" srcId="{FA1DD7A1-17AB-4492-B300-B3438EA1506B}" destId="{92BA1B95-6F73-441B-890E-C30050823464}" srcOrd="7" destOrd="0" presId="urn:microsoft.com/office/officeart/2005/8/layout/chevron1"/>
    <dgm:cxn modelId="{967F6DA5-72AE-4D19-9EFA-5B71327E50FD}" type="presParOf" srcId="{FA1DD7A1-17AB-4492-B300-B3438EA1506B}" destId="{256E7364-117A-467A-A8F4-7D300546B5A5}"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Purchase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#3: Purchase Order Receipt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#4: Convert PO to Voucher</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#6: Check Issued</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62ACC4-A01F-40DE-BAED-6AE3F5B8CA16}">
      <dgm:prSet/>
      <dgm:spPr/>
      <dgm:t>
        <a:bodyPr/>
        <a:lstStyle/>
        <a:p>
          <a:r>
            <a:rPr lang="en-US" dirty="0"/>
            <a:t>#7: Reconcile Disbursements /Bank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A607B3FE-BE97-4609-91C0-D787EA513942}">
      <dgm:prSet phldrT="[Text]"/>
      <dgm:spPr/>
      <dgm:t>
        <a:bodyPr/>
        <a:lstStyle/>
        <a:p>
          <a:r>
            <a:rPr lang="en-US" dirty="0"/>
            <a:t>#2: Enter Landed Cost on PO</a:t>
          </a:r>
        </a:p>
      </dgm:t>
    </dgm:pt>
    <dgm:pt modelId="{D5A68111-43D3-4C18-91B3-68EF797AD0A0}" type="parTrans" cxnId="{C5B52657-2CE2-4F44-AC65-652ACB47061C}">
      <dgm:prSet/>
      <dgm:spPr/>
      <dgm:t>
        <a:bodyPr/>
        <a:lstStyle/>
        <a:p>
          <a:endParaRPr lang="en-US"/>
        </a:p>
      </dgm:t>
    </dgm:pt>
    <dgm:pt modelId="{1E1D8A1D-6B3B-456C-80C1-371577DDE36A}" type="sibTrans" cxnId="{C5B52657-2CE2-4F44-AC65-652ACB47061C}">
      <dgm:prSet/>
      <dgm:spPr/>
      <dgm:t>
        <a:bodyPr/>
        <a:lstStyle/>
        <a:p>
          <a:endParaRPr lang="en-US"/>
        </a:p>
      </dgm:t>
    </dgm:pt>
    <dgm:pt modelId="{5DCE72B7-6510-4C00-AF5D-46FD18D88AF6}">
      <dgm:prSet phldrT="[Text]"/>
      <dgm:spPr/>
      <dgm:t>
        <a:bodyPr/>
        <a:lstStyle/>
        <a:p>
          <a:r>
            <a:rPr lang="en-US" dirty="0"/>
            <a:t>#5: Convert Landed Cost to Voucher</a:t>
          </a:r>
        </a:p>
      </dgm:t>
    </dgm:pt>
    <dgm:pt modelId="{25DF6260-8B93-4374-AB3E-E9579704819E}" type="parTrans" cxnId="{A39E6865-8209-487B-AF0D-6A0A9727D2EB}">
      <dgm:prSet/>
      <dgm:spPr/>
      <dgm:t>
        <a:bodyPr/>
        <a:lstStyle/>
        <a:p>
          <a:endParaRPr lang="en-US"/>
        </a:p>
      </dgm:t>
    </dgm:pt>
    <dgm:pt modelId="{B333BC8E-8F6D-4448-B805-07CFCA6171A8}" type="sibTrans" cxnId="{A39E6865-8209-487B-AF0D-6A0A9727D2EB}">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7">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BFD6C617-F85F-44FF-AEFB-CE36E2E82D01}" type="pres">
      <dgm:prSet presAssocID="{A607B3FE-BE97-4609-91C0-D787EA513942}" presName="parTxOnly" presStyleLbl="node1" presStyleIdx="1" presStyleCnt="7">
        <dgm:presLayoutVars>
          <dgm:chMax val="0"/>
          <dgm:chPref val="0"/>
          <dgm:bulletEnabled val="1"/>
        </dgm:presLayoutVars>
      </dgm:prSet>
      <dgm:spPr/>
    </dgm:pt>
    <dgm:pt modelId="{11288448-124E-48A8-A18D-F5149B497923}" type="pres">
      <dgm:prSet presAssocID="{1E1D8A1D-6B3B-456C-80C1-371577DDE36A}" presName="parTxOnlySpace" presStyleCnt="0"/>
      <dgm:spPr/>
    </dgm:pt>
    <dgm:pt modelId="{2F0C8AD9-D9D6-40C2-AD55-095D2E8E6CD4}" type="pres">
      <dgm:prSet presAssocID="{159024DB-4126-4E25-A5CD-F4F3DCEDFD79}" presName="parTxOnly" presStyleLbl="node1" presStyleIdx="2" presStyleCnt="7">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3" presStyleCnt="7"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5D85D133-D4CD-4C85-B189-CC760AB06F33}" type="pres">
      <dgm:prSet presAssocID="{5DCE72B7-6510-4C00-AF5D-46FD18D88AF6}" presName="parTxOnly" presStyleLbl="node1" presStyleIdx="4" presStyleCnt="7">
        <dgm:presLayoutVars>
          <dgm:chMax val="0"/>
          <dgm:chPref val="0"/>
          <dgm:bulletEnabled val="1"/>
        </dgm:presLayoutVars>
      </dgm:prSet>
      <dgm:spPr/>
    </dgm:pt>
    <dgm:pt modelId="{BB0BC83B-3929-4C53-9D7B-7C0D3ADAE308}" type="pres">
      <dgm:prSet presAssocID="{B333BC8E-8F6D-4448-B805-07CFCA6171A8}" presName="parTxOnlySpace" presStyleCnt="0"/>
      <dgm:spPr/>
    </dgm:pt>
    <dgm:pt modelId="{92825667-9CF5-4213-850E-E96719AB9FA2}" type="pres">
      <dgm:prSet presAssocID="{E4C090BE-76E1-4153-B8CC-658E3F42B7A1}" presName="parTxOnly" presStyleLbl="node1" presStyleIdx="5" presStyleCnt="7">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256E7364-117A-467A-A8F4-7D300546B5A5}" type="pres">
      <dgm:prSet presAssocID="{C262ACC4-A01F-40DE-BAED-6AE3F5B8CA16}" presName="parTxOnly" presStyleLbl="node1" presStyleIdx="6" presStyleCnt="7">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A39E6865-8209-487B-AF0D-6A0A9727D2EB}" srcId="{B1242A68-7783-430C-8F91-DDDE8C658605}" destId="{5DCE72B7-6510-4C00-AF5D-46FD18D88AF6}" srcOrd="4" destOrd="0" parTransId="{25DF6260-8B93-4374-AB3E-E9579704819E}" sibTransId="{B333BC8E-8F6D-4448-B805-07CFCA6171A8}"/>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3"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C5B52657-2CE2-4F44-AC65-652ACB47061C}" srcId="{B1242A68-7783-430C-8F91-DDDE8C658605}" destId="{A607B3FE-BE97-4609-91C0-D787EA513942}" srcOrd="1" destOrd="0" parTransId="{D5A68111-43D3-4C18-91B3-68EF797AD0A0}" sibTransId="{1E1D8A1D-6B3B-456C-80C1-371577DDE36A}"/>
    <dgm:cxn modelId="{04CFBB80-E749-4EC1-85D4-3D9940FF5AF8}" srcId="{B1242A68-7783-430C-8F91-DDDE8C658605}" destId="{C262ACC4-A01F-40DE-BAED-6AE3F5B8CA16}" srcOrd="6" destOrd="0" parTransId="{4A48B020-2713-4D12-B85F-4CBF16DC352F}" sibTransId="{D8BB6F45-726B-4F34-AD2F-D9FEA31FBE4A}"/>
    <dgm:cxn modelId="{2334B08D-9381-4FEF-8214-BFC2CBE24934}" type="presOf" srcId="{A607B3FE-BE97-4609-91C0-D787EA513942}" destId="{BFD6C617-F85F-44FF-AEFB-CE36E2E82D01}"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2"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7377CCDD-4C57-4529-B2A6-2162AD9A2BE6}" type="presOf" srcId="{5DCE72B7-6510-4C00-AF5D-46FD18D88AF6}" destId="{5D85D133-D4CD-4C85-B189-CC760AB06F33}" srcOrd="0" destOrd="0" presId="urn:microsoft.com/office/officeart/2005/8/layout/chevron1"/>
    <dgm:cxn modelId="{5820E4FF-C4D9-43DC-B3A1-9B97F237229D}" srcId="{B1242A68-7783-430C-8F91-DDDE8C658605}" destId="{E4C090BE-76E1-4153-B8CC-658E3F42B7A1}" srcOrd="5"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80E86432-2752-46E2-A10D-2DBF6BC4BE37}" type="presParOf" srcId="{FA1DD7A1-17AB-4492-B300-B3438EA1506B}" destId="{BFD6C617-F85F-44FF-AEFB-CE36E2E82D01}" srcOrd="2" destOrd="0" presId="urn:microsoft.com/office/officeart/2005/8/layout/chevron1"/>
    <dgm:cxn modelId="{5984FBB9-21D8-4595-942C-B2E6C282A6EF}" type="presParOf" srcId="{FA1DD7A1-17AB-4492-B300-B3438EA1506B}" destId="{11288448-124E-48A8-A18D-F5149B497923}" srcOrd="3" destOrd="0" presId="urn:microsoft.com/office/officeart/2005/8/layout/chevron1"/>
    <dgm:cxn modelId="{E707BFEC-4E4C-4CDC-9768-B7A1EDC95A96}" type="presParOf" srcId="{FA1DD7A1-17AB-4492-B300-B3438EA1506B}" destId="{2F0C8AD9-D9D6-40C2-AD55-095D2E8E6CD4}" srcOrd="4" destOrd="0" presId="urn:microsoft.com/office/officeart/2005/8/layout/chevron1"/>
    <dgm:cxn modelId="{A142C186-FE6B-412A-84FF-3248F7D480FA}" type="presParOf" srcId="{FA1DD7A1-17AB-4492-B300-B3438EA1506B}" destId="{4715C49F-CE2C-424E-98F1-3F4EA4810DE6}" srcOrd="5" destOrd="0" presId="urn:microsoft.com/office/officeart/2005/8/layout/chevron1"/>
    <dgm:cxn modelId="{1FA7E10C-826E-4490-8FA5-FA162A5AF59E}" type="presParOf" srcId="{FA1DD7A1-17AB-4492-B300-B3438EA1506B}" destId="{5CACCCA0-7548-425C-88B9-BA91FD9731A8}" srcOrd="6" destOrd="0" presId="urn:microsoft.com/office/officeart/2005/8/layout/chevron1"/>
    <dgm:cxn modelId="{288AC4BF-EA22-476D-8FEA-6EB00AD589C2}" type="presParOf" srcId="{FA1DD7A1-17AB-4492-B300-B3438EA1506B}" destId="{2853EC2A-9A2B-401C-9564-718E7CD4042E}" srcOrd="7" destOrd="0" presId="urn:microsoft.com/office/officeart/2005/8/layout/chevron1"/>
    <dgm:cxn modelId="{355DBB23-2EAA-40F5-B84F-2C6BA55056F2}" type="presParOf" srcId="{FA1DD7A1-17AB-4492-B300-B3438EA1506B}" destId="{5D85D133-D4CD-4C85-B189-CC760AB06F33}" srcOrd="8" destOrd="0" presId="urn:microsoft.com/office/officeart/2005/8/layout/chevron1"/>
    <dgm:cxn modelId="{C42CF30D-FE8A-4943-AAAB-4D8B4DC84153}" type="presParOf" srcId="{FA1DD7A1-17AB-4492-B300-B3438EA1506B}" destId="{BB0BC83B-3929-4C53-9D7B-7C0D3ADAE308}" srcOrd="9" destOrd="0" presId="urn:microsoft.com/office/officeart/2005/8/layout/chevron1"/>
    <dgm:cxn modelId="{79AA5C54-21B7-44E9-A999-BCBE1383EE6A}" type="presParOf" srcId="{FA1DD7A1-17AB-4492-B300-B3438EA1506B}" destId="{92825667-9CF5-4213-850E-E96719AB9FA2}" srcOrd="10" destOrd="0" presId="urn:microsoft.com/office/officeart/2005/8/layout/chevron1"/>
    <dgm:cxn modelId="{BBF24DC3-7609-450F-8C5F-096BCF69DE66}" type="presParOf" srcId="{FA1DD7A1-17AB-4492-B300-B3438EA1506B}" destId="{92BA1B95-6F73-441B-890E-C30050823464}" srcOrd="11" destOrd="0" presId="urn:microsoft.com/office/officeart/2005/8/layout/chevron1"/>
    <dgm:cxn modelId="{967F6DA5-72AE-4D19-9EFA-5B71327E50FD}" type="presParOf" srcId="{FA1DD7A1-17AB-4492-B300-B3438EA1506B}" destId="{256E7364-117A-467A-A8F4-7D300546B5A5}"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2339"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#1: Sales Order Entry</a:t>
          </a:r>
        </a:p>
      </dsp:txBody>
      <dsp:txXfrm>
        <a:off x="438368" y="179513"/>
        <a:ext cx="1308087" cy="872057"/>
      </dsp:txXfrm>
    </dsp:sp>
    <dsp:sp modelId="{2F0C8AD9-D9D6-40C2-AD55-095D2E8E6CD4}">
      <dsp:nvSpPr>
        <dsp:cNvPr id="0" name=""/>
        <dsp:cNvSpPr/>
      </dsp:nvSpPr>
      <dsp:spPr>
        <a:xfrm>
          <a:off x="1964469"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#2: Pick Ticket</a:t>
          </a:r>
        </a:p>
      </dsp:txBody>
      <dsp:txXfrm>
        <a:off x="2400498" y="179513"/>
        <a:ext cx="1308087" cy="872057"/>
      </dsp:txXfrm>
    </dsp:sp>
    <dsp:sp modelId="{5CACCCA0-7548-425C-88B9-BA91FD9731A8}">
      <dsp:nvSpPr>
        <dsp:cNvPr id="0" name=""/>
        <dsp:cNvSpPr/>
      </dsp:nvSpPr>
      <dsp:spPr>
        <a:xfrm>
          <a:off x="3926599" y="179513"/>
          <a:ext cx="2138983"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#3: Ship Confirmation (creates invoice)</a:t>
          </a:r>
        </a:p>
      </dsp:txBody>
      <dsp:txXfrm>
        <a:off x="4362628" y="179513"/>
        <a:ext cx="1266926" cy="872057"/>
      </dsp:txXfrm>
    </dsp:sp>
    <dsp:sp modelId="{92825667-9CF5-4213-850E-E96719AB9FA2}">
      <dsp:nvSpPr>
        <dsp:cNvPr id="0" name=""/>
        <dsp:cNvSpPr/>
      </dsp:nvSpPr>
      <dsp:spPr>
        <a:xfrm>
          <a:off x="5847568"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#4: Invoice sent to Customer</a:t>
          </a:r>
        </a:p>
      </dsp:txBody>
      <dsp:txXfrm>
        <a:off x="6283597" y="179513"/>
        <a:ext cx="1308087" cy="872057"/>
      </dsp:txXfrm>
    </dsp:sp>
    <dsp:sp modelId="{A78CF326-D57A-4A46-82F9-36B5A9CAB82B}">
      <dsp:nvSpPr>
        <dsp:cNvPr id="0" name=""/>
        <dsp:cNvSpPr/>
      </dsp:nvSpPr>
      <dsp:spPr>
        <a:xfrm>
          <a:off x="7809698"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#5: Cash Receipt</a:t>
          </a:r>
        </a:p>
      </dsp:txBody>
      <dsp:txXfrm>
        <a:off x="8245727" y="179513"/>
        <a:ext cx="1308087" cy="872057"/>
      </dsp:txXfrm>
    </dsp:sp>
    <dsp:sp modelId="{256E7364-117A-467A-A8F4-7D300546B5A5}">
      <dsp:nvSpPr>
        <dsp:cNvPr id="0" name=""/>
        <dsp:cNvSpPr/>
      </dsp:nvSpPr>
      <dsp:spPr>
        <a:xfrm>
          <a:off x="9771827"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#6: Reconcile Cash Detail/Bank Reconciliation</a:t>
          </a:r>
        </a:p>
      </dsp:txBody>
      <dsp:txXfrm>
        <a:off x="10207856" y="179513"/>
        <a:ext cx="1308087" cy="872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2339"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#1: Sales Order Entry</a:t>
          </a:r>
        </a:p>
      </dsp:txBody>
      <dsp:txXfrm>
        <a:off x="438368" y="179513"/>
        <a:ext cx="1308087" cy="872057"/>
      </dsp:txXfrm>
    </dsp:sp>
    <dsp:sp modelId="{AFB2CC4A-F053-4C78-93BD-765B7262C7B0}">
      <dsp:nvSpPr>
        <dsp:cNvPr id="0" name=""/>
        <dsp:cNvSpPr/>
      </dsp:nvSpPr>
      <dsp:spPr>
        <a:xfrm>
          <a:off x="1964469" y="179513"/>
          <a:ext cx="2180144" cy="872057"/>
        </a:xfrm>
        <a:prstGeom prst="chevron">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#2: Remit Payment at Time of Order Entry</a:t>
          </a:r>
        </a:p>
      </dsp:txBody>
      <dsp:txXfrm>
        <a:off x="2400498" y="179513"/>
        <a:ext cx="1308087" cy="872057"/>
      </dsp:txXfrm>
    </dsp:sp>
    <dsp:sp modelId="{2F0C8AD9-D9D6-40C2-AD55-095D2E8E6CD4}">
      <dsp:nvSpPr>
        <dsp:cNvPr id="0" name=""/>
        <dsp:cNvSpPr/>
      </dsp:nvSpPr>
      <dsp:spPr>
        <a:xfrm>
          <a:off x="3926599"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#3: Pick Ticket</a:t>
          </a:r>
        </a:p>
      </dsp:txBody>
      <dsp:txXfrm>
        <a:off x="4362628" y="179513"/>
        <a:ext cx="1308087" cy="872057"/>
      </dsp:txXfrm>
    </dsp:sp>
    <dsp:sp modelId="{5CACCCA0-7548-425C-88B9-BA91FD9731A8}">
      <dsp:nvSpPr>
        <dsp:cNvPr id="0" name=""/>
        <dsp:cNvSpPr/>
      </dsp:nvSpPr>
      <dsp:spPr>
        <a:xfrm>
          <a:off x="5888729" y="179513"/>
          <a:ext cx="2138983"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#4: Ship Confirmation (creates invoice)</a:t>
          </a:r>
        </a:p>
      </dsp:txBody>
      <dsp:txXfrm>
        <a:off x="6324758" y="179513"/>
        <a:ext cx="1266926" cy="872057"/>
      </dsp:txXfrm>
    </dsp:sp>
    <dsp:sp modelId="{A78CF326-D57A-4A46-82F9-36B5A9CAB82B}">
      <dsp:nvSpPr>
        <dsp:cNvPr id="0" name=""/>
        <dsp:cNvSpPr/>
      </dsp:nvSpPr>
      <dsp:spPr>
        <a:xfrm>
          <a:off x="7809698"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#5: Cash Receipt – System Generated</a:t>
          </a:r>
        </a:p>
      </dsp:txBody>
      <dsp:txXfrm>
        <a:off x="8245727" y="179513"/>
        <a:ext cx="1308087" cy="872057"/>
      </dsp:txXfrm>
    </dsp:sp>
    <dsp:sp modelId="{256E7364-117A-467A-A8F4-7D300546B5A5}">
      <dsp:nvSpPr>
        <dsp:cNvPr id="0" name=""/>
        <dsp:cNvSpPr/>
      </dsp:nvSpPr>
      <dsp:spPr>
        <a:xfrm>
          <a:off x="9771827" y="179513"/>
          <a:ext cx="2180144" cy="8720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#6: Reconcile Cash Detail/Bank Reconciliation</a:t>
          </a:r>
        </a:p>
      </dsp:txBody>
      <dsp:txXfrm>
        <a:off x="10207856" y="179513"/>
        <a:ext cx="1308087" cy="872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5545" y="0"/>
          <a:ext cx="3227897" cy="12310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#1: RMA Entry</a:t>
          </a:r>
        </a:p>
      </dsp:txBody>
      <dsp:txXfrm>
        <a:off x="621087" y="0"/>
        <a:ext cx="1996813" cy="1231084"/>
      </dsp:txXfrm>
    </dsp:sp>
    <dsp:sp modelId="{A78CF326-D57A-4A46-82F9-36B5A9CAB82B}">
      <dsp:nvSpPr>
        <dsp:cNvPr id="0" name=""/>
        <dsp:cNvSpPr/>
      </dsp:nvSpPr>
      <dsp:spPr>
        <a:xfrm>
          <a:off x="2910653" y="0"/>
          <a:ext cx="3227897" cy="12310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#2: RMA Receipt</a:t>
          </a:r>
        </a:p>
      </dsp:txBody>
      <dsp:txXfrm>
        <a:off x="3526195" y="0"/>
        <a:ext cx="1996813" cy="1231084"/>
      </dsp:txXfrm>
    </dsp:sp>
    <dsp:sp modelId="{5B2B3B88-7B40-444B-9F2D-ECA7F6E7F5A7}">
      <dsp:nvSpPr>
        <dsp:cNvPr id="0" name=""/>
        <dsp:cNvSpPr/>
      </dsp:nvSpPr>
      <dsp:spPr>
        <a:xfrm>
          <a:off x="5815761" y="0"/>
          <a:ext cx="3227897" cy="12310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#3: Cash Receipt</a:t>
          </a:r>
        </a:p>
      </dsp:txBody>
      <dsp:txXfrm>
        <a:off x="6431303" y="0"/>
        <a:ext cx="1996813" cy="1231084"/>
      </dsp:txXfrm>
    </dsp:sp>
    <dsp:sp modelId="{256E7364-117A-467A-A8F4-7D300546B5A5}">
      <dsp:nvSpPr>
        <dsp:cNvPr id="0" name=""/>
        <dsp:cNvSpPr/>
      </dsp:nvSpPr>
      <dsp:spPr>
        <a:xfrm>
          <a:off x="8720869" y="0"/>
          <a:ext cx="3227897" cy="12310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#4: Reconcile Cash Detail/Bank Reconciliation</a:t>
          </a:r>
        </a:p>
      </dsp:txBody>
      <dsp:txXfrm>
        <a:off x="9336411" y="0"/>
        <a:ext cx="1996813" cy="1231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698" y="93708"/>
          <a:ext cx="2609168" cy="10436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#1: Purchase Order Entry</a:t>
          </a:r>
        </a:p>
      </dsp:txBody>
      <dsp:txXfrm>
        <a:off x="522532" y="93708"/>
        <a:ext cx="1565501" cy="1043667"/>
      </dsp:txXfrm>
    </dsp:sp>
    <dsp:sp modelId="{2F0C8AD9-D9D6-40C2-AD55-095D2E8E6CD4}">
      <dsp:nvSpPr>
        <dsp:cNvPr id="0" name=""/>
        <dsp:cNvSpPr/>
      </dsp:nvSpPr>
      <dsp:spPr>
        <a:xfrm>
          <a:off x="2348950" y="93708"/>
          <a:ext cx="2609168" cy="10436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#2: Purchase Order Receipt</a:t>
          </a:r>
        </a:p>
      </dsp:txBody>
      <dsp:txXfrm>
        <a:off x="2870784" y="93708"/>
        <a:ext cx="1565501" cy="1043667"/>
      </dsp:txXfrm>
    </dsp:sp>
    <dsp:sp modelId="{5CACCCA0-7548-425C-88B9-BA91FD9731A8}">
      <dsp:nvSpPr>
        <dsp:cNvPr id="0" name=""/>
        <dsp:cNvSpPr/>
      </dsp:nvSpPr>
      <dsp:spPr>
        <a:xfrm>
          <a:off x="4697202" y="93708"/>
          <a:ext cx="2559907" cy="10436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#3: Convert PO to Voucher</a:t>
          </a:r>
        </a:p>
      </dsp:txBody>
      <dsp:txXfrm>
        <a:off x="5219036" y="93708"/>
        <a:ext cx="1516240" cy="1043667"/>
      </dsp:txXfrm>
    </dsp:sp>
    <dsp:sp modelId="{92825667-9CF5-4213-850E-E96719AB9FA2}">
      <dsp:nvSpPr>
        <dsp:cNvPr id="0" name=""/>
        <dsp:cNvSpPr/>
      </dsp:nvSpPr>
      <dsp:spPr>
        <a:xfrm>
          <a:off x="6996192" y="93708"/>
          <a:ext cx="2609168" cy="10436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#4: Check Issued</a:t>
          </a:r>
        </a:p>
      </dsp:txBody>
      <dsp:txXfrm>
        <a:off x="7518026" y="93708"/>
        <a:ext cx="1565501" cy="1043667"/>
      </dsp:txXfrm>
    </dsp:sp>
    <dsp:sp modelId="{256E7364-117A-467A-A8F4-7D300546B5A5}">
      <dsp:nvSpPr>
        <dsp:cNvPr id="0" name=""/>
        <dsp:cNvSpPr/>
      </dsp:nvSpPr>
      <dsp:spPr>
        <a:xfrm>
          <a:off x="9344444" y="93708"/>
          <a:ext cx="2609168" cy="10436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#5: Reconcile Disbursements /Bank Reconciliation</a:t>
          </a:r>
        </a:p>
      </dsp:txBody>
      <dsp:txXfrm>
        <a:off x="9866278" y="93708"/>
        <a:ext cx="1565501" cy="1043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8320" y="241386"/>
          <a:ext cx="187077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#1: Purchase Order Entry</a:t>
          </a:r>
        </a:p>
      </dsp:txBody>
      <dsp:txXfrm>
        <a:off x="382476" y="241386"/>
        <a:ext cx="1122468" cy="748311"/>
      </dsp:txXfrm>
    </dsp:sp>
    <dsp:sp modelId="{BFD6C617-F85F-44FF-AEFB-CE36E2E82D01}">
      <dsp:nvSpPr>
        <dsp:cNvPr id="0" name=""/>
        <dsp:cNvSpPr/>
      </dsp:nvSpPr>
      <dsp:spPr>
        <a:xfrm>
          <a:off x="1692022" y="241386"/>
          <a:ext cx="187077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#2: Enter Landed Cost on PO</a:t>
          </a:r>
        </a:p>
      </dsp:txBody>
      <dsp:txXfrm>
        <a:off x="2066178" y="241386"/>
        <a:ext cx="1122468" cy="748311"/>
      </dsp:txXfrm>
    </dsp:sp>
    <dsp:sp modelId="{2F0C8AD9-D9D6-40C2-AD55-095D2E8E6CD4}">
      <dsp:nvSpPr>
        <dsp:cNvPr id="0" name=""/>
        <dsp:cNvSpPr/>
      </dsp:nvSpPr>
      <dsp:spPr>
        <a:xfrm>
          <a:off x="3375724" y="241386"/>
          <a:ext cx="187077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#3: Purchase Order Receipt</a:t>
          </a:r>
        </a:p>
      </dsp:txBody>
      <dsp:txXfrm>
        <a:off x="3749880" y="241386"/>
        <a:ext cx="1122468" cy="748311"/>
      </dsp:txXfrm>
    </dsp:sp>
    <dsp:sp modelId="{5CACCCA0-7548-425C-88B9-BA91FD9731A8}">
      <dsp:nvSpPr>
        <dsp:cNvPr id="0" name=""/>
        <dsp:cNvSpPr/>
      </dsp:nvSpPr>
      <dsp:spPr>
        <a:xfrm>
          <a:off x="5059426" y="241386"/>
          <a:ext cx="183545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#4: Convert PO to Voucher</a:t>
          </a:r>
        </a:p>
      </dsp:txBody>
      <dsp:txXfrm>
        <a:off x="5433582" y="241386"/>
        <a:ext cx="1087148" cy="748311"/>
      </dsp:txXfrm>
    </dsp:sp>
    <dsp:sp modelId="{5D85D133-D4CD-4C85-B189-CC760AB06F33}">
      <dsp:nvSpPr>
        <dsp:cNvPr id="0" name=""/>
        <dsp:cNvSpPr/>
      </dsp:nvSpPr>
      <dsp:spPr>
        <a:xfrm>
          <a:off x="6707807" y="241386"/>
          <a:ext cx="187077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#5: Convert Landed Cost to Voucher</a:t>
          </a:r>
        </a:p>
      </dsp:txBody>
      <dsp:txXfrm>
        <a:off x="7081963" y="241386"/>
        <a:ext cx="1122468" cy="748311"/>
      </dsp:txXfrm>
    </dsp:sp>
    <dsp:sp modelId="{92825667-9CF5-4213-850E-E96719AB9FA2}">
      <dsp:nvSpPr>
        <dsp:cNvPr id="0" name=""/>
        <dsp:cNvSpPr/>
      </dsp:nvSpPr>
      <dsp:spPr>
        <a:xfrm>
          <a:off x="8391509" y="241386"/>
          <a:ext cx="187077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#6: Check Issued</a:t>
          </a:r>
        </a:p>
      </dsp:txBody>
      <dsp:txXfrm>
        <a:off x="8765665" y="241386"/>
        <a:ext cx="1122468" cy="748311"/>
      </dsp:txXfrm>
    </dsp:sp>
    <dsp:sp modelId="{256E7364-117A-467A-A8F4-7D300546B5A5}">
      <dsp:nvSpPr>
        <dsp:cNvPr id="0" name=""/>
        <dsp:cNvSpPr/>
      </dsp:nvSpPr>
      <dsp:spPr>
        <a:xfrm>
          <a:off x="10075211" y="241386"/>
          <a:ext cx="1870779" cy="7483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#7: Reconcile Disbursements /Bank Reconciliation</a:t>
          </a:r>
        </a:p>
      </dsp:txBody>
      <dsp:txXfrm>
        <a:off x="10449367" y="241386"/>
        <a:ext cx="1122468" cy="7483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D5A5-41CD-46DE-98CB-4547B1407612}"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B9670-DBA1-4C04-8FB5-912B3B582DF7}" type="slidenum">
              <a:rPr lang="en-US" smtClean="0"/>
              <a:t>‹#›</a:t>
            </a:fld>
            <a:endParaRPr lang="en-US"/>
          </a:p>
        </p:txBody>
      </p:sp>
    </p:spTree>
    <p:extLst>
      <p:ext uri="{BB962C8B-B14F-4D97-AF65-F5344CB8AC3E}">
        <p14:creationId xmlns:p14="http://schemas.microsoft.com/office/powerpoint/2010/main" val="236999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40677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28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7579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2904"/>
            <a:ext cx="12192000" cy="1825096"/>
          </a:xfrm>
          <a:prstGeom prst="rect">
            <a:avLst/>
          </a:prstGeom>
        </p:spPr>
      </p:pic>
      <p:sp>
        <p:nvSpPr>
          <p:cNvPr id="2" name="Title 1"/>
          <p:cNvSpPr>
            <a:spLocks noGrp="1"/>
          </p:cNvSpPr>
          <p:nvPr>
            <p:ph type="ctrTitle"/>
          </p:nvPr>
        </p:nvSpPr>
        <p:spPr>
          <a:xfrm>
            <a:off x="3131126" y="1796900"/>
            <a:ext cx="8617527" cy="1825096"/>
          </a:xfrm>
        </p:spPr>
        <p:txBody>
          <a:bodyPr anchor="b">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3131126" y="3691914"/>
            <a:ext cx="8617528"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44824A1-561E-425F-B9E1-043DCB0DF4EB}"/>
              </a:ext>
            </a:extLst>
          </p:cNvPr>
          <p:cNvPicPr>
            <a:picLocks noChangeAspect="1"/>
          </p:cNvPicPr>
          <p:nvPr userDrawn="1"/>
        </p:nvPicPr>
        <p:blipFill>
          <a:blip r:embed="rId3"/>
          <a:stretch>
            <a:fillRect/>
          </a:stretch>
        </p:blipFill>
        <p:spPr>
          <a:xfrm>
            <a:off x="8953223" y="180739"/>
            <a:ext cx="3037769" cy="994126"/>
          </a:xfrm>
          <a:prstGeom prst="rect">
            <a:avLst/>
          </a:prstGeom>
        </p:spPr>
      </p:pic>
      <p:pic>
        <p:nvPicPr>
          <p:cNvPr id="10" name="Picture 9">
            <a:extLst>
              <a:ext uri="{FF2B5EF4-FFF2-40B4-BE49-F238E27FC236}">
                <a16:creationId xmlns:a16="http://schemas.microsoft.com/office/drawing/2014/main" id="{53BCA805-8A2F-4334-BD77-C91C5EBF35B6}"/>
              </a:ext>
            </a:extLst>
          </p:cNvPr>
          <p:cNvPicPr>
            <a:picLocks noChangeAspect="1"/>
          </p:cNvPicPr>
          <p:nvPr userDrawn="1"/>
        </p:nvPicPr>
        <p:blipFill>
          <a:blip r:embed="rId4"/>
          <a:stretch>
            <a:fillRect/>
          </a:stretch>
        </p:blipFill>
        <p:spPr>
          <a:xfrm>
            <a:off x="212921" y="1764424"/>
            <a:ext cx="2747325" cy="182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sz="1200" b="1"/>
            </a:lvl1pPr>
          </a:lstStyle>
          <a:p>
            <a:endParaRPr lang="en-US" dirty="0"/>
          </a:p>
        </p:txBody>
      </p:sp>
      <p:pic>
        <p:nvPicPr>
          <p:cNvPr id="6" name="Picture 5">
            <a:extLst>
              <a:ext uri="{FF2B5EF4-FFF2-40B4-BE49-F238E27FC236}">
                <a16:creationId xmlns:a16="http://schemas.microsoft.com/office/drawing/2014/main" id="{8C91160A-8400-457A-9AF0-E2F1D41156D5}"/>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sz="1200" b="1"/>
            </a:lvl1pPr>
          </a:lstStyle>
          <a:p>
            <a:endParaRPr lang="en-US" dirty="0"/>
          </a:p>
        </p:txBody>
      </p:sp>
      <p:pic>
        <p:nvPicPr>
          <p:cNvPr id="5" name="Picture 4">
            <a:extLst>
              <a:ext uri="{FF2B5EF4-FFF2-40B4-BE49-F238E27FC236}">
                <a16:creationId xmlns:a16="http://schemas.microsoft.com/office/drawing/2014/main" id="{ED09F332-CBF9-4ECB-9573-AA054CBAC6BA}"/>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sz="1200" b="1"/>
            </a:lvl1pPr>
          </a:lstStyle>
          <a:p>
            <a:endParaRPr lang="en-US" dirty="0"/>
          </a:p>
        </p:txBody>
      </p:sp>
      <p:pic>
        <p:nvPicPr>
          <p:cNvPr id="8" name="Picture 7">
            <a:extLst>
              <a:ext uri="{FF2B5EF4-FFF2-40B4-BE49-F238E27FC236}">
                <a16:creationId xmlns:a16="http://schemas.microsoft.com/office/drawing/2014/main" id="{D7694109-AB49-4816-943D-B379A21FB954}"/>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463009" y="6222032"/>
            <a:ext cx="914400" cy="320040"/>
          </a:xfrm>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9779981" y="180739"/>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CONNECT 2019 – September 8-10</a:t>
            </a:r>
          </a:p>
        </p:txBody>
      </p:sp>
    </p:spTree>
    <p:extLst>
      <p:ext uri="{BB962C8B-B14F-4D97-AF65-F5344CB8AC3E}">
        <p14:creationId xmlns:p14="http://schemas.microsoft.com/office/powerpoint/2010/main" val="23043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endParaRPr lang="en-US" dirty="0"/>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9765572" y="152598"/>
            <a:ext cx="2211011" cy="723565"/>
          </a:xfrm>
          <a:prstGeom prst="rect">
            <a:avLst/>
          </a:prstGeom>
        </p:spPr>
      </p:pic>
    </p:spTree>
    <p:extLst>
      <p:ext uri="{BB962C8B-B14F-4D97-AF65-F5344CB8AC3E}">
        <p14:creationId xmlns:p14="http://schemas.microsoft.com/office/powerpoint/2010/main" val="134748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7" r:id="rId5"/>
    <p:sldLayoutId id="2147483668" r:id="rId6"/>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028-F207-48A8-B106-39E775CDFC83}"/>
              </a:ext>
            </a:extLst>
          </p:cNvPr>
          <p:cNvSpPr>
            <a:spLocks noGrp="1"/>
          </p:cNvSpPr>
          <p:nvPr>
            <p:ph type="ctrTitle"/>
          </p:nvPr>
        </p:nvSpPr>
        <p:spPr>
          <a:xfrm>
            <a:off x="3059082" y="2166650"/>
            <a:ext cx="9132918" cy="1262350"/>
          </a:xfrm>
        </p:spPr>
        <p:txBody>
          <a:bodyPr>
            <a:noAutofit/>
          </a:bodyPr>
          <a:lstStyle/>
          <a:p>
            <a:r>
              <a:rPr lang="en-CA" sz="4400" b="1" dirty="0"/>
              <a:t>Accounting – connecting the dots</a:t>
            </a:r>
            <a:endParaRPr lang="en-US" sz="4400" b="1" dirty="0"/>
          </a:p>
        </p:txBody>
      </p:sp>
      <p:sp>
        <p:nvSpPr>
          <p:cNvPr id="3" name="Subtitle 2">
            <a:extLst>
              <a:ext uri="{FF2B5EF4-FFF2-40B4-BE49-F238E27FC236}">
                <a16:creationId xmlns:a16="http://schemas.microsoft.com/office/drawing/2014/main" id="{6AC7CEF3-2D61-4B4D-9431-585CB100AB70}"/>
              </a:ext>
            </a:extLst>
          </p:cNvPr>
          <p:cNvSpPr>
            <a:spLocks noGrp="1"/>
          </p:cNvSpPr>
          <p:nvPr>
            <p:ph type="subTitle" idx="1"/>
          </p:nvPr>
        </p:nvSpPr>
        <p:spPr>
          <a:xfrm>
            <a:off x="3230574" y="3429000"/>
            <a:ext cx="8617528" cy="1877891"/>
          </a:xfrm>
        </p:spPr>
        <p:txBody>
          <a:bodyPr>
            <a:normAutofit/>
          </a:bodyPr>
          <a:lstStyle/>
          <a:p>
            <a:r>
              <a:rPr lang="en-CA" dirty="0"/>
              <a:t>Presented by: </a:t>
            </a:r>
          </a:p>
          <a:p>
            <a:endParaRPr lang="en-CA" dirty="0"/>
          </a:p>
          <a:p>
            <a:r>
              <a:rPr lang="en-CA" dirty="0"/>
              <a:t>Stacy Cline</a:t>
            </a:r>
          </a:p>
          <a:p>
            <a:r>
              <a:rPr lang="en-CA" dirty="0"/>
              <a:t>Cline Financial Services, LLC</a:t>
            </a:r>
          </a:p>
          <a:p>
            <a:endParaRPr lang="en-US" dirty="0"/>
          </a:p>
        </p:txBody>
      </p:sp>
    </p:spTree>
    <p:extLst>
      <p:ext uri="{BB962C8B-B14F-4D97-AF65-F5344CB8AC3E}">
        <p14:creationId xmlns:p14="http://schemas.microsoft.com/office/powerpoint/2010/main" val="42320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solidFill>
                  <a:schemeClr val="tx1"/>
                </a:solidFill>
              </a:rPr>
              <a:pPr/>
              <a:t>10</a:t>
            </a:fld>
            <a:endParaRPr lang="en-US" dirty="0">
              <a:solidFill>
                <a:schemeClr val="tx1"/>
              </a:solidFill>
            </a:endParaRPr>
          </a:p>
        </p:txBody>
      </p:sp>
      <p:sp>
        <p:nvSpPr>
          <p:cNvPr id="9" name="Content Placeholder 2">
            <a:extLst>
              <a:ext uri="{FF2B5EF4-FFF2-40B4-BE49-F238E27FC236}">
                <a16:creationId xmlns:a16="http://schemas.microsoft.com/office/drawing/2014/main" id="{2F8F770B-5CF9-4930-A059-430565C6498B}"/>
              </a:ext>
            </a:extLst>
          </p:cNvPr>
          <p:cNvSpPr txBox="1">
            <a:spLocks/>
          </p:cNvSpPr>
          <p:nvPr/>
        </p:nvSpPr>
        <p:spPr>
          <a:xfrm>
            <a:off x="226503" y="1052947"/>
            <a:ext cx="11669086" cy="1022938"/>
          </a:xfrm>
          <a:prstGeom prst="rect">
            <a:avLst/>
          </a:prstGeom>
          <a:solidFill>
            <a:schemeClr val="tx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800">
                <a:solidFill>
                  <a:schemeClr val="bg1"/>
                </a:solidFill>
              </a:rPr>
              <a:t>Sales Order to Cash Cycle: RMA</a:t>
            </a:r>
            <a:endParaRPr lang="en-US" sz="4800" dirty="0">
              <a:solidFill>
                <a:schemeClr val="bg1"/>
              </a:solidFill>
            </a:endParaRPr>
          </a:p>
        </p:txBody>
      </p:sp>
      <p:graphicFrame>
        <p:nvGraphicFramePr>
          <p:cNvPr id="10" name="Diagram 9">
            <a:extLst>
              <a:ext uri="{FF2B5EF4-FFF2-40B4-BE49-F238E27FC236}">
                <a16:creationId xmlns:a16="http://schemas.microsoft.com/office/drawing/2014/main" id="{5F330074-79A4-446D-901B-C279E088A88C}"/>
              </a:ext>
            </a:extLst>
          </p:cNvPr>
          <p:cNvGraphicFramePr/>
          <p:nvPr>
            <p:extLst>
              <p:ext uri="{D42A27DB-BD31-4B8C-83A1-F6EECF244321}">
                <p14:modId xmlns:p14="http://schemas.microsoft.com/office/powerpoint/2010/main" val="4184775547"/>
              </p:ext>
            </p:extLst>
          </p:nvPr>
        </p:nvGraphicFramePr>
        <p:xfrm>
          <a:off x="226503" y="2114737"/>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llout: Up Arrow 10">
            <a:extLst>
              <a:ext uri="{FF2B5EF4-FFF2-40B4-BE49-F238E27FC236}">
                <a16:creationId xmlns:a16="http://schemas.microsoft.com/office/drawing/2014/main" id="{C65E7AFD-7D42-4599-9E79-8F1602EF63A7}"/>
              </a:ext>
            </a:extLst>
          </p:cNvPr>
          <p:cNvSpPr/>
          <p:nvPr/>
        </p:nvSpPr>
        <p:spPr>
          <a:xfrm>
            <a:off x="748355" y="3333037"/>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Open RMA Report</a:t>
            </a:r>
          </a:p>
        </p:txBody>
      </p:sp>
      <p:sp>
        <p:nvSpPr>
          <p:cNvPr id="12" name="Callout: Up Arrow 11">
            <a:extLst>
              <a:ext uri="{FF2B5EF4-FFF2-40B4-BE49-F238E27FC236}">
                <a16:creationId xmlns:a16="http://schemas.microsoft.com/office/drawing/2014/main" id="{E4A1CBCC-89BB-45FF-9566-D27AD11DDCB2}"/>
              </a:ext>
            </a:extLst>
          </p:cNvPr>
          <p:cNvSpPr/>
          <p:nvPr/>
        </p:nvSpPr>
        <p:spPr>
          <a:xfrm>
            <a:off x="748355" y="4508724"/>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13" name="Callout: Up Arrow 12">
            <a:extLst>
              <a:ext uri="{FF2B5EF4-FFF2-40B4-BE49-F238E27FC236}">
                <a16:creationId xmlns:a16="http://schemas.microsoft.com/office/drawing/2014/main" id="{D686403D-B920-43DB-9764-561BF53F569D}"/>
              </a:ext>
            </a:extLst>
          </p:cNvPr>
          <p:cNvSpPr/>
          <p:nvPr/>
        </p:nvSpPr>
        <p:spPr>
          <a:xfrm>
            <a:off x="752979" y="5686353"/>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
        <p:nvSpPr>
          <p:cNvPr id="14" name="Callout: Up Arrow 13">
            <a:extLst>
              <a:ext uri="{FF2B5EF4-FFF2-40B4-BE49-F238E27FC236}">
                <a16:creationId xmlns:a16="http://schemas.microsoft.com/office/drawing/2014/main" id="{EA502DB3-60F6-4D31-99F5-8FBEA8C6C0C9}"/>
              </a:ext>
            </a:extLst>
          </p:cNvPr>
          <p:cNvSpPr/>
          <p:nvPr/>
        </p:nvSpPr>
        <p:spPr>
          <a:xfrm>
            <a:off x="3708609" y="4523419"/>
            <a:ext cx="854165"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Accounts Receivable Subledger credited for invoice</a:t>
            </a:r>
          </a:p>
        </p:txBody>
      </p:sp>
      <p:sp>
        <p:nvSpPr>
          <p:cNvPr id="15" name="Callout: Up Arrow 14">
            <a:extLst>
              <a:ext uri="{FF2B5EF4-FFF2-40B4-BE49-F238E27FC236}">
                <a16:creationId xmlns:a16="http://schemas.microsoft.com/office/drawing/2014/main" id="{1EC053AB-952A-49F8-9C64-E043B8B2F447}"/>
              </a:ext>
            </a:extLst>
          </p:cNvPr>
          <p:cNvSpPr/>
          <p:nvPr/>
        </p:nvSpPr>
        <p:spPr>
          <a:xfrm>
            <a:off x="4611358" y="4523419"/>
            <a:ext cx="854165" cy="1163774"/>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Inventory Subledger debited for items </a:t>
            </a:r>
          </a:p>
        </p:txBody>
      </p:sp>
      <p:sp>
        <p:nvSpPr>
          <p:cNvPr id="16" name="Callout: Up Arrow 15">
            <a:extLst>
              <a:ext uri="{FF2B5EF4-FFF2-40B4-BE49-F238E27FC236}">
                <a16:creationId xmlns:a16="http://schemas.microsoft.com/office/drawing/2014/main" id="{7BA461C9-26C8-4BD4-B3D9-2BF5349FCE98}"/>
              </a:ext>
            </a:extLst>
          </p:cNvPr>
          <p:cNvSpPr/>
          <p:nvPr/>
        </p:nvSpPr>
        <p:spPr>
          <a:xfrm>
            <a:off x="3711017" y="3345789"/>
            <a:ext cx="854165"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solidFill>
                  <a:schemeClr val="tx1"/>
                </a:solidFill>
              </a:rPr>
              <a:t>A/R:</a:t>
            </a:r>
          </a:p>
          <a:p>
            <a:pPr algn="ctr"/>
            <a:r>
              <a:rPr lang="en-US" sz="1000" dirty="0">
                <a:solidFill>
                  <a:schemeClr val="tx1"/>
                </a:solidFill>
              </a:rPr>
              <a:t>Aged Trial Balance Report</a:t>
            </a:r>
          </a:p>
        </p:txBody>
      </p:sp>
      <p:sp>
        <p:nvSpPr>
          <p:cNvPr id="17" name="Callout: Up Arrow 16">
            <a:extLst>
              <a:ext uri="{FF2B5EF4-FFF2-40B4-BE49-F238E27FC236}">
                <a16:creationId xmlns:a16="http://schemas.microsoft.com/office/drawing/2014/main" id="{7AD0B2F6-06E5-4123-87DD-72BC0EA63492}"/>
              </a:ext>
            </a:extLst>
          </p:cNvPr>
          <p:cNvSpPr/>
          <p:nvPr/>
        </p:nvSpPr>
        <p:spPr>
          <a:xfrm>
            <a:off x="4613766" y="3345789"/>
            <a:ext cx="854165" cy="1163774"/>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solidFill>
                  <a:schemeClr val="tx1"/>
                </a:solidFill>
              </a:rPr>
              <a:t>Inventory:</a:t>
            </a:r>
          </a:p>
          <a:p>
            <a:pPr algn="ctr"/>
            <a:r>
              <a:rPr lang="en-US" sz="1000" dirty="0">
                <a:solidFill>
                  <a:schemeClr val="tx1"/>
                </a:solidFill>
              </a:rPr>
              <a:t>Inventory Value Report</a:t>
            </a:r>
          </a:p>
        </p:txBody>
      </p:sp>
      <p:sp>
        <p:nvSpPr>
          <p:cNvPr id="18" name="Callout: Up Arrow 17">
            <a:extLst>
              <a:ext uri="{FF2B5EF4-FFF2-40B4-BE49-F238E27FC236}">
                <a16:creationId xmlns:a16="http://schemas.microsoft.com/office/drawing/2014/main" id="{347DE5F9-789A-4467-AE2E-9CA46A898EC4}"/>
              </a:ext>
            </a:extLst>
          </p:cNvPr>
          <p:cNvSpPr/>
          <p:nvPr/>
        </p:nvSpPr>
        <p:spPr>
          <a:xfrm>
            <a:off x="3722469" y="5719531"/>
            <a:ext cx="854165"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solidFill>
                  <a:schemeClr val="tx1"/>
                </a:solidFill>
              </a:rPr>
              <a:t>A/R GL Account Credited</a:t>
            </a:r>
          </a:p>
        </p:txBody>
      </p:sp>
      <p:sp>
        <p:nvSpPr>
          <p:cNvPr id="19" name="Callout: Up Arrow 18">
            <a:extLst>
              <a:ext uri="{FF2B5EF4-FFF2-40B4-BE49-F238E27FC236}">
                <a16:creationId xmlns:a16="http://schemas.microsoft.com/office/drawing/2014/main" id="{E326F20B-793E-4328-9364-CDB038E82C9A}"/>
              </a:ext>
            </a:extLst>
          </p:cNvPr>
          <p:cNvSpPr/>
          <p:nvPr/>
        </p:nvSpPr>
        <p:spPr>
          <a:xfrm>
            <a:off x="4625218" y="5719532"/>
            <a:ext cx="854165"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solidFill>
                  <a:schemeClr val="tx1"/>
                </a:solidFill>
              </a:rPr>
              <a:t>Inventory GL Account Debited</a:t>
            </a:r>
          </a:p>
        </p:txBody>
      </p:sp>
      <p:sp>
        <p:nvSpPr>
          <p:cNvPr id="20" name="Callout: Up Arrow 19">
            <a:extLst>
              <a:ext uri="{FF2B5EF4-FFF2-40B4-BE49-F238E27FC236}">
                <a16:creationId xmlns:a16="http://schemas.microsoft.com/office/drawing/2014/main" id="{4BD7E27A-B443-4EAF-AFBC-A5073254AD36}"/>
              </a:ext>
            </a:extLst>
          </p:cNvPr>
          <p:cNvSpPr/>
          <p:nvPr/>
        </p:nvSpPr>
        <p:spPr>
          <a:xfrm>
            <a:off x="6613441" y="3331935"/>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tx1"/>
                </a:solidFill>
              </a:rPr>
              <a:t>Cash Receipts History &amp;</a:t>
            </a:r>
          </a:p>
          <a:p>
            <a:pPr algn="ctr"/>
            <a:r>
              <a:rPr lang="en-US" sz="1000" dirty="0">
                <a:solidFill>
                  <a:schemeClr val="tx1"/>
                </a:solidFill>
              </a:rPr>
              <a:t>Deposit Slips Report</a:t>
            </a:r>
          </a:p>
        </p:txBody>
      </p:sp>
      <p:sp>
        <p:nvSpPr>
          <p:cNvPr id="21" name="Callout: Up Arrow 20">
            <a:extLst>
              <a:ext uri="{FF2B5EF4-FFF2-40B4-BE49-F238E27FC236}">
                <a16:creationId xmlns:a16="http://schemas.microsoft.com/office/drawing/2014/main" id="{415B96B0-454C-432B-9190-71CD365404F5}"/>
              </a:ext>
            </a:extLst>
          </p:cNvPr>
          <p:cNvSpPr/>
          <p:nvPr/>
        </p:nvSpPr>
        <p:spPr>
          <a:xfrm>
            <a:off x="6613441" y="4507622"/>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Accounts Receivable subledger debited for invoice</a:t>
            </a:r>
          </a:p>
        </p:txBody>
      </p:sp>
      <p:sp>
        <p:nvSpPr>
          <p:cNvPr id="22" name="Callout: Up Arrow 21">
            <a:extLst>
              <a:ext uri="{FF2B5EF4-FFF2-40B4-BE49-F238E27FC236}">
                <a16:creationId xmlns:a16="http://schemas.microsoft.com/office/drawing/2014/main" id="{340174B5-1835-43CD-ABE2-2AA719E28535}"/>
              </a:ext>
            </a:extLst>
          </p:cNvPr>
          <p:cNvSpPr/>
          <p:nvPr/>
        </p:nvSpPr>
        <p:spPr>
          <a:xfrm>
            <a:off x="6618065" y="5685251"/>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A/R GL Account Debited, Cash Account Credited</a:t>
            </a:r>
          </a:p>
        </p:txBody>
      </p:sp>
      <p:sp>
        <p:nvSpPr>
          <p:cNvPr id="23" name="Callout: Up Arrow 22">
            <a:extLst>
              <a:ext uri="{FF2B5EF4-FFF2-40B4-BE49-F238E27FC236}">
                <a16:creationId xmlns:a16="http://schemas.microsoft.com/office/drawing/2014/main" id="{3321A241-F071-4793-977E-182EC77C3534}"/>
              </a:ext>
            </a:extLst>
          </p:cNvPr>
          <p:cNvSpPr/>
          <p:nvPr/>
        </p:nvSpPr>
        <p:spPr>
          <a:xfrm>
            <a:off x="9437180" y="3331935"/>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Reconcile Cash Detail</a:t>
            </a:r>
          </a:p>
        </p:txBody>
      </p:sp>
      <p:sp>
        <p:nvSpPr>
          <p:cNvPr id="24" name="Callout: Up Arrow 23">
            <a:extLst>
              <a:ext uri="{FF2B5EF4-FFF2-40B4-BE49-F238E27FC236}">
                <a16:creationId xmlns:a16="http://schemas.microsoft.com/office/drawing/2014/main" id="{96A648BC-92BB-4C7F-AE6D-F67778520C30}"/>
              </a:ext>
            </a:extLst>
          </p:cNvPr>
          <p:cNvSpPr/>
          <p:nvPr/>
        </p:nvSpPr>
        <p:spPr>
          <a:xfrm>
            <a:off x="9437180" y="4507622"/>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25" name="Callout: Up Arrow 24">
            <a:extLst>
              <a:ext uri="{FF2B5EF4-FFF2-40B4-BE49-F238E27FC236}">
                <a16:creationId xmlns:a16="http://schemas.microsoft.com/office/drawing/2014/main" id="{1DFCF0A5-E6A7-49B2-B6DB-3975CD15E379}"/>
              </a:ext>
            </a:extLst>
          </p:cNvPr>
          <p:cNvSpPr/>
          <p:nvPr/>
        </p:nvSpPr>
        <p:spPr>
          <a:xfrm>
            <a:off x="9441804" y="5685251"/>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Tree>
    <p:extLst>
      <p:ext uri="{BB962C8B-B14F-4D97-AF65-F5344CB8AC3E}">
        <p14:creationId xmlns:p14="http://schemas.microsoft.com/office/powerpoint/2010/main" val="19193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solidFill>
                  <a:schemeClr val="tx1"/>
                </a:solidFill>
              </a:rPr>
              <a:pPr/>
              <a:t>11</a:t>
            </a:fld>
            <a:endParaRPr lang="en-US" dirty="0">
              <a:solidFill>
                <a:schemeClr val="tx1"/>
              </a:solidFill>
            </a:endParaRPr>
          </a:p>
        </p:txBody>
      </p:sp>
      <p:sp>
        <p:nvSpPr>
          <p:cNvPr id="38" name="Content Placeholder 2">
            <a:extLst>
              <a:ext uri="{FF2B5EF4-FFF2-40B4-BE49-F238E27FC236}">
                <a16:creationId xmlns:a16="http://schemas.microsoft.com/office/drawing/2014/main" id="{A504FC2B-294D-44FB-B4F5-D4F5CF925328}"/>
              </a:ext>
            </a:extLst>
          </p:cNvPr>
          <p:cNvSpPr txBox="1">
            <a:spLocks/>
          </p:cNvSpPr>
          <p:nvPr/>
        </p:nvSpPr>
        <p:spPr>
          <a:xfrm>
            <a:off x="226503" y="1034475"/>
            <a:ext cx="11669086" cy="1022938"/>
          </a:xfrm>
          <a:prstGeom prst="rect">
            <a:avLst/>
          </a:prstGeom>
          <a:solidFill>
            <a:schemeClr val="tx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solidFill>
                  <a:schemeClr val="bg1"/>
                </a:solidFill>
              </a:rPr>
              <a:t>Purchase Order to Cash Cycle:*</a:t>
            </a:r>
          </a:p>
          <a:p>
            <a:pPr marL="1371600" lvl="3" indent="0">
              <a:buNone/>
            </a:pPr>
            <a:r>
              <a:rPr lang="en-US" sz="1500" dirty="0">
                <a:solidFill>
                  <a:schemeClr val="bg1"/>
                </a:solidFill>
              </a:rPr>
              <a:t>*Not Using Landed Cost</a:t>
            </a:r>
          </a:p>
        </p:txBody>
      </p:sp>
      <p:graphicFrame>
        <p:nvGraphicFramePr>
          <p:cNvPr id="40" name="Diagram 39">
            <a:extLst>
              <a:ext uri="{FF2B5EF4-FFF2-40B4-BE49-F238E27FC236}">
                <a16:creationId xmlns:a16="http://schemas.microsoft.com/office/drawing/2014/main" id="{4E4620CE-EE80-433E-B0FF-686E302479B9}"/>
              </a:ext>
            </a:extLst>
          </p:cNvPr>
          <p:cNvGraphicFramePr/>
          <p:nvPr>
            <p:extLst>
              <p:ext uri="{D42A27DB-BD31-4B8C-83A1-F6EECF244321}">
                <p14:modId xmlns:p14="http://schemas.microsoft.com/office/powerpoint/2010/main" val="4058910845"/>
              </p:ext>
            </p:extLst>
          </p:nvPr>
        </p:nvGraphicFramePr>
        <p:xfrm>
          <a:off x="118844" y="2057413"/>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Callout: Up Arrow 40">
            <a:extLst>
              <a:ext uri="{FF2B5EF4-FFF2-40B4-BE49-F238E27FC236}">
                <a16:creationId xmlns:a16="http://schemas.microsoft.com/office/drawing/2014/main" id="{784CED36-72F1-4AA9-899C-EEE8A2F70ABA}"/>
              </a:ext>
            </a:extLst>
          </p:cNvPr>
          <p:cNvSpPr/>
          <p:nvPr/>
        </p:nvSpPr>
        <p:spPr>
          <a:xfrm>
            <a:off x="159391" y="3199020"/>
            <a:ext cx="2072458"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Open POs Report</a:t>
            </a:r>
          </a:p>
        </p:txBody>
      </p:sp>
      <p:sp>
        <p:nvSpPr>
          <p:cNvPr id="42" name="Callout: Up Arrow 41">
            <a:extLst>
              <a:ext uri="{FF2B5EF4-FFF2-40B4-BE49-F238E27FC236}">
                <a16:creationId xmlns:a16="http://schemas.microsoft.com/office/drawing/2014/main" id="{04951ADB-D54D-4239-9A76-3AE81CB949F6}"/>
              </a:ext>
            </a:extLst>
          </p:cNvPr>
          <p:cNvSpPr/>
          <p:nvPr/>
        </p:nvSpPr>
        <p:spPr>
          <a:xfrm>
            <a:off x="159391" y="4374707"/>
            <a:ext cx="2072458"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43" name="Callout: Up Arrow 42">
            <a:extLst>
              <a:ext uri="{FF2B5EF4-FFF2-40B4-BE49-F238E27FC236}">
                <a16:creationId xmlns:a16="http://schemas.microsoft.com/office/drawing/2014/main" id="{D83EFAAD-C2B4-4E24-BBA8-85F4AD6E399E}"/>
              </a:ext>
            </a:extLst>
          </p:cNvPr>
          <p:cNvSpPr/>
          <p:nvPr/>
        </p:nvSpPr>
        <p:spPr>
          <a:xfrm>
            <a:off x="164015" y="5552336"/>
            <a:ext cx="2072458"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
        <p:nvSpPr>
          <p:cNvPr id="44" name="Callout: Up Arrow 43">
            <a:extLst>
              <a:ext uri="{FF2B5EF4-FFF2-40B4-BE49-F238E27FC236}">
                <a16:creationId xmlns:a16="http://schemas.microsoft.com/office/drawing/2014/main" id="{D381B4EE-C7FC-42AC-8F0D-FC6A75B4067B}"/>
              </a:ext>
            </a:extLst>
          </p:cNvPr>
          <p:cNvSpPr/>
          <p:nvPr/>
        </p:nvSpPr>
        <p:spPr>
          <a:xfrm>
            <a:off x="2457921" y="3193425"/>
            <a:ext cx="1099731" cy="117114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chemeClr val="tx1"/>
                </a:solidFill>
              </a:rPr>
              <a:t>Unvouchered POs Report</a:t>
            </a:r>
          </a:p>
        </p:txBody>
      </p:sp>
      <p:sp>
        <p:nvSpPr>
          <p:cNvPr id="45" name="Callout: Up Arrow 44">
            <a:extLst>
              <a:ext uri="{FF2B5EF4-FFF2-40B4-BE49-F238E27FC236}">
                <a16:creationId xmlns:a16="http://schemas.microsoft.com/office/drawing/2014/main" id="{3B3DA42F-AE26-4E9A-B030-8B6B6A9A0C3A}"/>
              </a:ext>
            </a:extLst>
          </p:cNvPr>
          <p:cNvSpPr/>
          <p:nvPr/>
        </p:nvSpPr>
        <p:spPr>
          <a:xfrm>
            <a:off x="2457921" y="4370976"/>
            <a:ext cx="2069004"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Inventory subledger debited for items</a:t>
            </a:r>
          </a:p>
        </p:txBody>
      </p:sp>
      <p:sp>
        <p:nvSpPr>
          <p:cNvPr id="46" name="Callout: Up Arrow 45">
            <a:extLst>
              <a:ext uri="{FF2B5EF4-FFF2-40B4-BE49-F238E27FC236}">
                <a16:creationId xmlns:a16="http://schemas.microsoft.com/office/drawing/2014/main" id="{8ECB5D6E-C8BA-429A-BDBF-8FFDF235FC09}"/>
              </a:ext>
            </a:extLst>
          </p:cNvPr>
          <p:cNvSpPr/>
          <p:nvPr/>
        </p:nvSpPr>
        <p:spPr>
          <a:xfrm>
            <a:off x="2444492" y="5550032"/>
            <a:ext cx="2069003"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Inventory GL Account Debited, Inventory Receipts Clearing Account Credited</a:t>
            </a:r>
          </a:p>
        </p:txBody>
      </p:sp>
      <p:sp>
        <p:nvSpPr>
          <p:cNvPr id="47" name="Callout: Up Arrow 46">
            <a:extLst>
              <a:ext uri="{FF2B5EF4-FFF2-40B4-BE49-F238E27FC236}">
                <a16:creationId xmlns:a16="http://schemas.microsoft.com/office/drawing/2014/main" id="{83775D47-59D1-44C0-B6BE-19B65FE65656}"/>
              </a:ext>
            </a:extLst>
          </p:cNvPr>
          <p:cNvSpPr/>
          <p:nvPr/>
        </p:nvSpPr>
        <p:spPr>
          <a:xfrm>
            <a:off x="3561797" y="3182246"/>
            <a:ext cx="965127" cy="118232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Inventory Value Report</a:t>
            </a:r>
          </a:p>
        </p:txBody>
      </p:sp>
      <p:sp>
        <p:nvSpPr>
          <p:cNvPr id="48" name="Callout: Up Arrow 47">
            <a:extLst>
              <a:ext uri="{FF2B5EF4-FFF2-40B4-BE49-F238E27FC236}">
                <a16:creationId xmlns:a16="http://schemas.microsoft.com/office/drawing/2014/main" id="{9E289026-7C52-4C7A-9BA3-14AC9DA9E063}"/>
              </a:ext>
            </a:extLst>
          </p:cNvPr>
          <p:cNvSpPr/>
          <p:nvPr/>
        </p:nvSpPr>
        <p:spPr>
          <a:xfrm>
            <a:off x="4882464" y="3193425"/>
            <a:ext cx="1966363"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AP Trial Balance</a:t>
            </a:r>
          </a:p>
        </p:txBody>
      </p:sp>
      <p:sp>
        <p:nvSpPr>
          <p:cNvPr id="49" name="Callout: Up Arrow 48">
            <a:extLst>
              <a:ext uri="{FF2B5EF4-FFF2-40B4-BE49-F238E27FC236}">
                <a16:creationId xmlns:a16="http://schemas.microsoft.com/office/drawing/2014/main" id="{2B98A9CC-0828-4F21-B419-2875811E6343}"/>
              </a:ext>
            </a:extLst>
          </p:cNvPr>
          <p:cNvSpPr/>
          <p:nvPr/>
        </p:nvSpPr>
        <p:spPr>
          <a:xfrm>
            <a:off x="4878320" y="4351901"/>
            <a:ext cx="1966362"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Accounts Payable Subledger credit for invoice</a:t>
            </a:r>
          </a:p>
        </p:txBody>
      </p:sp>
      <p:sp>
        <p:nvSpPr>
          <p:cNvPr id="50" name="Callout: Up Arrow 49">
            <a:extLst>
              <a:ext uri="{FF2B5EF4-FFF2-40B4-BE49-F238E27FC236}">
                <a16:creationId xmlns:a16="http://schemas.microsoft.com/office/drawing/2014/main" id="{F782C16B-6757-440F-871C-659B6EDAD193}"/>
              </a:ext>
            </a:extLst>
          </p:cNvPr>
          <p:cNvSpPr/>
          <p:nvPr/>
        </p:nvSpPr>
        <p:spPr>
          <a:xfrm>
            <a:off x="4878320" y="5531482"/>
            <a:ext cx="1966362" cy="1173450"/>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Accounts Payable credited, Inventory Receipts Clearing Account Debited</a:t>
            </a:r>
          </a:p>
        </p:txBody>
      </p:sp>
      <p:sp>
        <p:nvSpPr>
          <p:cNvPr id="51" name="Callout: Up Arrow 50">
            <a:extLst>
              <a:ext uri="{FF2B5EF4-FFF2-40B4-BE49-F238E27FC236}">
                <a16:creationId xmlns:a16="http://schemas.microsoft.com/office/drawing/2014/main" id="{24E0B7CA-949F-4FE4-AAD4-11F39C93A437}"/>
              </a:ext>
            </a:extLst>
          </p:cNvPr>
          <p:cNvSpPr/>
          <p:nvPr/>
        </p:nvSpPr>
        <p:spPr>
          <a:xfrm>
            <a:off x="7155341" y="3193425"/>
            <a:ext cx="2030603"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Check Register</a:t>
            </a:r>
          </a:p>
        </p:txBody>
      </p:sp>
      <p:sp>
        <p:nvSpPr>
          <p:cNvPr id="52" name="Callout: Up Arrow 51">
            <a:extLst>
              <a:ext uri="{FF2B5EF4-FFF2-40B4-BE49-F238E27FC236}">
                <a16:creationId xmlns:a16="http://schemas.microsoft.com/office/drawing/2014/main" id="{A64B7ABA-A116-4E10-8ADB-06D9B999F8F4}"/>
              </a:ext>
            </a:extLst>
          </p:cNvPr>
          <p:cNvSpPr/>
          <p:nvPr/>
        </p:nvSpPr>
        <p:spPr>
          <a:xfrm>
            <a:off x="7155341" y="4369112"/>
            <a:ext cx="2030603"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Accounts Payable subledger debited for invoice</a:t>
            </a:r>
          </a:p>
        </p:txBody>
      </p:sp>
      <p:sp>
        <p:nvSpPr>
          <p:cNvPr id="53" name="Callout: Up Arrow 52">
            <a:extLst>
              <a:ext uri="{FF2B5EF4-FFF2-40B4-BE49-F238E27FC236}">
                <a16:creationId xmlns:a16="http://schemas.microsoft.com/office/drawing/2014/main" id="{743B9319-E86E-4432-ABCA-5E0C753C1C5B}"/>
              </a:ext>
            </a:extLst>
          </p:cNvPr>
          <p:cNvSpPr/>
          <p:nvPr/>
        </p:nvSpPr>
        <p:spPr>
          <a:xfrm>
            <a:off x="7159965" y="5546741"/>
            <a:ext cx="2030603"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tx1"/>
                </a:solidFill>
              </a:rPr>
              <a:t>A/P GL Account Debited, Cash Account Credited</a:t>
            </a:r>
          </a:p>
        </p:txBody>
      </p:sp>
      <p:sp>
        <p:nvSpPr>
          <p:cNvPr id="54" name="Callout: Up Arrow 53">
            <a:extLst>
              <a:ext uri="{FF2B5EF4-FFF2-40B4-BE49-F238E27FC236}">
                <a16:creationId xmlns:a16="http://schemas.microsoft.com/office/drawing/2014/main" id="{CA0E7686-2B71-4FB1-B987-77B810147069}"/>
              </a:ext>
            </a:extLst>
          </p:cNvPr>
          <p:cNvSpPr/>
          <p:nvPr/>
        </p:nvSpPr>
        <p:spPr>
          <a:xfrm>
            <a:off x="9505851" y="3193425"/>
            <a:ext cx="2030602"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Reconcile Disbursements</a:t>
            </a:r>
          </a:p>
        </p:txBody>
      </p:sp>
      <p:sp>
        <p:nvSpPr>
          <p:cNvPr id="55" name="Callout: Up Arrow 54">
            <a:extLst>
              <a:ext uri="{FF2B5EF4-FFF2-40B4-BE49-F238E27FC236}">
                <a16:creationId xmlns:a16="http://schemas.microsoft.com/office/drawing/2014/main" id="{CF20A39C-7650-4AF7-9D37-C6C3A4F87F07}"/>
              </a:ext>
            </a:extLst>
          </p:cNvPr>
          <p:cNvSpPr/>
          <p:nvPr/>
        </p:nvSpPr>
        <p:spPr>
          <a:xfrm>
            <a:off x="9505851" y="4369112"/>
            <a:ext cx="2030602"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56" name="Callout: Up Arrow 55">
            <a:extLst>
              <a:ext uri="{FF2B5EF4-FFF2-40B4-BE49-F238E27FC236}">
                <a16:creationId xmlns:a16="http://schemas.microsoft.com/office/drawing/2014/main" id="{74969FEE-5B2B-4C7F-BBBE-B7386FA7E3B7}"/>
              </a:ext>
            </a:extLst>
          </p:cNvPr>
          <p:cNvSpPr/>
          <p:nvPr/>
        </p:nvSpPr>
        <p:spPr>
          <a:xfrm>
            <a:off x="9510475" y="5546741"/>
            <a:ext cx="2030602"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Tree>
    <p:extLst>
      <p:ext uri="{BB962C8B-B14F-4D97-AF65-F5344CB8AC3E}">
        <p14:creationId xmlns:p14="http://schemas.microsoft.com/office/powerpoint/2010/main" val="40650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7D8BD8DC-A5C1-4C09-AEC1-1AF858FB35B3}"/>
              </a:ext>
            </a:extLst>
          </p:cNvPr>
          <p:cNvSpPr txBox="1">
            <a:spLocks/>
          </p:cNvSpPr>
          <p:nvPr/>
        </p:nvSpPr>
        <p:spPr>
          <a:xfrm>
            <a:off x="226503" y="1034475"/>
            <a:ext cx="11669086" cy="1022938"/>
          </a:xfrm>
          <a:prstGeom prst="rect">
            <a:avLst/>
          </a:prstGeom>
          <a:solidFill>
            <a:schemeClr val="tx2"/>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800">
                <a:solidFill>
                  <a:schemeClr val="bg1"/>
                </a:solidFill>
              </a:rPr>
              <a:t>Purchase Order to Cash Cycle: Landed Cost</a:t>
            </a:r>
            <a:endParaRPr lang="en-US" sz="4800" dirty="0">
              <a:solidFill>
                <a:schemeClr val="bg1"/>
              </a:solidFill>
            </a:endParaRPr>
          </a:p>
        </p:txBody>
      </p:sp>
      <p:graphicFrame>
        <p:nvGraphicFramePr>
          <p:cNvPr id="22" name="Diagram 21">
            <a:extLst>
              <a:ext uri="{FF2B5EF4-FFF2-40B4-BE49-F238E27FC236}">
                <a16:creationId xmlns:a16="http://schemas.microsoft.com/office/drawing/2014/main" id="{589DADE1-DE7E-4415-83E1-36E6105DF6B2}"/>
              </a:ext>
            </a:extLst>
          </p:cNvPr>
          <p:cNvGraphicFramePr/>
          <p:nvPr>
            <p:extLst>
              <p:ext uri="{D42A27DB-BD31-4B8C-83A1-F6EECF244321}">
                <p14:modId xmlns:p14="http://schemas.microsoft.com/office/powerpoint/2010/main" val="1683586017"/>
              </p:ext>
            </p:extLst>
          </p:nvPr>
        </p:nvGraphicFramePr>
        <p:xfrm>
          <a:off x="118844" y="2057413"/>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Callout: Up Arrow 22">
            <a:extLst>
              <a:ext uri="{FF2B5EF4-FFF2-40B4-BE49-F238E27FC236}">
                <a16:creationId xmlns:a16="http://schemas.microsoft.com/office/drawing/2014/main" id="{B79EF6F5-4D37-42AF-83DF-FF70B7E8927A}"/>
              </a:ext>
            </a:extLst>
          </p:cNvPr>
          <p:cNvSpPr/>
          <p:nvPr/>
        </p:nvSpPr>
        <p:spPr>
          <a:xfrm>
            <a:off x="3422709" y="3046795"/>
            <a:ext cx="939566" cy="103025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tx1"/>
                </a:solidFill>
              </a:rPr>
              <a:t>Unvouchered Landed Cost Report</a:t>
            </a:r>
          </a:p>
        </p:txBody>
      </p:sp>
      <p:sp>
        <p:nvSpPr>
          <p:cNvPr id="24" name="Callout: Up Arrow 23">
            <a:extLst>
              <a:ext uri="{FF2B5EF4-FFF2-40B4-BE49-F238E27FC236}">
                <a16:creationId xmlns:a16="http://schemas.microsoft.com/office/drawing/2014/main" id="{5AB165D7-797A-458F-B1F6-4AC0D7093D27}"/>
              </a:ext>
            </a:extLst>
          </p:cNvPr>
          <p:cNvSpPr/>
          <p:nvPr/>
        </p:nvSpPr>
        <p:spPr>
          <a:xfrm>
            <a:off x="6887434" y="3035151"/>
            <a:ext cx="1484780"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AP Trial Balance</a:t>
            </a:r>
          </a:p>
        </p:txBody>
      </p:sp>
      <p:sp>
        <p:nvSpPr>
          <p:cNvPr id="25" name="Callout: Up Arrow 24">
            <a:extLst>
              <a:ext uri="{FF2B5EF4-FFF2-40B4-BE49-F238E27FC236}">
                <a16:creationId xmlns:a16="http://schemas.microsoft.com/office/drawing/2014/main" id="{B1ACAAD6-1433-4D07-B457-C7D0616A860B}"/>
              </a:ext>
            </a:extLst>
          </p:cNvPr>
          <p:cNvSpPr/>
          <p:nvPr/>
        </p:nvSpPr>
        <p:spPr>
          <a:xfrm>
            <a:off x="6883289" y="4193627"/>
            <a:ext cx="1484779"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Accounts Payable Subledger credit for invoice</a:t>
            </a:r>
          </a:p>
        </p:txBody>
      </p:sp>
      <p:sp>
        <p:nvSpPr>
          <p:cNvPr id="26" name="Callout: Up Arrow 25">
            <a:extLst>
              <a:ext uri="{FF2B5EF4-FFF2-40B4-BE49-F238E27FC236}">
                <a16:creationId xmlns:a16="http://schemas.microsoft.com/office/drawing/2014/main" id="{BEED74C2-DDEC-41CF-85FD-9ABBB7FA85F4}"/>
              </a:ext>
            </a:extLst>
          </p:cNvPr>
          <p:cNvSpPr/>
          <p:nvPr/>
        </p:nvSpPr>
        <p:spPr>
          <a:xfrm>
            <a:off x="6883289" y="5373208"/>
            <a:ext cx="1484779" cy="1173450"/>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Accounts Payable credited, Inventory Receipts Clearing Account Debited</a:t>
            </a:r>
          </a:p>
        </p:txBody>
      </p:sp>
      <p:sp>
        <p:nvSpPr>
          <p:cNvPr id="27" name="Callout: Up Arrow 26">
            <a:extLst>
              <a:ext uri="{FF2B5EF4-FFF2-40B4-BE49-F238E27FC236}">
                <a16:creationId xmlns:a16="http://schemas.microsoft.com/office/drawing/2014/main" id="{8546A7AE-4726-413B-829F-BBAC27667926}"/>
              </a:ext>
            </a:extLst>
          </p:cNvPr>
          <p:cNvSpPr/>
          <p:nvPr/>
        </p:nvSpPr>
        <p:spPr>
          <a:xfrm>
            <a:off x="4379052" y="3031679"/>
            <a:ext cx="925515" cy="1045371"/>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chemeClr val="tx1"/>
                </a:solidFill>
              </a:rPr>
              <a:t>Inventory Value Report</a:t>
            </a:r>
          </a:p>
        </p:txBody>
      </p:sp>
      <p:sp>
        <p:nvSpPr>
          <p:cNvPr id="28" name="Callout: Up Arrow 27">
            <a:extLst>
              <a:ext uri="{FF2B5EF4-FFF2-40B4-BE49-F238E27FC236}">
                <a16:creationId xmlns:a16="http://schemas.microsoft.com/office/drawing/2014/main" id="{E0DEF4AA-319C-4A16-A10C-3A464DBF7A71}"/>
              </a:ext>
            </a:extLst>
          </p:cNvPr>
          <p:cNvSpPr/>
          <p:nvPr/>
        </p:nvSpPr>
        <p:spPr>
          <a:xfrm>
            <a:off x="3344550" y="4077050"/>
            <a:ext cx="2069004"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Inventory subledger debited for items</a:t>
            </a:r>
          </a:p>
        </p:txBody>
      </p:sp>
      <p:sp>
        <p:nvSpPr>
          <p:cNvPr id="29" name="Callout: Up Arrow 28">
            <a:extLst>
              <a:ext uri="{FF2B5EF4-FFF2-40B4-BE49-F238E27FC236}">
                <a16:creationId xmlns:a16="http://schemas.microsoft.com/office/drawing/2014/main" id="{B476C619-3D00-42FD-9605-41133A1329FB}"/>
              </a:ext>
            </a:extLst>
          </p:cNvPr>
          <p:cNvSpPr/>
          <p:nvPr/>
        </p:nvSpPr>
        <p:spPr>
          <a:xfrm>
            <a:off x="3331121" y="5256106"/>
            <a:ext cx="2069003"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Inventory GL Account Debited, Landed Cost Clearing Account Credited</a:t>
            </a:r>
          </a:p>
        </p:txBody>
      </p:sp>
    </p:spTree>
    <p:extLst>
      <p:ext uri="{BB962C8B-B14F-4D97-AF65-F5344CB8AC3E}">
        <p14:creationId xmlns:p14="http://schemas.microsoft.com/office/powerpoint/2010/main" val="35776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1283515" y="698915"/>
            <a:ext cx="8590327" cy="702046"/>
          </a:xfrm>
          <a:prstGeom prst="rect">
            <a:avLst/>
          </a:prstGeom>
          <a:solidFill>
            <a:schemeClr val="tx2"/>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solidFill>
                  <a:schemeClr val="bg1"/>
                </a:solidFill>
              </a:rPr>
              <a:t>So What Matches What?!?</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459684"/>
            <a:ext cx="12118109" cy="50842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You should always be aware of what reports (subledgers) and GL accounts tie together (your accounts will be different depending on your set-up).  Keeping the balances in sync will ensure accurate transactions and reporting:</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graphicFrame>
        <p:nvGraphicFramePr>
          <p:cNvPr id="13" name="Table 12">
            <a:extLst>
              <a:ext uri="{FF2B5EF4-FFF2-40B4-BE49-F238E27FC236}">
                <a16:creationId xmlns:a16="http://schemas.microsoft.com/office/drawing/2014/main" id="{B2791C0E-3CDA-4807-947E-FD953616292B}"/>
              </a:ext>
            </a:extLst>
          </p:cNvPr>
          <p:cNvGraphicFramePr>
            <a:graphicFrameLocks noGrp="1"/>
          </p:cNvGraphicFramePr>
          <p:nvPr>
            <p:extLst>
              <p:ext uri="{D42A27DB-BD31-4B8C-83A1-F6EECF244321}">
                <p14:modId xmlns:p14="http://schemas.microsoft.com/office/powerpoint/2010/main" val="212126687"/>
              </p:ext>
            </p:extLst>
          </p:nvPr>
        </p:nvGraphicFramePr>
        <p:xfrm>
          <a:off x="159391" y="2380376"/>
          <a:ext cx="11719422" cy="3977640"/>
        </p:xfrm>
        <a:graphic>
          <a:graphicData uri="http://schemas.openxmlformats.org/drawingml/2006/table">
            <a:tbl>
              <a:tblPr firstRow="1" bandRow="1">
                <a:tableStyleId>{5C22544A-7EE6-4342-B048-85BDC9FD1C3A}</a:tableStyleId>
              </a:tblPr>
              <a:tblGrid>
                <a:gridCol w="1417739">
                  <a:extLst>
                    <a:ext uri="{9D8B030D-6E8A-4147-A177-3AD203B41FA5}">
                      <a16:colId xmlns:a16="http://schemas.microsoft.com/office/drawing/2014/main" val="3045015335"/>
                    </a:ext>
                  </a:extLst>
                </a:gridCol>
                <a:gridCol w="3053593">
                  <a:extLst>
                    <a:ext uri="{9D8B030D-6E8A-4147-A177-3AD203B41FA5}">
                      <a16:colId xmlns:a16="http://schemas.microsoft.com/office/drawing/2014/main" val="209158720"/>
                    </a:ext>
                  </a:extLst>
                </a:gridCol>
                <a:gridCol w="7248090">
                  <a:extLst>
                    <a:ext uri="{9D8B030D-6E8A-4147-A177-3AD203B41FA5}">
                      <a16:colId xmlns:a16="http://schemas.microsoft.com/office/drawing/2014/main" val="3611916020"/>
                    </a:ext>
                  </a:extLst>
                </a:gridCol>
              </a:tblGrid>
              <a:tr h="370840">
                <a:tc>
                  <a:txBody>
                    <a:bodyPr/>
                    <a:lstStyle/>
                    <a:p>
                      <a:r>
                        <a:rPr lang="en-US" dirty="0"/>
                        <a:t>Account</a:t>
                      </a:r>
                    </a:p>
                  </a:txBody>
                  <a:tcPr/>
                </a:tc>
                <a:tc>
                  <a:txBody>
                    <a:bodyPr/>
                    <a:lstStyle/>
                    <a:p>
                      <a:r>
                        <a:rPr lang="en-US" dirty="0"/>
                        <a:t>Account Description</a:t>
                      </a:r>
                    </a:p>
                  </a:txBody>
                  <a:tcPr/>
                </a:tc>
                <a:tc>
                  <a:txBody>
                    <a:bodyPr/>
                    <a:lstStyle/>
                    <a:p>
                      <a:r>
                        <a:rPr lang="en-US" dirty="0"/>
                        <a:t>Report</a:t>
                      </a:r>
                    </a:p>
                  </a:txBody>
                  <a:tcPr/>
                </a:tc>
                <a:extLst>
                  <a:ext uri="{0D108BD9-81ED-4DB2-BD59-A6C34878D82A}">
                    <a16:rowId xmlns:a16="http://schemas.microsoft.com/office/drawing/2014/main" val="1128739161"/>
                  </a:ext>
                </a:extLst>
              </a:tr>
              <a:tr h="370840">
                <a:tc>
                  <a:txBody>
                    <a:bodyPr/>
                    <a:lstStyle/>
                    <a:p>
                      <a:r>
                        <a:rPr lang="en-US" dirty="0"/>
                        <a:t>14020-100</a:t>
                      </a:r>
                    </a:p>
                  </a:txBody>
                  <a:tcPr/>
                </a:tc>
                <a:tc>
                  <a:txBody>
                    <a:bodyPr/>
                    <a:lstStyle/>
                    <a:p>
                      <a:r>
                        <a:rPr lang="en-US" dirty="0"/>
                        <a:t>Inventory</a:t>
                      </a:r>
                    </a:p>
                  </a:txBody>
                  <a:tcPr/>
                </a:tc>
                <a:tc>
                  <a:txBody>
                    <a:bodyPr/>
                    <a:lstStyle/>
                    <a:p>
                      <a:r>
                        <a:rPr lang="en-US" dirty="0"/>
                        <a:t>Inventory Value</a:t>
                      </a:r>
                    </a:p>
                  </a:txBody>
                  <a:tcPr/>
                </a:tc>
                <a:extLst>
                  <a:ext uri="{0D108BD9-81ED-4DB2-BD59-A6C34878D82A}">
                    <a16:rowId xmlns:a16="http://schemas.microsoft.com/office/drawing/2014/main" val="1379069138"/>
                  </a:ext>
                </a:extLst>
              </a:tr>
              <a:tr h="370840">
                <a:tc>
                  <a:txBody>
                    <a:bodyPr/>
                    <a:lstStyle/>
                    <a:p>
                      <a:r>
                        <a:rPr lang="en-US" dirty="0"/>
                        <a:t>14004-100</a:t>
                      </a:r>
                    </a:p>
                  </a:txBody>
                  <a:tcPr/>
                </a:tc>
                <a:tc>
                  <a:txBody>
                    <a:bodyPr/>
                    <a:lstStyle/>
                    <a:p>
                      <a:r>
                        <a:rPr lang="en-US" dirty="0"/>
                        <a:t>Inventory in Vessel</a:t>
                      </a:r>
                    </a:p>
                  </a:txBody>
                  <a:tcPr/>
                </a:tc>
                <a:tc>
                  <a:txBody>
                    <a:bodyPr/>
                    <a:lstStyle/>
                    <a:p>
                      <a:r>
                        <a:rPr lang="en-US"/>
                        <a:t>Vessel Report</a:t>
                      </a:r>
                      <a:endParaRPr lang="en-US" dirty="0"/>
                    </a:p>
                  </a:txBody>
                  <a:tcPr/>
                </a:tc>
                <a:extLst>
                  <a:ext uri="{0D108BD9-81ED-4DB2-BD59-A6C34878D82A}">
                    <a16:rowId xmlns:a16="http://schemas.microsoft.com/office/drawing/2014/main" val="3689511124"/>
                  </a:ext>
                </a:extLst>
              </a:tr>
              <a:tr h="370840">
                <a:tc>
                  <a:txBody>
                    <a:bodyPr/>
                    <a:lstStyle/>
                    <a:p>
                      <a:r>
                        <a:rPr lang="en-US" dirty="0"/>
                        <a:t>13000-100</a:t>
                      </a:r>
                    </a:p>
                  </a:txBody>
                  <a:tcPr/>
                </a:tc>
                <a:tc>
                  <a:txBody>
                    <a:bodyPr/>
                    <a:lstStyle/>
                    <a:p>
                      <a:r>
                        <a:rPr lang="en-US" dirty="0"/>
                        <a:t>Accounts Receivable</a:t>
                      </a:r>
                    </a:p>
                  </a:txBody>
                  <a:tcPr/>
                </a:tc>
                <a:tc>
                  <a:txBody>
                    <a:bodyPr/>
                    <a:lstStyle/>
                    <a:p>
                      <a:r>
                        <a:rPr lang="en-US" dirty="0"/>
                        <a:t>Aged Trial Balance</a:t>
                      </a:r>
                    </a:p>
                  </a:txBody>
                  <a:tcPr/>
                </a:tc>
                <a:extLst>
                  <a:ext uri="{0D108BD9-81ED-4DB2-BD59-A6C34878D82A}">
                    <a16:rowId xmlns:a16="http://schemas.microsoft.com/office/drawing/2014/main" val="1371195408"/>
                  </a:ext>
                </a:extLst>
              </a:tr>
              <a:tr h="370840">
                <a:tc>
                  <a:txBody>
                    <a:bodyPr/>
                    <a:lstStyle/>
                    <a:p>
                      <a:r>
                        <a:rPr lang="en-US" dirty="0"/>
                        <a:t>11000-100</a:t>
                      </a:r>
                    </a:p>
                  </a:txBody>
                  <a:tcPr/>
                </a:tc>
                <a:tc>
                  <a:txBody>
                    <a:bodyPr/>
                    <a:lstStyle/>
                    <a:p>
                      <a:r>
                        <a:rPr lang="en-US" dirty="0"/>
                        <a:t>Cash</a:t>
                      </a:r>
                    </a:p>
                  </a:txBody>
                  <a:tcPr/>
                </a:tc>
                <a:tc>
                  <a:txBody>
                    <a:bodyPr/>
                    <a:lstStyle/>
                    <a:p>
                      <a:r>
                        <a:rPr lang="en-US" dirty="0"/>
                        <a:t>Reconcile Cash Detail &amp; Reconcile Disbursement feed the Bank Reconciliation Worksheet (ties out cash)</a:t>
                      </a:r>
                    </a:p>
                  </a:txBody>
                  <a:tcPr/>
                </a:tc>
                <a:extLst>
                  <a:ext uri="{0D108BD9-81ED-4DB2-BD59-A6C34878D82A}">
                    <a16:rowId xmlns:a16="http://schemas.microsoft.com/office/drawing/2014/main" val="1574331511"/>
                  </a:ext>
                </a:extLst>
              </a:tr>
              <a:tr h="370840">
                <a:tc>
                  <a:txBody>
                    <a:bodyPr/>
                    <a:lstStyle/>
                    <a:p>
                      <a:r>
                        <a:rPr lang="en-US" dirty="0"/>
                        <a:t>22200-100</a:t>
                      </a:r>
                    </a:p>
                  </a:txBody>
                  <a:tcPr/>
                </a:tc>
                <a:tc>
                  <a:txBody>
                    <a:bodyPr/>
                    <a:lstStyle/>
                    <a:p>
                      <a:r>
                        <a:rPr lang="en-US" dirty="0"/>
                        <a:t>Deferred Revenue</a:t>
                      </a:r>
                    </a:p>
                  </a:txBody>
                  <a:tcPr/>
                </a:tc>
                <a:tc>
                  <a:txBody>
                    <a:bodyPr/>
                    <a:lstStyle/>
                    <a:p>
                      <a:r>
                        <a:rPr lang="en-US" dirty="0"/>
                        <a:t>Open Deferred Revenue (may need to add in Store Credits)</a:t>
                      </a:r>
                    </a:p>
                  </a:txBody>
                  <a:tcPr/>
                </a:tc>
                <a:extLst>
                  <a:ext uri="{0D108BD9-81ED-4DB2-BD59-A6C34878D82A}">
                    <a16:rowId xmlns:a16="http://schemas.microsoft.com/office/drawing/2014/main" val="3805337059"/>
                  </a:ext>
                </a:extLst>
              </a:tr>
              <a:tr h="370840">
                <a:tc>
                  <a:txBody>
                    <a:bodyPr/>
                    <a:lstStyle/>
                    <a:p>
                      <a:r>
                        <a:rPr lang="en-US" dirty="0"/>
                        <a:t>20010-100</a:t>
                      </a:r>
                    </a:p>
                  </a:txBody>
                  <a:tcPr/>
                </a:tc>
                <a:tc>
                  <a:txBody>
                    <a:bodyPr/>
                    <a:lstStyle/>
                    <a:p>
                      <a:r>
                        <a:rPr lang="en-US" dirty="0"/>
                        <a:t>Accounts Payable</a:t>
                      </a:r>
                    </a:p>
                  </a:txBody>
                  <a:tcPr/>
                </a:tc>
                <a:tc>
                  <a:txBody>
                    <a:bodyPr/>
                    <a:lstStyle/>
                    <a:p>
                      <a:r>
                        <a:rPr lang="en-US" dirty="0"/>
                        <a:t>AP Trial Balance</a:t>
                      </a:r>
                    </a:p>
                  </a:txBody>
                  <a:tcPr/>
                </a:tc>
                <a:extLst>
                  <a:ext uri="{0D108BD9-81ED-4DB2-BD59-A6C34878D82A}">
                    <a16:rowId xmlns:a16="http://schemas.microsoft.com/office/drawing/2014/main" val="3500400289"/>
                  </a:ext>
                </a:extLst>
              </a:tr>
              <a:tr h="370840">
                <a:tc>
                  <a:txBody>
                    <a:bodyPr/>
                    <a:lstStyle/>
                    <a:p>
                      <a:r>
                        <a:rPr lang="en-US" dirty="0"/>
                        <a:t>20100-100</a:t>
                      </a:r>
                    </a:p>
                  </a:txBody>
                  <a:tcPr/>
                </a:tc>
                <a:tc>
                  <a:txBody>
                    <a:bodyPr/>
                    <a:lstStyle/>
                    <a:p>
                      <a:r>
                        <a:rPr lang="en-US" dirty="0"/>
                        <a:t>Inventory Receipts Clearing</a:t>
                      </a:r>
                    </a:p>
                  </a:txBody>
                  <a:tcPr/>
                </a:tc>
                <a:tc>
                  <a:txBody>
                    <a:bodyPr/>
                    <a:lstStyle/>
                    <a:p>
                      <a:r>
                        <a:rPr lang="en-US" dirty="0"/>
                        <a:t>Unvouchered PO</a:t>
                      </a:r>
                    </a:p>
                  </a:txBody>
                  <a:tcPr/>
                </a:tc>
                <a:extLst>
                  <a:ext uri="{0D108BD9-81ED-4DB2-BD59-A6C34878D82A}">
                    <a16:rowId xmlns:a16="http://schemas.microsoft.com/office/drawing/2014/main" val="620339904"/>
                  </a:ext>
                </a:extLst>
              </a:tr>
              <a:tr h="370840">
                <a:tc>
                  <a:txBody>
                    <a:bodyPr/>
                    <a:lstStyle/>
                    <a:p>
                      <a:r>
                        <a:rPr lang="en-US" dirty="0"/>
                        <a:t>20190-100</a:t>
                      </a:r>
                    </a:p>
                  </a:txBody>
                  <a:tcPr/>
                </a:tc>
                <a:tc>
                  <a:txBody>
                    <a:bodyPr/>
                    <a:lstStyle/>
                    <a:p>
                      <a:r>
                        <a:rPr lang="en-US" dirty="0"/>
                        <a:t>Landed Cost Clearing</a:t>
                      </a:r>
                    </a:p>
                  </a:txBody>
                  <a:tcPr/>
                </a:tc>
                <a:tc>
                  <a:txBody>
                    <a:bodyPr/>
                    <a:lstStyle/>
                    <a:p>
                      <a:r>
                        <a:rPr lang="en-US" dirty="0"/>
                        <a:t>Unvouchered Landed Cost</a:t>
                      </a:r>
                    </a:p>
                  </a:txBody>
                  <a:tcPr/>
                </a:tc>
                <a:extLst>
                  <a:ext uri="{0D108BD9-81ED-4DB2-BD59-A6C34878D82A}">
                    <a16:rowId xmlns:a16="http://schemas.microsoft.com/office/drawing/2014/main" val="2838464707"/>
                  </a:ext>
                </a:extLst>
              </a:tr>
              <a:tr h="370840">
                <a:tc>
                  <a:txBody>
                    <a:bodyPr/>
                    <a:lstStyle/>
                    <a:p>
                      <a:r>
                        <a:rPr lang="en-US" dirty="0"/>
                        <a:t>20130-100</a:t>
                      </a:r>
                    </a:p>
                  </a:txBody>
                  <a:tcPr/>
                </a:tc>
                <a:tc>
                  <a:txBody>
                    <a:bodyPr/>
                    <a:lstStyle/>
                    <a:p>
                      <a:r>
                        <a:rPr lang="en-US" dirty="0"/>
                        <a:t>RMA Receipts Clearing</a:t>
                      </a:r>
                    </a:p>
                  </a:txBody>
                  <a:tcPr/>
                </a:tc>
                <a:tc>
                  <a:txBody>
                    <a:bodyPr/>
                    <a:lstStyle/>
                    <a:p>
                      <a:r>
                        <a:rPr lang="en-US" dirty="0"/>
                        <a:t>Open RMAs (run as ONLY)</a:t>
                      </a:r>
                    </a:p>
                  </a:txBody>
                  <a:tcPr/>
                </a:tc>
                <a:extLst>
                  <a:ext uri="{0D108BD9-81ED-4DB2-BD59-A6C34878D82A}">
                    <a16:rowId xmlns:a16="http://schemas.microsoft.com/office/drawing/2014/main" val="109391520"/>
                  </a:ext>
                </a:extLst>
              </a:tr>
            </a:tbl>
          </a:graphicData>
        </a:graphic>
      </p:graphicFrame>
    </p:spTree>
    <p:extLst>
      <p:ext uri="{BB962C8B-B14F-4D97-AF65-F5344CB8AC3E}">
        <p14:creationId xmlns:p14="http://schemas.microsoft.com/office/powerpoint/2010/main" val="312130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8"/>
            <a:ext cx="12192000" cy="595564"/>
          </a:xfrm>
        </p:spPr>
        <p:txBody>
          <a:bodyPr>
            <a:noAutofit/>
          </a:bodyPr>
          <a:lstStyle/>
          <a:p>
            <a:r>
              <a:rPr lang="en-CA" sz="4000" b="1" dirty="0"/>
              <a:t>Where to begin</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14</a:t>
            </a:fld>
            <a:endParaRPr kumimoji="0" lang="en-US" dirty="0">
              <a:solidFill>
                <a:srgbClr val="FFFFFF"/>
              </a:solidFill>
            </a:endParaRPr>
          </a:p>
        </p:txBody>
      </p:sp>
    </p:spTree>
    <p:extLst>
      <p:ext uri="{BB962C8B-B14F-4D97-AF65-F5344CB8AC3E}">
        <p14:creationId xmlns:p14="http://schemas.microsoft.com/office/powerpoint/2010/main" val="260706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Out of Balance</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459684"/>
            <a:ext cx="12118109" cy="50842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But what happens when transactions go wrong, affecting your Subledger to GL balancing?</a:t>
            </a:r>
          </a:p>
          <a:p>
            <a:endParaRPr lang="en-US" dirty="0"/>
          </a:p>
          <a:p>
            <a:r>
              <a:rPr lang="en-US" dirty="0"/>
              <a:t>This can be frustrating, and users often feel at a loss as to where to begin.</a:t>
            </a:r>
          </a:p>
          <a:p>
            <a:endParaRPr lang="en-US" dirty="0"/>
          </a:p>
          <a:p>
            <a:r>
              <a:rPr lang="en-US" dirty="0"/>
              <a:t>But, as with most things in P21, we can research, identify the cause, fix the issue and help your teams prevent it from re-occurring. </a:t>
            </a:r>
          </a:p>
          <a:p>
            <a:endParaRPr lang="en-US" dirty="0"/>
          </a:p>
          <a:p>
            <a:r>
              <a:rPr lang="en-US" dirty="0"/>
              <a:t>We will spend time identifying how we isolate the out of balance transactions and what types of transactions cause us to be out of balance.</a:t>
            </a:r>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368010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Where to Begin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1" y="1333040"/>
            <a:ext cx="12192000"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Your subledgers are out of balance to the GL, where do you begin?</a:t>
            </a:r>
          </a:p>
          <a:p>
            <a:pPr lvl="1"/>
            <a:r>
              <a:rPr lang="en-US" sz="1800" dirty="0"/>
              <a:t>Always pull the subledger to GL for the current day (ideally when the system isn’t transacting).  If you’re in balance then the issue was something posted cross-period.  Notate it for month end, save the in-balance reports and move on.</a:t>
            </a:r>
          </a:p>
          <a:p>
            <a:pPr lvl="1"/>
            <a:r>
              <a:rPr lang="en-US" sz="1800" dirty="0"/>
              <a:t>There are multiple ways to approach this – I always start with what you know.</a:t>
            </a:r>
          </a:p>
          <a:p>
            <a:pPr lvl="1"/>
            <a:r>
              <a:rPr lang="en-US" sz="1800" dirty="0"/>
              <a:t>Navigate to GL Drilldown.  Pull the account(s) associated with the subledger.  Drill into the detail for the month.  Look for any Journal ID’s that don’t belong.</a:t>
            </a:r>
          </a:p>
          <a:p>
            <a:pPr lvl="2"/>
            <a:r>
              <a:rPr lang="en-US" sz="1600" dirty="0"/>
              <a:t>For example, we know that across the board there should never be a “GJ” or “PR” journal ID in a subledger account.  </a:t>
            </a:r>
          </a:p>
          <a:p>
            <a:pPr lvl="2"/>
            <a:r>
              <a:rPr lang="en-US" sz="1600" dirty="0"/>
              <a:t>Other examples are:</a:t>
            </a:r>
          </a:p>
          <a:p>
            <a:pPr lvl="3"/>
            <a:r>
              <a:rPr lang="en-US" sz="1400" dirty="0"/>
              <a:t>A “CR” (Cash Receipt) or “MR” (Miscellaneous Cash Receipt) in any subledger besides Accounts Receivable or Deferred Revenue</a:t>
            </a:r>
          </a:p>
          <a:p>
            <a:pPr lvl="3"/>
            <a:r>
              <a:rPr lang="en-US" sz="1400" dirty="0"/>
              <a:t>An “IA” (Inventory Adjustment) or “IC” (Inventory Cost) in an Accounts Payable, Accounts Receivable, Landed Cost, etc. subledger</a:t>
            </a:r>
          </a:p>
          <a:p>
            <a:pPr lvl="3"/>
            <a:r>
              <a:rPr lang="en-US" sz="1400" dirty="0" err="1"/>
              <a:t>Etc</a:t>
            </a:r>
            <a:r>
              <a:rPr lang="en-US" sz="1400" dirty="0"/>
              <a:t>…</a:t>
            </a:r>
          </a:p>
          <a:p>
            <a:pPr lvl="2"/>
            <a:r>
              <a:rPr lang="en-US" sz="1600" dirty="0"/>
              <a:t>Spend time learning the Journal ID’s and mapping which ones are acceptable in which accounts.</a:t>
            </a:r>
          </a:p>
          <a:p>
            <a:pPr lvl="3"/>
            <a:endParaRPr lang="en-US" sz="1400" dirty="0"/>
          </a:p>
          <a:p>
            <a:pPr lvl="1"/>
            <a:endParaRPr lang="en-US" sz="1800" dirty="0"/>
          </a:p>
          <a:p>
            <a:pPr marL="914400" lvl="2" indent="0">
              <a:buFont typeface="Wingdings" panose="05000000000000000000" pitchFamily="2" charset="2"/>
              <a:buNone/>
            </a:pPr>
            <a:endParaRPr lang="en-US" sz="16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spTree>
    <p:extLst>
      <p:ext uri="{BB962C8B-B14F-4D97-AF65-F5344CB8AC3E}">
        <p14:creationId xmlns:p14="http://schemas.microsoft.com/office/powerpoint/2010/main" val="285407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Journal ID’s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99142"/>
            <a:ext cx="12118109" cy="54588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1600" dirty="0"/>
              <a:t>Some of the most common ID’s you see are:</a:t>
            </a:r>
          </a:p>
          <a:p>
            <a:pPr lvl="1"/>
            <a:r>
              <a:rPr lang="en-US" sz="1400" dirty="0"/>
              <a:t>A complete list is available in “Journal Maintenance”</a:t>
            </a:r>
          </a:p>
        </p:txBody>
      </p:sp>
      <p:graphicFrame>
        <p:nvGraphicFramePr>
          <p:cNvPr id="2" name="Table 1">
            <a:extLst>
              <a:ext uri="{FF2B5EF4-FFF2-40B4-BE49-F238E27FC236}">
                <a16:creationId xmlns:a16="http://schemas.microsoft.com/office/drawing/2014/main" id="{5A503E80-A522-4A6B-8757-B5B46539CEBB}"/>
              </a:ext>
            </a:extLst>
          </p:cNvPr>
          <p:cNvGraphicFramePr>
            <a:graphicFrameLocks noGrp="1"/>
          </p:cNvGraphicFramePr>
          <p:nvPr>
            <p:extLst>
              <p:ext uri="{D42A27DB-BD31-4B8C-83A1-F6EECF244321}">
                <p14:modId xmlns:p14="http://schemas.microsoft.com/office/powerpoint/2010/main" val="2269051727"/>
              </p:ext>
            </p:extLst>
          </p:nvPr>
        </p:nvGraphicFramePr>
        <p:xfrm>
          <a:off x="442733" y="2181340"/>
          <a:ext cx="11380424" cy="4676659"/>
        </p:xfrm>
        <a:graphic>
          <a:graphicData uri="http://schemas.openxmlformats.org/drawingml/2006/table">
            <a:tbl>
              <a:tblPr firstRow="1" bandRow="1">
                <a:tableStyleId>{5C22544A-7EE6-4342-B048-85BDC9FD1C3A}</a:tableStyleId>
              </a:tblPr>
              <a:tblGrid>
                <a:gridCol w="1707615">
                  <a:extLst>
                    <a:ext uri="{9D8B030D-6E8A-4147-A177-3AD203B41FA5}">
                      <a16:colId xmlns:a16="http://schemas.microsoft.com/office/drawing/2014/main" val="2300144763"/>
                    </a:ext>
                  </a:extLst>
                </a:gridCol>
                <a:gridCol w="3591498">
                  <a:extLst>
                    <a:ext uri="{9D8B030D-6E8A-4147-A177-3AD203B41FA5}">
                      <a16:colId xmlns:a16="http://schemas.microsoft.com/office/drawing/2014/main" val="1125601868"/>
                    </a:ext>
                  </a:extLst>
                </a:gridCol>
                <a:gridCol w="3236205">
                  <a:extLst>
                    <a:ext uri="{9D8B030D-6E8A-4147-A177-3AD203B41FA5}">
                      <a16:colId xmlns:a16="http://schemas.microsoft.com/office/drawing/2014/main" val="928692058"/>
                    </a:ext>
                  </a:extLst>
                </a:gridCol>
                <a:gridCol w="2845106">
                  <a:extLst>
                    <a:ext uri="{9D8B030D-6E8A-4147-A177-3AD203B41FA5}">
                      <a16:colId xmlns:a16="http://schemas.microsoft.com/office/drawing/2014/main" val="4287191932"/>
                    </a:ext>
                  </a:extLst>
                </a:gridCol>
              </a:tblGrid>
              <a:tr h="341362">
                <a:tc>
                  <a:txBody>
                    <a:bodyPr/>
                    <a:lstStyle/>
                    <a:p>
                      <a:r>
                        <a:rPr lang="en-US" sz="1400" dirty="0"/>
                        <a:t>Journal ID</a:t>
                      </a:r>
                    </a:p>
                  </a:txBody>
                  <a:tcPr/>
                </a:tc>
                <a:tc>
                  <a:txBody>
                    <a:bodyPr/>
                    <a:lstStyle/>
                    <a:p>
                      <a:r>
                        <a:rPr lang="en-US" sz="1400" dirty="0"/>
                        <a:t>Journal Description</a:t>
                      </a:r>
                    </a:p>
                  </a:txBody>
                  <a:tcPr/>
                </a:tc>
                <a:tc>
                  <a:txBody>
                    <a:bodyPr/>
                    <a:lstStyle/>
                    <a:p>
                      <a:r>
                        <a:rPr lang="en-US" sz="1400" dirty="0"/>
                        <a:t>Source (P21 Window)</a:t>
                      </a:r>
                    </a:p>
                  </a:txBody>
                  <a:tcPr/>
                </a:tc>
                <a:tc>
                  <a:txBody>
                    <a:bodyPr/>
                    <a:lstStyle/>
                    <a:p>
                      <a:r>
                        <a:rPr lang="en-US" sz="1400" dirty="0"/>
                        <a:t>System vs. Manual</a:t>
                      </a:r>
                    </a:p>
                  </a:txBody>
                  <a:tcPr/>
                </a:tc>
                <a:extLst>
                  <a:ext uri="{0D108BD9-81ED-4DB2-BD59-A6C34878D82A}">
                    <a16:rowId xmlns:a16="http://schemas.microsoft.com/office/drawing/2014/main" val="3269613854"/>
                  </a:ext>
                </a:extLst>
              </a:tr>
              <a:tr h="341362">
                <a:tc>
                  <a:txBody>
                    <a:bodyPr/>
                    <a:lstStyle/>
                    <a:p>
                      <a:r>
                        <a:rPr lang="en-US" sz="1400" dirty="0"/>
                        <a:t>CD</a:t>
                      </a:r>
                    </a:p>
                  </a:txBody>
                  <a:tcPr/>
                </a:tc>
                <a:tc>
                  <a:txBody>
                    <a:bodyPr/>
                    <a:lstStyle/>
                    <a:p>
                      <a:r>
                        <a:rPr lang="en-US" sz="1400" dirty="0"/>
                        <a:t>Cash Disbursements</a:t>
                      </a:r>
                    </a:p>
                  </a:txBody>
                  <a:tcPr/>
                </a:tc>
                <a:tc>
                  <a:txBody>
                    <a:bodyPr/>
                    <a:lstStyle/>
                    <a:p>
                      <a:r>
                        <a:rPr lang="en-US" sz="1400" dirty="0"/>
                        <a:t>Vouchers</a:t>
                      </a:r>
                    </a:p>
                  </a:txBody>
                  <a:tcPr/>
                </a:tc>
                <a:tc>
                  <a:txBody>
                    <a:bodyPr/>
                    <a:lstStyle/>
                    <a:p>
                      <a:r>
                        <a:rPr lang="en-US" sz="1400" dirty="0"/>
                        <a:t>System</a:t>
                      </a:r>
                    </a:p>
                  </a:txBody>
                  <a:tcPr/>
                </a:tc>
                <a:extLst>
                  <a:ext uri="{0D108BD9-81ED-4DB2-BD59-A6C34878D82A}">
                    <a16:rowId xmlns:a16="http://schemas.microsoft.com/office/drawing/2014/main" val="801204129"/>
                  </a:ext>
                </a:extLst>
              </a:tr>
              <a:tr h="341362">
                <a:tc>
                  <a:txBody>
                    <a:bodyPr/>
                    <a:lstStyle/>
                    <a:p>
                      <a:r>
                        <a:rPr lang="en-US" sz="1400" dirty="0"/>
                        <a:t>CR</a:t>
                      </a:r>
                    </a:p>
                  </a:txBody>
                  <a:tcPr/>
                </a:tc>
                <a:tc>
                  <a:txBody>
                    <a:bodyPr/>
                    <a:lstStyle/>
                    <a:p>
                      <a:r>
                        <a:rPr lang="en-US" sz="1400" dirty="0"/>
                        <a:t>Cash Receipts</a:t>
                      </a:r>
                    </a:p>
                  </a:txBody>
                  <a:tcPr/>
                </a:tc>
                <a:tc>
                  <a:txBody>
                    <a:bodyPr/>
                    <a:lstStyle/>
                    <a:p>
                      <a:r>
                        <a:rPr lang="en-US" sz="1400" dirty="0"/>
                        <a:t>Cash Receipts</a:t>
                      </a:r>
                    </a:p>
                  </a:txBody>
                  <a:tcPr/>
                </a:tc>
                <a:tc>
                  <a:txBody>
                    <a:bodyPr/>
                    <a:lstStyle/>
                    <a:p>
                      <a:r>
                        <a:rPr lang="en-US" sz="1400" dirty="0"/>
                        <a:t>System</a:t>
                      </a:r>
                    </a:p>
                  </a:txBody>
                  <a:tcPr/>
                </a:tc>
                <a:extLst>
                  <a:ext uri="{0D108BD9-81ED-4DB2-BD59-A6C34878D82A}">
                    <a16:rowId xmlns:a16="http://schemas.microsoft.com/office/drawing/2014/main" val="1815578456"/>
                  </a:ext>
                </a:extLst>
              </a:tr>
              <a:tr h="341362">
                <a:tc>
                  <a:txBody>
                    <a:bodyPr/>
                    <a:lstStyle/>
                    <a:p>
                      <a:r>
                        <a:rPr lang="en-US" sz="1400" dirty="0"/>
                        <a:t>GJ</a:t>
                      </a:r>
                    </a:p>
                  </a:txBody>
                  <a:tcPr/>
                </a:tc>
                <a:tc>
                  <a:txBody>
                    <a:bodyPr/>
                    <a:lstStyle/>
                    <a:p>
                      <a:r>
                        <a:rPr lang="en-US" sz="1400" dirty="0"/>
                        <a:t>General Journal</a:t>
                      </a:r>
                    </a:p>
                  </a:txBody>
                  <a:tcPr/>
                </a:tc>
                <a:tc>
                  <a:txBody>
                    <a:bodyPr/>
                    <a:lstStyle/>
                    <a:p>
                      <a:r>
                        <a:rPr lang="en-US" sz="1400" dirty="0"/>
                        <a:t>Journal Entry</a:t>
                      </a:r>
                    </a:p>
                  </a:txBody>
                  <a:tcPr/>
                </a:tc>
                <a:tc>
                  <a:txBody>
                    <a:bodyPr/>
                    <a:lstStyle/>
                    <a:p>
                      <a:r>
                        <a:rPr lang="en-US" sz="1400" dirty="0"/>
                        <a:t>Manual</a:t>
                      </a:r>
                    </a:p>
                  </a:txBody>
                  <a:tcPr/>
                </a:tc>
                <a:extLst>
                  <a:ext uri="{0D108BD9-81ED-4DB2-BD59-A6C34878D82A}">
                    <a16:rowId xmlns:a16="http://schemas.microsoft.com/office/drawing/2014/main" val="2529701323"/>
                  </a:ext>
                </a:extLst>
              </a:tr>
              <a:tr h="341362">
                <a:tc>
                  <a:txBody>
                    <a:bodyPr/>
                    <a:lstStyle/>
                    <a:p>
                      <a:r>
                        <a:rPr lang="en-US" sz="1400" dirty="0"/>
                        <a:t>IA</a:t>
                      </a:r>
                    </a:p>
                  </a:txBody>
                  <a:tcPr/>
                </a:tc>
                <a:tc>
                  <a:txBody>
                    <a:bodyPr/>
                    <a:lstStyle/>
                    <a:p>
                      <a:r>
                        <a:rPr lang="en-US" sz="1400" dirty="0"/>
                        <a:t>Inventory Adjustment</a:t>
                      </a:r>
                    </a:p>
                  </a:txBody>
                  <a:tcPr/>
                </a:tc>
                <a:tc>
                  <a:txBody>
                    <a:bodyPr/>
                    <a:lstStyle/>
                    <a:p>
                      <a:r>
                        <a:rPr lang="en-US" sz="1400" dirty="0"/>
                        <a:t>Inventory Adjustments</a:t>
                      </a:r>
                    </a:p>
                  </a:txBody>
                  <a:tcPr/>
                </a:tc>
                <a:tc>
                  <a:txBody>
                    <a:bodyPr/>
                    <a:lstStyle/>
                    <a:p>
                      <a:r>
                        <a:rPr lang="en-US" sz="1400" dirty="0"/>
                        <a:t>System</a:t>
                      </a:r>
                    </a:p>
                  </a:txBody>
                  <a:tcPr/>
                </a:tc>
                <a:extLst>
                  <a:ext uri="{0D108BD9-81ED-4DB2-BD59-A6C34878D82A}">
                    <a16:rowId xmlns:a16="http://schemas.microsoft.com/office/drawing/2014/main" val="218584819"/>
                  </a:ext>
                </a:extLst>
              </a:tr>
              <a:tr h="341362">
                <a:tc>
                  <a:txBody>
                    <a:bodyPr/>
                    <a:lstStyle/>
                    <a:p>
                      <a:r>
                        <a:rPr lang="en-US" sz="1400" dirty="0"/>
                        <a:t>IC</a:t>
                      </a:r>
                    </a:p>
                  </a:txBody>
                  <a:tcPr/>
                </a:tc>
                <a:tc>
                  <a:txBody>
                    <a:bodyPr/>
                    <a:lstStyle/>
                    <a:p>
                      <a:r>
                        <a:rPr lang="en-US" sz="1400" dirty="0"/>
                        <a:t>Inventory Cost</a:t>
                      </a:r>
                    </a:p>
                  </a:txBody>
                  <a:tcPr/>
                </a:tc>
                <a:tc>
                  <a:txBody>
                    <a:bodyPr/>
                    <a:lstStyle/>
                    <a:p>
                      <a:r>
                        <a:rPr lang="en-US" sz="1400" dirty="0"/>
                        <a:t>Edit Item Cost</a:t>
                      </a:r>
                    </a:p>
                  </a:txBody>
                  <a:tcPr/>
                </a:tc>
                <a:tc>
                  <a:txBody>
                    <a:bodyPr/>
                    <a:lstStyle/>
                    <a:p>
                      <a:r>
                        <a:rPr lang="en-US" sz="1400" dirty="0"/>
                        <a:t>System</a:t>
                      </a:r>
                    </a:p>
                  </a:txBody>
                  <a:tcPr/>
                </a:tc>
                <a:extLst>
                  <a:ext uri="{0D108BD9-81ED-4DB2-BD59-A6C34878D82A}">
                    <a16:rowId xmlns:a16="http://schemas.microsoft.com/office/drawing/2014/main" val="2232694925"/>
                  </a:ext>
                </a:extLst>
              </a:tr>
              <a:tr h="341362">
                <a:tc>
                  <a:txBody>
                    <a:bodyPr/>
                    <a:lstStyle/>
                    <a:p>
                      <a:r>
                        <a:rPr lang="en-US" sz="1400" dirty="0"/>
                        <a:t>IR</a:t>
                      </a:r>
                    </a:p>
                  </a:txBody>
                  <a:tcPr/>
                </a:tc>
                <a:tc>
                  <a:txBody>
                    <a:bodyPr/>
                    <a:lstStyle/>
                    <a:p>
                      <a:r>
                        <a:rPr lang="en-US" sz="1400" dirty="0"/>
                        <a:t>Inventory Receipts</a:t>
                      </a:r>
                    </a:p>
                  </a:txBody>
                  <a:tcPr/>
                </a:tc>
                <a:tc>
                  <a:txBody>
                    <a:bodyPr/>
                    <a:lstStyle/>
                    <a:p>
                      <a:r>
                        <a:rPr lang="en-US" sz="1400" dirty="0"/>
                        <a:t>Purchase Order Receipts</a:t>
                      </a:r>
                    </a:p>
                  </a:txBody>
                  <a:tcPr/>
                </a:tc>
                <a:tc>
                  <a:txBody>
                    <a:bodyPr/>
                    <a:lstStyle/>
                    <a:p>
                      <a:r>
                        <a:rPr lang="en-US" sz="1400" dirty="0"/>
                        <a:t>System</a:t>
                      </a:r>
                    </a:p>
                  </a:txBody>
                  <a:tcPr/>
                </a:tc>
                <a:extLst>
                  <a:ext uri="{0D108BD9-81ED-4DB2-BD59-A6C34878D82A}">
                    <a16:rowId xmlns:a16="http://schemas.microsoft.com/office/drawing/2014/main" val="2282305427"/>
                  </a:ext>
                </a:extLst>
              </a:tr>
              <a:tr h="341362">
                <a:tc>
                  <a:txBody>
                    <a:bodyPr/>
                    <a:lstStyle/>
                    <a:p>
                      <a:r>
                        <a:rPr lang="en-US" sz="1400" dirty="0"/>
                        <a:t>MR</a:t>
                      </a:r>
                    </a:p>
                  </a:txBody>
                  <a:tcPr/>
                </a:tc>
                <a:tc>
                  <a:txBody>
                    <a:bodyPr/>
                    <a:lstStyle/>
                    <a:p>
                      <a:r>
                        <a:rPr lang="en-US" sz="1400" dirty="0"/>
                        <a:t>Misc Cash Receipts</a:t>
                      </a:r>
                    </a:p>
                  </a:txBody>
                  <a:tcPr/>
                </a:tc>
                <a:tc>
                  <a:txBody>
                    <a:bodyPr/>
                    <a:lstStyle/>
                    <a:p>
                      <a:r>
                        <a:rPr lang="en-US" sz="1400" dirty="0"/>
                        <a:t>Misc. Cash Receipts</a:t>
                      </a:r>
                    </a:p>
                  </a:txBody>
                  <a:tcPr/>
                </a:tc>
                <a:tc>
                  <a:txBody>
                    <a:bodyPr/>
                    <a:lstStyle/>
                    <a:p>
                      <a:r>
                        <a:rPr lang="en-US" sz="1400" dirty="0"/>
                        <a:t>System</a:t>
                      </a:r>
                    </a:p>
                  </a:txBody>
                  <a:tcPr/>
                </a:tc>
                <a:extLst>
                  <a:ext uri="{0D108BD9-81ED-4DB2-BD59-A6C34878D82A}">
                    <a16:rowId xmlns:a16="http://schemas.microsoft.com/office/drawing/2014/main" val="1894415879"/>
                  </a:ext>
                </a:extLst>
              </a:tr>
              <a:tr h="341362">
                <a:tc>
                  <a:txBody>
                    <a:bodyPr/>
                    <a:lstStyle/>
                    <a:p>
                      <a:r>
                        <a:rPr lang="en-US" sz="1400" dirty="0"/>
                        <a:t>PD</a:t>
                      </a:r>
                    </a:p>
                  </a:txBody>
                  <a:tcPr/>
                </a:tc>
                <a:tc>
                  <a:txBody>
                    <a:bodyPr/>
                    <a:lstStyle/>
                    <a:p>
                      <a:r>
                        <a:rPr lang="en-US" sz="1400" dirty="0"/>
                        <a:t>Production Order Journal</a:t>
                      </a:r>
                    </a:p>
                  </a:txBody>
                  <a:tcPr/>
                </a:tc>
                <a:tc>
                  <a:txBody>
                    <a:bodyPr/>
                    <a:lstStyle/>
                    <a:p>
                      <a:r>
                        <a:rPr lang="en-US" sz="1400" dirty="0"/>
                        <a:t>Production Order Processing</a:t>
                      </a:r>
                    </a:p>
                  </a:txBody>
                  <a:tcPr/>
                </a:tc>
                <a:tc>
                  <a:txBody>
                    <a:bodyPr/>
                    <a:lstStyle/>
                    <a:p>
                      <a:r>
                        <a:rPr lang="en-US" sz="1400" dirty="0"/>
                        <a:t>System</a:t>
                      </a:r>
                    </a:p>
                  </a:txBody>
                  <a:tcPr/>
                </a:tc>
                <a:extLst>
                  <a:ext uri="{0D108BD9-81ED-4DB2-BD59-A6C34878D82A}">
                    <a16:rowId xmlns:a16="http://schemas.microsoft.com/office/drawing/2014/main" val="1294487482"/>
                  </a:ext>
                </a:extLst>
              </a:tr>
              <a:tr h="341362">
                <a:tc>
                  <a:txBody>
                    <a:bodyPr/>
                    <a:lstStyle/>
                    <a:p>
                      <a:r>
                        <a:rPr lang="en-US" sz="1400" dirty="0"/>
                        <a:t>PR</a:t>
                      </a:r>
                    </a:p>
                  </a:txBody>
                  <a:tcPr/>
                </a:tc>
                <a:tc>
                  <a:txBody>
                    <a:bodyPr/>
                    <a:lstStyle/>
                    <a:p>
                      <a:r>
                        <a:rPr lang="en-US" sz="1400" dirty="0"/>
                        <a:t>Payroll</a:t>
                      </a:r>
                    </a:p>
                  </a:txBody>
                  <a:tcPr/>
                </a:tc>
                <a:tc>
                  <a:txBody>
                    <a:bodyPr/>
                    <a:lstStyle/>
                    <a:p>
                      <a:r>
                        <a:rPr lang="en-US" sz="1400" dirty="0"/>
                        <a:t>Journal Entry</a:t>
                      </a:r>
                    </a:p>
                  </a:txBody>
                  <a:tcPr/>
                </a:tc>
                <a:tc>
                  <a:txBody>
                    <a:bodyPr/>
                    <a:lstStyle/>
                    <a:p>
                      <a:r>
                        <a:rPr lang="en-US" sz="1400" dirty="0"/>
                        <a:t>Manual</a:t>
                      </a:r>
                    </a:p>
                  </a:txBody>
                  <a:tcPr/>
                </a:tc>
                <a:extLst>
                  <a:ext uri="{0D108BD9-81ED-4DB2-BD59-A6C34878D82A}">
                    <a16:rowId xmlns:a16="http://schemas.microsoft.com/office/drawing/2014/main" val="3902171036"/>
                  </a:ext>
                </a:extLst>
              </a:tr>
              <a:tr h="580315">
                <a:tc>
                  <a:txBody>
                    <a:bodyPr/>
                    <a:lstStyle/>
                    <a:p>
                      <a:r>
                        <a:rPr lang="en-US" sz="1400" dirty="0"/>
                        <a:t>SJ</a:t>
                      </a:r>
                    </a:p>
                  </a:txBody>
                  <a:tcPr/>
                </a:tc>
                <a:tc>
                  <a:txBody>
                    <a:bodyPr/>
                    <a:lstStyle/>
                    <a:p>
                      <a:r>
                        <a:rPr lang="en-US" sz="1400" dirty="0"/>
                        <a:t>Sales Journal</a:t>
                      </a:r>
                    </a:p>
                  </a:txBody>
                  <a:tcPr/>
                </a:tc>
                <a:tc>
                  <a:txBody>
                    <a:bodyPr/>
                    <a:lstStyle/>
                    <a:p>
                      <a:r>
                        <a:rPr lang="en-US" sz="1400" dirty="0"/>
                        <a:t>Shipping Confirmation, RMA Receipt, Debit Memo/Credit Memo</a:t>
                      </a:r>
                    </a:p>
                  </a:txBody>
                  <a:tcPr/>
                </a:tc>
                <a:tc>
                  <a:txBody>
                    <a:bodyPr/>
                    <a:lstStyle/>
                    <a:p>
                      <a:r>
                        <a:rPr lang="en-US" sz="1400" dirty="0"/>
                        <a:t>System</a:t>
                      </a:r>
                    </a:p>
                  </a:txBody>
                  <a:tcPr/>
                </a:tc>
                <a:extLst>
                  <a:ext uri="{0D108BD9-81ED-4DB2-BD59-A6C34878D82A}">
                    <a16:rowId xmlns:a16="http://schemas.microsoft.com/office/drawing/2014/main" val="3667479964"/>
                  </a:ext>
                </a:extLst>
              </a:tr>
              <a:tr h="341362">
                <a:tc>
                  <a:txBody>
                    <a:bodyPr/>
                    <a:lstStyle/>
                    <a:p>
                      <a:r>
                        <a:rPr lang="en-US" sz="1400" dirty="0"/>
                        <a:t>TJ</a:t>
                      </a:r>
                    </a:p>
                  </a:txBody>
                  <a:tcPr/>
                </a:tc>
                <a:tc>
                  <a:txBody>
                    <a:bodyPr/>
                    <a:lstStyle/>
                    <a:p>
                      <a:r>
                        <a:rPr lang="en-US" sz="1400" dirty="0"/>
                        <a:t>Transfer Journal</a:t>
                      </a:r>
                    </a:p>
                  </a:txBody>
                  <a:tcPr/>
                </a:tc>
                <a:tc>
                  <a:txBody>
                    <a:bodyPr/>
                    <a:lstStyle/>
                    <a:p>
                      <a:r>
                        <a:rPr lang="en-US" sz="1400" dirty="0"/>
                        <a:t>Transfer Shipping/Transfer Receipts</a:t>
                      </a:r>
                    </a:p>
                  </a:txBody>
                  <a:tcPr/>
                </a:tc>
                <a:tc>
                  <a:txBody>
                    <a:bodyPr/>
                    <a:lstStyle/>
                    <a:p>
                      <a:r>
                        <a:rPr lang="en-US" sz="1400" dirty="0"/>
                        <a:t>System</a:t>
                      </a:r>
                    </a:p>
                  </a:txBody>
                  <a:tcPr/>
                </a:tc>
                <a:extLst>
                  <a:ext uri="{0D108BD9-81ED-4DB2-BD59-A6C34878D82A}">
                    <a16:rowId xmlns:a16="http://schemas.microsoft.com/office/drawing/2014/main" val="2209958025"/>
                  </a:ext>
                </a:extLst>
              </a:tr>
              <a:tr h="341362">
                <a:tc>
                  <a:txBody>
                    <a:bodyPr/>
                    <a:lstStyle/>
                    <a:p>
                      <a:r>
                        <a:rPr lang="en-US" sz="1400" dirty="0"/>
                        <a:t>VR</a:t>
                      </a:r>
                    </a:p>
                  </a:txBody>
                  <a:tcPr/>
                </a:tc>
                <a:tc>
                  <a:txBody>
                    <a:bodyPr/>
                    <a:lstStyle/>
                    <a:p>
                      <a:r>
                        <a:rPr lang="en-US" sz="1400" dirty="0"/>
                        <a:t>Inventory Return</a:t>
                      </a:r>
                    </a:p>
                  </a:txBody>
                  <a:tcPr/>
                </a:tc>
                <a:tc>
                  <a:txBody>
                    <a:bodyPr/>
                    <a:lstStyle/>
                    <a:p>
                      <a:r>
                        <a:rPr lang="en-US" sz="1400" dirty="0"/>
                        <a:t>Inventory Return Shipping</a:t>
                      </a:r>
                    </a:p>
                  </a:txBody>
                  <a:tcPr/>
                </a:tc>
                <a:tc>
                  <a:txBody>
                    <a:bodyPr/>
                    <a:lstStyle/>
                    <a:p>
                      <a:r>
                        <a:rPr lang="en-US" sz="1400" dirty="0"/>
                        <a:t>System</a:t>
                      </a:r>
                    </a:p>
                  </a:txBody>
                  <a:tcPr/>
                </a:tc>
                <a:extLst>
                  <a:ext uri="{0D108BD9-81ED-4DB2-BD59-A6C34878D82A}">
                    <a16:rowId xmlns:a16="http://schemas.microsoft.com/office/drawing/2014/main" val="11945722"/>
                  </a:ext>
                </a:extLst>
              </a:tr>
            </a:tbl>
          </a:graphicData>
        </a:graphic>
      </p:graphicFrame>
    </p:spTree>
    <p:extLst>
      <p:ext uri="{BB962C8B-B14F-4D97-AF65-F5344CB8AC3E}">
        <p14:creationId xmlns:p14="http://schemas.microsoft.com/office/powerpoint/2010/main" val="318006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Where to Begin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1" y="1333040"/>
            <a:ext cx="12192000"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Your subledgers are out of balance to the GL, where do you begin?</a:t>
            </a:r>
          </a:p>
          <a:p>
            <a:pPr lvl="1"/>
            <a:r>
              <a:rPr lang="en-US" sz="1800" dirty="0"/>
              <a:t>Pull the reports from the last time they were in balance.  Hopefully this is the prior month (since we always pull month end reports and do the reconciliation!).</a:t>
            </a:r>
          </a:p>
          <a:p>
            <a:pPr lvl="2"/>
            <a:r>
              <a:rPr lang="en-US" sz="1600" dirty="0"/>
              <a:t>If not, trace back as best you can to when they were in balance.  If you can’t find any we’ll have to make some assumptions and ultimately make a decision of when to “put a stake in the ground” to balance.  Then, you move forward from there.</a:t>
            </a:r>
          </a:p>
          <a:p>
            <a:pPr lvl="2"/>
            <a:r>
              <a:rPr lang="en-US" sz="1600" dirty="0"/>
              <a:t>I also like to balance these by branch, if applicable.  It’s easier to work with less data – when you balance by branch you have the ability to isolate the branch and focus your attention there.</a:t>
            </a:r>
          </a:p>
          <a:p>
            <a:pPr lvl="1"/>
            <a:r>
              <a:rPr lang="en-US" sz="1800" dirty="0"/>
              <a:t>You will end up comparing the subledger reports (say July and August), narrowing down the activity by vendor/customer/item/etc. and looking for any anomalies.  </a:t>
            </a:r>
          </a:p>
          <a:p>
            <a:pPr lvl="1"/>
            <a:r>
              <a:rPr lang="en-US" sz="1800" dirty="0"/>
              <a:t>If you don’t find any outright anomalies you will turn your focus to the GL activity.  In this case we would look at August activity since we were balanced in July and something went awry in August.	</a:t>
            </a:r>
          </a:p>
          <a:p>
            <a:pPr lvl="1"/>
            <a:r>
              <a:rPr lang="en-US" sz="1800" dirty="0"/>
              <a:t>Find the link between the GL and Subledger and compare the monthly activity.  Research the items that don’t balance.</a:t>
            </a:r>
          </a:p>
          <a:p>
            <a:r>
              <a:rPr lang="en-US" sz="2000" dirty="0"/>
              <a:t>Easy, right?!?</a:t>
            </a:r>
          </a:p>
          <a:p>
            <a:pPr lvl="1"/>
            <a:endParaRPr lang="en-US" sz="1800" dirty="0"/>
          </a:p>
          <a:p>
            <a:pPr lvl="1"/>
            <a:endParaRPr lang="en-US" sz="1800" dirty="0"/>
          </a:p>
          <a:p>
            <a:pPr marL="914400" lvl="2" indent="0">
              <a:buFont typeface="Wingdings" panose="05000000000000000000" pitchFamily="2" charset="2"/>
              <a:buNone/>
            </a:pPr>
            <a:endParaRPr lang="en-US" sz="16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spTree>
    <p:extLst>
      <p:ext uri="{BB962C8B-B14F-4D97-AF65-F5344CB8AC3E}">
        <p14:creationId xmlns:p14="http://schemas.microsoft.com/office/powerpoint/2010/main" val="407227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8"/>
            <a:ext cx="12192000" cy="595564"/>
          </a:xfrm>
        </p:spPr>
        <p:txBody>
          <a:bodyPr>
            <a:noAutofit/>
          </a:bodyPr>
          <a:lstStyle/>
          <a:p>
            <a:r>
              <a:rPr lang="en-CA" sz="4000" b="1" dirty="0"/>
              <a:t>Researching subledger to </a:t>
            </a:r>
            <a:r>
              <a:rPr lang="en-CA" sz="4000" b="1" dirty="0" err="1"/>
              <a:t>gl</a:t>
            </a:r>
            <a:endParaRPr lang="en-CA" sz="4000" b="1" dirty="0"/>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19</a:t>
            </a:fld>
            <a:endParaRPr kumimoji="0" lang="en-US" dirty="0">
              <a:solidFill>
                <a:srgbClr val="FFFFFF"/>
              </a:solidFill>
            </a:endParaRPr>
          </a:p>
        </p:txBody>
      </p:sp>
    </p:spTree>
    <p:extLst>
      <p:ext uri="{BB962C8B-B14F-4D97-AF65-F5344CB8AC3E}">
        <p14:creationId xmlns:p14="http://schemas.microsoft.com/office/powerpoint/2010/main" val="4968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2" name="TextBox 1"/>
          <p:cNvSpPr txBox="1"/>
          <p:nvPr/>
        </p:nvSpPr>
        <p:spPr>
          <a:xfrm>
            <a:off x="3181307" y="2127561"/>
            <a:ext cx="5409019" cy="1938992"/>
          </a:xfrm>
          <a:prstGeom prst="rect">
            <a:avLst/>
          </a:prstGeom>
          <a:noFill/>
        </p:spPr>
        <p:txBody>
          <a:bodyPr wrap="square" rtlCol="0">
            <a:spAutoFit/>
          </a:bodyPr>
          <a:lstStyle/>
          <a:p>
            <a:r>
              <a:rPr lang="en-US" altLang="x-none" sz="2400" dirty="0"/>
              <a:t>Stacy Cline</a:t>
            </a:r>
            <a:br>
              <a:rPr lang="en-US" altLang="x-none" sz="2400" dirty="0"/>
            </a:br>
            <a:r>
              <a:rPr lang="en-US" altLang="x-none" sz="2400" dirty="0"/>
              <a:t>Cline Financial Services, LLC</a:t>
            </a:r>
            <a:br>
              <a:rPr lang="en-US" altLang="x-none" sz="2400" dirty="0"/>
            </a:br>
            <a:r>
              <a:rPr lang="en-US" altLang="x-none" sz="2400" dirty="0">
                <a:solidFill>
                  <a:schemeClr val="accent6">
                    <a:lumMod val="75000"/>
                  </a:schemeClr>
                </a:solidFill>
                <a:hlinkClick r:id="rId3">
                  <a:extLst>
                    <a:ext uri="{A12FA001-AC4F-418D-AE19-62706E023703}">
                      <ahyp:hlinkClr xmlns:ahyp="http://schemas.microsoft.com/office/drawing/2018/hyperlinkcolor" val="tx"/>
                    </a:ext>
                  </a:extLst>
                </a:hlinkClick>
              </a:rPr>
              <a:t>stacy@clinefinancialservices.com</a:t>
            </a:r>
            <a:br>
              <a:rPr lang="en-US" altLang="x-none" sz="2400" dirty="0"/>
            </a:br>
            <a:r>
              <a:rPr lang="en-US" altLang="x-none" sz="2400" dirty="0"/>
              <a:t>www.clinefinancialservices.com	</a:t>
            </a:r>
            <a:br>
              <a:rPr lang="en-US" altLang="x-none" sz="2400" dirty="0"/>
            </a:br>
            <a:r>
              <a:rPr lang="en-US" altLang="x-none" sz="2400" dirty="0"/>
              <a:t>970-744-0206</a:t>
            </a:r>
            <a:endParaRPr lang="en-CA" sz="2400" dirty="0"/>
          </a:p>
        </p:txBody>
      </p:sp>
    </p:spTree>
    <p:extLst>
      <p:ext uri="{BB962C8B-B14F-4D97-AF65-F5344CB8AC3E}">
        <p14:creationId xmlns:p14="http://schemas.microsoft.com/office/powerpoint/2010/main" val="80110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Researching Accounts Payable</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33040"/>
            <a:ext cx="12118109"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Let’s start with AP.</a:t>
            </a:r>
          </a:p>
          <a:p>
            <a:pPr lvl="1"/>
            <a:r>
              <a:rPr lang="en-US" sz="1800" dirty="0"/>
              <a:t>In this example we are comparing January to February.  </a:t>
            </a:r>
          </a:p>
          <a:p>
            <a:pPr lvl="1"/>
            <a:r>
              <a:rPr lang="en-US" sz="1800" dirty="0"/>
              <a:t>We pull the January and February A/P Trial Balance Reports (it was in balance in January, out of balance now in February).  Save at a detail level in Excel.  Calculate the Total Due, ensure it ties out the report from P21.</a:t>
            </a:r>
          </a:p>
          <a:p>
            <a:pPr lvl="1"/>
            <a:r>
              <a:rPr lang="en-US" sz="1800" dirty="0"/>
              <a:t>You would do this analysis on a global level, using pivot tables and VLOOKUPS to compare data.  For this we are going to look at one vendor to understand how you isolate the data.  </a:t>
            </a:r>
          </a:p>
          <a:p>
            <a:pPr lvl="1"/>
            <a:endParaRPr lang="en-US" sz="1800" dirty="0"/>
          </a:p>
          <a:p>
            <a:pPr lvl="1"/>
            <a:endParaRPr lang="en-US" sz="1800" dirty="0"/>
          </a:p>
          <a:p>
            <a:pPr marL="914400" lvl="2" indent="0">
              <a:buFont typeface="Wingdings" panose="05000000000000000000" pitchFamily="2" charset="2"/>
              <a:buNone/>
            </a:pPr>
            <a:endParaRPr lang="en-US" sz="16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pic>
        <p:nvPicPr>
          <p:cNvPr id="2" name="Picture 1">
            <a:extLst>
              <a:ext uri="{FF2B5EF4-FFF2-40B4-BE49-F238E27FC236}">
                <a16:creationId xmlns:a16="http://schemas.microsoft.com/office/drawing/2014/main" id="{8B14DC6F-9051-46CC-8DDC-D2D75774E9F4}"/>
              </a:ext>
            </a:extLst>
          </p:cNvPr>
          <p:cNvPicPr>
            <a:picLocks noChangeAspect="1"/>
          </p:cNvPicPr>
          <p:nvPr/>
        </p:nvPicPr>
        <p:blipFill>
          <a:blip r:embed="rId2"/>
          <a:stretch>
            <a:fillRect/>
          </a:stretch>
        </p:blipFill>
        <p:spPr>
          <a:xfrm>
            <a:off x="2819823" y="3842145"/>
            <a:ext cx="6552354" cy="2635721"/>
          </a:xfrm>
          <a:prstGeom prst="rect">
            <a:avLst/>
          </a:prstGeom>
        </p:spPr>
      </p:pic>
    </p:spTree>
    <p:extLst>
      <p:ext uri="{BB962C8B-B14F-4D97-AF65-F5344CB8AC3E}">
        <p14:creationId xmlns:p14="http://schemas.microsoft.com/office/powerpoint/2010/main" val="182918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Researching Accounts Payable</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33040"/>
            <a:ext cx="12118109"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Start with what you know:</a:t>
            </a:r>
          </a:p>
          <a:p>
            <a:pPr lvl="1"/>
            <a:r>
              <a:rPr lang="en-US" dirty="0"/>
              <a:t>All the invoices that existed in January are still in the February Balance.  This means there were no checks issued to the vendor.  This should key you in that when we look in the GL we won’t see any “CD” associated with the vendor.</a:t>
            </a:r>
          </a:p>
          <a:p>
            <a:pPr lvl="1"/>
            <a:r>
              <a:rPr lang="en-US" dirty="0"/>
              <a:t>We should expect to see four new “PJ” for the new invoices, totaling ($5455.75).</a:t>
            </a:r>
          </a:p>
          <a:p>
            <a:pPr lvl="1"/>
            <a:endParaRPr lang="en-US" sz="1800" dirty="0"/>
          </a:p>
          <a:p>
            <a:pPr lvl="1"/>
            <a:endParaRPr lang="en-US" sz="1800" dirty="0"/>
          </a:p>
          <a:p>
            <a:pPr marL="914400" lvl="2" indent="0">
              <a:buFont typeface="Wingdings" panose="05000000000000000000" pitchFamily="2" charset="2"/>
              <a:buNone/>
            </a:pPr>
            <a:endParaRPr lang="en-US" sz="16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pic>
        <p:nvPicPr>
          <p:cNvPr id="3" name="Picture 2">
            <a:extLst>
              <a:ext uri="{FF2B5EF4-FFF2-40B4-BE49-F238E27FC236}">
                <a16:creationId xmlns:a16="http://schemas.microsoft.com/office/drawing/2014/main" id="{E4B28A26-D17C-415B-9949-94C90F9EE432}"/>
              </a:ext>
            </a:extLst>
          </p:cNvPr>
          <p:cNvPicPr>
            <a:picLocks noChangeAspect="1"/>
          </p:cNvPicPr>
          <p:nvPr/>
        </p:nvPicPr>
        <p:blipFill>
          <a:blip r:embed="rId2"/>
          <a:stretch>
            <a:fillRect/>
          </a:stretch>
        </p:blipFill>
        <p:spPr>
          <a:xfrm>
            <a:off x="3599611" y="3486865"/>
            <a:ext cx="5066667" cy="2038095"/>
          </a:xfrm>
          <a:prstGeom prst="rect">
            <a:avLst/>
          </a:prstGeom>
        </p:spPr>
      </p:pic>
    </p:spTree>
    <p:extLst>
      <p:ext uri="{BB962C8B-B14F-4D97-AF65-F5344CB8AC3E}">
        <p14:creationId xmlns:p14="http://schemas.microsoft.com/office/powerpoint/2010/main" val="325326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Researching Accounts Payable</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33040"/>
            <a:ext cx="12118109"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Navigate to the GL.  For AP, the “Description” field is roughly equivalent (with some exceptions) to the “Name” in the AP Trial Balance.  The GL “Source” is the “Voucher” from the AP Trial Balance.</a:t>
            </a:r>
          </a:p>
          <a:p>
            <a:pPr lvl="1"/>
            <a:r>
              <a:rPr lang="en-US" dirty="0"/>
              <a:t>Check the Journal ID’s to ensure the ID’s are valid for this account (they are).  Ensure there are not any Disbursements.</a:t>
            </a:r>
          </a:p>
          <a:p>
            <a:pPr lvl="1"/>
            <a:r>
              <a:rPr lang="en-US" dirty="0"/>
              <a:t>Find the four vouchers we expected (in blue).  Ensure the balances tie.  </a:t>
            </a:r>
          </a:p>
          <a:p>
            <a:pPr lvl="1"/>
            <a:r>
              <a:rPr lang="en-US" dirty="0"/>
              <a:t>Look at the other GL activity – these are the transactions causing the imbalance.  </a:t>
            </a:r>
          </a:p>
          <a:p>
            <a:pPr lvl="1"/>
            <a:r>
              <a:rPr lang="en-US" dirty="0"/>
              <a:t>Now, you can go research those transactions individually and see what happened!  We will cover some of the reasons why this happens later.</a:t>
            </a:r>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pic>
        <p:nvPicPr>
          <p:cNvPr id="3" name="Picture 2">
            <a:extLst>
              <a:ext uri="{FF2B5EF4-FFF2-40B4-BE49-F238E27FC236}">
                <a16:creationId xmlns:a16="http://schemas.microsoft.com/office/drawing/2014/main" id="{E4B28A26-D17C-415B-9949-94C90F9EE432}"/>
              </a:ext>
            </a:extLst>
          </p:cNvPr>
          <p:cNvPicPr>
            <a:picLocks noChangeAspect="1"/>
          </p:cNvPicPr>
          <p:nvPr/>
        </p:nvPicPr>
        <p:blipFill>
          <a:blip r:embed="rId2"/>
          <a:stretch>
            <a:fillRect/>
          </a:stretch>
        </p:blipFill>
        <p:spPr>
          <a:xfrm>
            <a:off x="7051442" y="4162990"/>
            <a:ext cx="5066667" cy="2038095"/>
          </a:xfrm>
          <a:prstGeom prst="rect">
            <a:avLst/>
          </a:prstGeom>
        </p:spPr>
      </p:pic>
      <p:pic>
        <p:nvPicPr>
          <p:cNvPr id="2" name="Picture 1">
            <a:extLst>
              <a:ext uri="{FF2B5EF4-FFF2-40B4-BE49-F238E27FC236}">
                <a16:creationId xmlns:a16="http://schemas.microsoft.com/office/drawing/2014/main" id="{AA3A2C73-AF73-4884-8141-E3060ABC020D}"/>
              </a:ext>
            </a:extLst>
          </p:cNvPr>
          <p:cNvPicPr>
            <a:picLocks noChangeAspect="1"/>
          </p:cNvPicPr>
          <p:nvPr/>
        </p:nvPicPr>
        <p:blipFill>
          <a:blip r:embed="rId3"/>
          <a:stretch>
            <a:fillRect/>
          </a:stretch>
        </p:blipFill>
        <p:spPr>
          <a:xfrm>
            <a:off x="73891" y="4162990"/>
            <a:ext cx="6635658" cy="1737911"/>
          </a:xfrm>
          <a:prstGeom prst="rect">
            <a:avLst/>
          </a:prstGeom>
        </p:spPr>
      </p:pic>
      <p:sp>
        <p:nvSpPr>
          <p:cNvPr id="4" name="Rectangle 3">
            <a:extLst>
              <a:ext uri="{FF2B5EF4-FFF2-40B4-BE49-F238E27FC236}">
                <a16:creationId xmlns:a16="http://schemas.microsoft.com/office/drawing/2014/main" id="{97720BEA-B8EF-45F2-8CA1-EC676CCD86C4}"/>
              </a:ext>
            </a:extLst>
          </p:cNvPr>
          <p:cNvSpPr/>
          <p:nvPr/>
        </p:nvSpPr>
        <p:spPr>
          <a:xfrm>
            <a:off x="73891" y="4329629"/>
            <a:ext cx="6635381" cy="7821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5766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Researching Inventory</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33040"/>
            <a:ext cx="12118109"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Again, we start with what we know.  These ones are especially essential to save monthly (Summary and Detail level, both PDF and Excel) as they cannot be pulled retroactively.  </a:t>
            </a:r>
          </a:p>
          <a:p>
            <a:pPr lvl="1"/>
            <a:r>
              <a:rPr lang="en-US" sz="1800" dirty="0"/>
              <a:t>Pull up the prior month report where you were in balance.  Then open the current month report where you’re out of balance.  </a:t>
            </a:r>
          </a:p>
          <a:p>
            <a:pPr lvl="1"/>
            <a:r>
              <a:rPr lang="en-US" sz="1800" dirty="0"/>
              <a:t>Format the data (assuming you pull directly out of P21).  </a:t>
            </a:r>
          </a:p>
          <a:p>
            <a:pPr lvl="2"/>
            <a:r>
              <a:rPr lang="en-US" sz="1600" dirty="0"/>
              <a:t>When I format the data I extract the following from the Excel Detail: </a:t>
            </a:r>
          </a:p>
          <a:p>
            <a:pPr lvl="2"/>
            <a:endParaRPr lang="en-US" sz="1600" dirty="0"/>
          </a:p>
          <a:p>
            <a:pPr lvl="1"/>
            <a:r>
              <a:rPr lang="en-US" sz="1800" dirty="0"/>
              <a:t>Combine the months and create a Pivot Table, pulling on the location and the item.  </a:t>
            </a:r>
          </a:p>
          <a:p>
            <a:endParaRPr lang="en-US" sz="2000" dirty="0"/>
          </a:p>
          <a:p>
            <a:r>
              <a:rPr lang="en-US" sz="2000" dirty="0"/>
              <a:t>Since the GL doesn’t have detail at an item level we will be looking at items with large swings and diving in from there.</a:t>
            </a:r>
          </a:p>
          <a:p>
            <a:pPr lvl="1"/>
            <a:r>
              <a:rPr lang="en-US" sz="1800" dirty="0"/>
              <a:t>Remember, with A/P (and A/R) you can look at the Vendor/Customer and compare it to the GL at that level.  Inventory doesn’t have the same ability.</a:t>
            </a:r>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pic>
        <p:nvPicPr>
          <p:cNvPr id="4" name="Picture 3">
            <a:extLst>
              <a:ext uri="{FF2B5EF4-FFF2-40B4-BE49-F238E27FC236}">
                <a16:creationId xmlns:a16="http://schemas.microsoft.com/office/drawing/2014/main" id="{4E192179-BA50-4688-B3F2-E547481DB59B}"/>
              </a:ext>
            </a:extLst>
          </p:cNvPr>
          <p:cNvPicPr>
            <a:picLocks noChangeAspect="1"/>
          </p:cNvPicPr>
          <p:nvPr/>
        </p:nvPicPr>
        <p:blipFill>
          <a:blip r:embed="rId2"/>
          <a:stretch>
            <a:fillRect/>
          </a:stretch>
        </p:blipFill>
        <p:spPr>
          <a:xfrm>
            <a:off x="1397178" y="3669322"/>
            <a:ext cx="8676190" cy="190476"/>
          </a:xfrm>
          <a:prstGeom prst="rect">
            <a:avLst/>
          </a:prstGeom>
        </p:spPr>
      </p:pic>
      <p:pic>
        <p:nvPicPr>
          <p:cNvPr id="6" name="Picture 5">
            <a:extLst>
              <a:ext uri="{FF2B5EF4-FFF2-40B4-BE49-F238E27FC236}">
                <a16:creationId xmlns:a16="http://schemas.microsoft.com/office/drawing/2014/main" id="{25447D7A-5FBA-4D18-A559-0DB7B8A8BECC}"/>
              </a:ext>
            </a:extLst>
          </p:cNvPr>
          <p:cNvPicPr>
            <a:picLocks noChangeAspect="1"/>
          </p:cNvPicPr>
          <p:nvPr/>
        </p:nvPicPr>
        <p:blipFill>
          <a:blip r:embed="rId3"/>
          <a:stretch>
            <a:fillRect/>
          </a:stretch>
        </p:blipFill>
        <p:spPr>
          <a:xfrm>
            <a:off x="1397178" y="4335411"/>
            <a:ext cx="8803932" cy="461342"/>
          </a:xfrm>
          <a:prstGeom prst="rect">
            <a:avLst/>
          </a:prstGeom>
        </p:spPr>
      </p:pic>
    </p:spTree>
    <p:extLst>
      <p:ext uri="{BB962C8B-B14F-4D97-AF65-F5344CB8AC3E}">
        <p14:creationId xmlns:p14="http://schemas.microsoft.com/office/powerpoint/2010/main" val="3380476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Researching Inventory</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33040"/>
            <a:ext cx="12118109" cy="55249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Copy and paste the pivot table (as values – I find this easier) into a new tab.  Then, add on a MTM delta and filter the data.  Here you’re looking for any large swings: </a:t>
            </a:r>
          </a:p>
          <a:p>
            <a:endParaRPr lang="en-US" sz="2000" dirty="0"/>
          </a:p>
          <a:p>
            <a:endParaRPr lang="en-US" sz="2000" dirty="0"/>
          </a:p>
          <a:p>
            <a:endParaRPr lang="en-US" sz="2000" dirty="0"/>
          </a:p>
          <a:p>
            <a:endParaRPr lang="en-US" sz="2000" dirty="0"/>
          </a:p>
          <a:p>
            <a:endParaRPr lang="en-US" sz="2000" dirty="0"/>
          </a:p>
          <a:p>
            <a:r>
              <a:rPr lang="en-US" sz="2000" dirty="0"/>
              <a:t>Here, the biggest swing is obvious (the imbalance was $1M+).  We have the starting point for the imbalance, so we will check the GL inventory account(s) to see if there are any transactions for roughly that same amount.  If there are not it signals an imbalance and we can begin research there.</a:t>
            </a:r>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pic>
        <p:nvPicPr>
          <p:cNvPr id="2" name="Picture 1">
            <a:extLst>
              <a:ext uri="{FF2B5EF4-FFF2-40B4-BE49-F238E27FC236}">
                <a16:creationId xmlns:a16="http://schemas.microsoft.com/office/drawing/2014/main" id="{67F131AF-2759-4C25-99A8-8B4A11490551}"/>
              </a:ext>
            </a:extLst>
          </p:cNvPr>
          <p:cNvPicPr>
            <a:picLocks noChangeAspect="1"/>
          </p:cNvPicPr>
          <p:nvPr/>
        </p:nvPicPr>
        <p:blipFill>
          <a:blip r:embed="rId2"/>
          <a:stretch>
            <a:fillRect/>
          </a:stretch>
        </p:blipFill>
        <p:spPr>
          <a:xfrm>
            <a:off x="3186476" y="2338524"/>
            <a:ext cx="5819048" cy="2180952"/>
          </a:xfrm>
          <a:prstGeom prst="rect">
            <a:avLst/>
          </a:prstGeom>
        </p:spPr>
      </p:pic>
    </p:spTree>
    <p:extLst>
      <p:ext uri="{BB962C8B-B14F-4D97-AF65-F5344CB8AC3E}">
        <p14:creationId xmlns:p14="http://schemas.microsoft.com/office/powerpoint/2010/main" val="260054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8"/>
            <a:ext cx="12192000" cy="595564"/>
          </a:xfrm>
        </p:spPr>
        <p:txBody>
          <a:bodyPr>
            <a:normAutofit/>
          </a:bodyPr>
          <a:lstStyle/>
          <a:p>
            <a:r>
              <a:rPr lang="en-CA" b="1" dirty="0"/>
              <a:t>TRANSACTIONS THAT CAUSE IMBALANCES – INVENTORY</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25</a:t>
            </a:fld>
            <a:endParaRPr kumimoji="0" lang="en-US" dirty="0">
              <a:solidFill>
                <a:srgbClr val="FFFFFF"/>
              </a:solidFill>
            </a:endParaRPr>
          </a:p>
        </p:txBody>
      </p:sp>
    </p:spTree>
    <p:extLst>
      <p:ext uri="{BB962C8B-B14F-4D97-AF65-F5344CB8AC3E}">
        <p14:creationId xmlns:p14="http://schemas.microsoft.com/office/powerpoint/2010/main" val="1785184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459684"/>
            <a:ext cx="12118109" cy="50842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There are a few ways inventory imbalances happen:</a:t>
            </a:r>
          </a:p>
          <a:p>
            <a:pPr lvl="1"/>
            <a:r>
              <a:rPr lang="en-US" dirty="0"/>
              <a:t>Inventory Adjustments</a:t>
            </a:r>
          </a:p>
          <a:p>
            <a:pPr lvl="1"/>
            <a:r>
              <a:rPr lang="en-US" dirty="0"/>
              <a:t>Incorrect Item Set-Up</a:t>
            </a:r>
          </a:p>
          <a:p>
            <a:pPr lvl="1"/>
            <a:r>
              <a:rPr lang="en-US" dirty="0"/>
              <a:t>Inventory Cost Edits</a:t>
            </a:r>
          </a:p>
          <a:p>
            <a:r>
              <a:rPr lang="en-US" dirty="0"/>
              <a:t>Let’s take our starting point:</a:t>
            </a:r>
          </a:p>
          <a:p>
            <a:pPr lvl="1"/>
            <a:r>
              <a:rPr lang="en-US" dirty="0"/>
              <a:t>General Ledger Inventory Balance: $7,049,194.05</a:t>
            </a:r>
          </a:p>
          <a:p>
            <a:pPr lvl="1"/>
            <a:r>
              <a:rPr lang="en-US" dirty="0"/>
              <a:t>Inventory Value Report: $7,049,194.05</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6" name="Picture 5">
            <a:extLst>
              <a:ext uri="{FF2B5EF4-FFF2-40B4-BE49-F238E27FC236}">
                <a16:creationId xmlns:a16="http://schemas.microsoft.com/office/drawing/2014/main" id="{2B730781-D044-4E0D-8031-93778AFE3A38}"/>
              </a:ext>
            </a:extLst>
          </p:cNvPr>
          <p:cNvPicPr>
            <a:picLocks noChangeAspect="1"/>
          </p:cNvPicPr>
          <p:nvPr/>
        </p:nvPicPr>
        <p:blipFill>
          <a:blip r:embed="rId2"/>
          <a:stretch>
            <a:fillRect/>
          </a:stretch>
        </p:blipFill>
        <p:spPr>
          <a:xfrm>
            <a:off x="5750873" y="4350697"/>
            <a:ext cx="6238095" cy="1047619"/>
          </a:xfrm>
          <a:prstGeom prst="rect">
            <a:avLst/>
          </a:prstGeom>
        </p:spPr>
      </p:pic>
      <p:pic>
        <p:nvPicPr>
          <p:cNvPr id="8" name="Picture 7">
            <a:extLst>
              <a:ext uri="{FF2B5EF4-FFF2-40B4-BE49-F238E27FC236}">
                <a16:creationId xmlns:a16="http://schemas.microsoft.com/office/drawing/2014/main" id="{09500E6F-5C85-47FA-B66E-AD8CC0BCA8A7}"/>
              </a:ext>
            </a:extLst>
          </p:cNvPr>
          <p:cNvPicPr>
            <a:picLocks noChangeAspect="1"/>
          </p:cNvPicPr>
          <p:nvPr/>
        </p:nvPicPr>
        <p:blipFill>
          <a:blip r:embed="rId3"/>
          <a:stretch>
            <a:fillRect/>
          </a:stretch>
        </p:blipFill>
        <p:spPr>
          <a:xfrm>
            <a:off x="138462" y="4472135"/>
            <a:ext cx="5547841" cy="804742"/>
          </a:xfrm>
          <a:prstGeom prst="rect">
            <a:avLst/>
          </a:prstGeom>
        </p:spPr>
      </p:pic>
    </p:spTree>
    <p:extLst>
      <p:ext uri="{BB962C8B-B14F-4D97-AF65-F5344CB8AC3E}">
        <p14:creationId xmlns:p14="http://schemas.microsoft.com/office/powerpoint/2010/main" val="71751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Inventory Adjustments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459684"/>
            <a:ext cx="12118109" cy="50842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Adjustments can cause your system to be out of balance if the account associated with it is an inventory account.</a:t>
            </a:r>
          </a:p>
          <a:p>
            <a:endParaRPr lang="en-US" dirty="0"/>
          </a:p>
          <a:p>
            <a:r>
              <a:rPr lang="en-US" dirty="0"/>
              <a:t>Inventory Adjustments are identified with a Journal ID = “IA”</a:t>
            </a:r>
          </a:p>
          <a:p>
            <a:endParaRPr lang="en-US" dirty="0"/>
          </a:p>
          <a:p>
            <a:r>
              <a:rPr lang="en-US" dirty="0"/>
              <a:t>The Inventory Adjustment Reasons are free form and are managed in the Adjustment Reason Maintenance window  (Inventory – Inventory Management – System – Adjustment Reason Maintenance).</a:t>
            </a:r>
          </a:p>
          <a:p>
            <a:pPr lvl="1"/>
            <a:r>
              <a:rPr lang="en-US" dirty="0"/>
              <a:t>These codes require a GL Account to be associated with them.</a:t>
            </a:r>
          </a:p>
          <a:p>
            <a:pPr lvl="1"/>
            <a:r>
              <a:rPr lang="en-US" dirty="0"/>
              <a:t>Whatever code you choose dictates the GL Account it hits.  If there is an Adjustment Reason code with a GL Account associated with Inventory your balance will be off.</a:t>
            </a:r>
          </a:p>
          <a:p>
            <a:endParaRPr lang="en-US" dirty="0"/>
          </a:p>
          <a:p>
            <a:r>
              <a:rPr lang="en-US" dirty="0"/>
              <a:t>Solution: Ensure all Adjustment Reason Codes hit a P&amp;L account, not an Inventory account.</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3821197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Inventory Adjustments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294429"/>
            <a:ext cx="12118109" cy="132758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Navigate to Adjustment Reason Maintenance.  Double click in the Reason Box.  Review all codes.</a:t>
            </a:r>
          </a:p>
          <a:p>
            <a:pPr lvl="1"/>
            <a:r>
              <a:rPr lang="en-US" dirty="0"/>
              <a:t>This can be done individually, or you can DynaChange the pop up screen to pull on the GL Account (recommended).</a:t>
            </a:r>
          </a:p>
          <a:p>
            <a:pPr lvl="1"/>
            <a:r>
              <a:rPr lang="en-US" dirty="0"/>
              <a:t>As you see below, there is one code with a 14000-100 account, which is an inventory account.</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FE97D9D9-C531-48F9-ACD4-38431C2D820C}"/>
              </a:ext>
            </a:extLst>
          </p:cNvPr>
          <p:cNvPicPr>
            <a:picLocks noChangeAspect="1"/>
          </p:cNvPicPr>
          <p:nvPr/>
        </p:nvPicPr>
        <p:blipFill>
          <a:blip r:embed="rId2"/>
          <a:stretch>
            <a:fillRect/>
          </a:stretch>
        </p:blipFill>
        <p:spPr>
          <a:xfrm>
            <a:off x="2928650" y="2438443"/>
            <a:ext cx="6334699" cy="4419557"/>
          </a:xfrm>
          <a:prstGeom prst="rect">
            <a:avLst/>
          </a:prstGeom>
        </p:spPr>
      </p:pic>
    </p:spTree>
    <p:extLst>
      <p:ext uri="{BB962C8B-B14F-4D97-AF65-F5344CB8AC3E}">
        <p14:creationId xmlns:p14="http://schemas.microsoft.com/office/powerpoint/2010/main" val="1622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Inventory Adjustments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294429"/>
            <a:ext cx="12118109" cy="132758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Navigate to Inventory Adjustment (Inventory – Inventory Management – Transaction – Inventory Adjustments)</a:t>
            </a:r>
          </a:p>
          <a:p>
            <a:r>
              <a:rPr lang="en-US" dirty="0"/>
              <a:t>Enter the Reason Code and fill out the adjustment.  </a:t>
            </a:r>
          </a:p>
          <a:p>
            <a:endParaRPr lang="en-US" dirty="0"/>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3" name="Picture 2">
            <a:extLst>
              <a:ext uri="{FF2B5EF4-FFF2-40B4-BE49-F238E27FC236}">
                <a16:creationId xmlns:a16="http://schemas.microsoft.com/office/drawing/2014/main" id="{008C5401-DCB9-4E75-AEEE-27FD67ACCD0C}"/>
              </a:ext>
            </a:extLst>
          </p:cNvPr>
          <p:cNvPicPr>
            <a:picLocks noChangeAspect="1"/>
          </p:cNvPicPr>
          <p:nvPr/>
        </p:nvPicPr>
        <p:blipFill>
          <a:blip r:embed="rId2"/>
          <a:stretch>
            <a:fillRect/>
          </a:stretch>
        </p:blipFill>
        <p:spPr>
          <a:xfrm>
            <a:off x="1975802" y="2515835"/>
            <a:ext cx="8314286" cy="4161905"/>
          </a:xfrm>
          <a:prstGeom prst="rect">
            <a:avLst/>
          </a:prstGeom>
        </p:spPr>
      </p:pic>
    </p:spTree>
    <p:extLst>
      <p:ext uri="{BB962C8B-B14F-4D97-AF65-F5344CB8AC3E}">
        <p14:creationId xmlns:p14="http://schemas.microsoft.com/office/powerpoint/2010/main" val="24153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51" y="1206013"/>
            <a:ext cx="9636050" cy="1293028"/>
          </a:xfrm>
        </p:spPr>
        <p:txBody>
          <a:bodyPr>
            <a:noAutofit/>
          </a:bodyPr>
          <a:lstStyle/>
          <a:p>
            <a:pPr algn="ctr"/>
            <a:r>
              <a:rPr lang="en-CA" sz="4400" dirty="0"/>
              <a:t>Prophet 21 World Wide User Group Officers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1463041" y="2673323"/>
            <a:ext cx="9347662" cy="2619113"/>
          </a:xfrm>
          <a:prstGeom prst="rect">
            <a:avLst/>
          </a:prstGeom>
        </p:spPr>
        <p:txBody>
          <a:bodyPr wrap="square" numCol="2" spcCol="180000">
            <a:noAutofit/>
          </a:bodyPr>
          <a:lstStyle/>
          <a:p>
            <a:pPr marL="0" indent="0">
              <a:buNone/>
            </a:pPr>
            <a:r>
              <a:rPr lang="en-US" sz="1400" b="1" dirty="0"/>
              <a:t>President</a:t>
            </a:r>
          </a:p>
          <a:p>
            <a:pPr marL="0" indent="0">
              <a:buNone/>
            </a:pPr>
            <a:r>
              <a:rPr lang="en-US" sz="1400" dirty="0"/>
              <a:t>Sam Snow</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T. J. Snow Company, Inc.</a:t>
            </a:r>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Utility Supply and Construction</a:t>
            </a:r>
          </a:p>
          <a:p>
            <a:pPr marL="0" indent="0">
              <a:buNone/>
            </a:pPr>
            <a:endParaRPr lang="en-US" sz="1400" dirty="0"/>
          </a:p>
          <a:p>
            <a:pPr marL="0" indent="0">
              <a:buNone/>
            </a:pPr>
            <a:br>
              <a:rPr lang="en-US" sz="1400" dirty="0"/>
            </a:br>
            <a:r>
              <a:rPr lang="en-US" sz="1400" b="1" dirty="0"/>
              <a:t>Vice President of Member Relations </a:t>
            </a:r>
          </a:p>
          <a:p>
            <a:r>
              <a:rPr lang="en-US" sz="1400" dirty="0"/>
              <a:t>Eric Lunsford</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Inventory Adjustments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294428"/>
            <a:ext cx="12118109" cy="55635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Now, we re-pull reports:</a:t>
            </a:r>
          </a:p>
          <a:p>
            <a:pPr lvl="1"/>
            <a:r>
              <a:rPr lang="en-US" dirty="0"/>
              <a:t>Inventory Value:</a:t>
            </a:r>
          </a:p>
          <a:p>
            <a:pPr lvl="1"/>
            <a:endParaRPr lang="en-US" dirty="0"/>
          </a:p>
          <a:p>
            <a:pPr marL="457200" lvl="1" indent="0">
              <a:buNone/>
            </a:pPr>
            <a:endParaRPr lang="en-US" dirty="0"/>
          </a:p>
          <a:p>
            <a:pPr lvl="1"/>
            <a:r>
              <a:rPr lang="en-US" dirty="0"/>
              <a:t>GL: $7,049,194.06</a:t>
            </a:r>
          </a:p>
          <a:p>
            <a:pPr lvl="1"/>
            <a:endParaRPr lang="en-US" b="1" dirty="0"/>
          </a:p>
          <a:p>
            <a:pPr lvl="1"/>
            <a:endParaRPr lang="en-US" b="1" dirty="0"/>
          </a:p>
          <a:p>
            <a:pPr lvl="1"/>
            <a:endParaRPr lang="en-US" b="1" dirty="0"/>
          </a:p>
          <a:p>
            <a:pPr lvl="1"/>
            <a:r>
              <a:rPr lang="en-US" dirty="0"/>
              <a:t>Delta = ($2129.73)</a:t>
            </a:r>
          </a:p>
          <a:p>
            <a:pPr lvl="1"/>
            <a:endParaRPr lang="en-US" b="1" dirty="0"/>
          </a:p>
          <a:p>
            <a:pPr lvl="1"/>
            <a:r>
              <a:rPr lang="en-US" dirty="0"/>
              <a:t>The Inventory Adjustment processed both a CR and a DR to the same account, netting a $0 transaction for the GL, but adjusted inventory out of P21, affecting the Inventory Value.  We are now out of balance. </a:t>
            </a:r>
          </a:p>
          <a:p>
            <a:endParaRPr lang="en-US" dirty="0"/>
          </a:p>
          <a:p>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18AF9DFB-B2F7-4DA5-AA5D-1B6A2D265A70}"/>
              </a:ext>
            </a:extLst>
          </p:cNvPr>
          <p:cNvPicPr>
            <a:picLocks noChangeAspect="1"/>
          </p:cNvPicPr>
          <p:nvPr/>
        </p:nvPicPr>
        <p:blipFill>
          <a:blip r:embed="rId2"/>
          <a:stretch>
            <a:fillRect/>
          </a:stretch>
        </p:blipFill>
        <p:spPr>
          <a:xfrm>
            <a:off x="2533184" y="1761212"/>
            <a:ext cx="6057143" cy="1000000"/>
          </a:xfrm>
          <a:prstGeom prst="rect">
            <a:avLst/>
          </a:prstGeom>
        </p:spPr>
      </p:pic>
      <p:pic>
        <p:nvPicPr>
          <p:cNvPr id="6" name="Picture 5">
            <a:extLst>
              <a:ext uri="{FF2B5EF4-FFF2-40B4-BE49-F238E27FC236}">
                <a16:creationId xmlns:a16="http://schemas.microsoft.com/office/drawing/2014/main" id="{934F1393-DFD7-49F5-977A-49A93C11E6EE}"/>
              </a:ext>
            </a:extLst>
          </p:cNvPr>
          <p:cNvPicPr>
            <a:picLocks noChangeAspect="1"/>
          </p:cNvPicPr>
          <p:nvPr/>
        </p:nvPicPr>
        <p:blipFill>
          <a:blip r:embed="rId3"/>
          <a:stretch>
            <a:fillRect/>
          </a:stretch>
        </p:blipFill>
        <p:spPr>
          <a:xfrm>
            <a:off x="2533184" y="3136017"/>
            <a:ext cx="5572227" cy="768163"/>
          </a:xfrm>
          <a:prstGeom prst="rect">
            <a:avLst/>
          </a:prstGeom>
        </p:spPr>
      </p:pic>
      <p:pic>
        <p:nvPicPr>
          <p:cNvPr id="7" name="Picture 6">
            <a:extLst>
              <a:ext uri="{FF2B5EF4-FFF2-40B4-BE49-F238E27FC236}">
                <a16:creationId xmlns:a16="http://schemas.microsoft.com/office/drawing/2014/main" id="{ACA453F1-F6EA-47EC-96A4-5B83005CF7E9}"/>
              </a:ext>
            </a:extLst>
          </p:cNvPr>
          <p:cNvPicPr>
            <a:picLocks noChangeAspect="1"/>
          </p:cNvPicPr>
          <p:nvPr/>
        </p:nvPicPr>
        <p:blipFill>
          <a:blip r:embed="rId4"/>
          <a:stretch>
            <a:fillRect/>
          </a:stretch>
        </p:blipFill>
        <p:spPr>
          <a:xfrm>
            <a:off x="1698828" y="5563572"/>
            <a:ext cx="8133333" cy="1266667"/>
          </a:xfrm>
          <a:prstGeom prst="rect">
            <a:avLst/>
          </a:prstGeom>
        </p:spPr>
      </p:pic>
    </p:spTree>
    <p:extLst>
      <p:ext uri="{BB962C8B-B14F-4D97-AF65-F5344CB8AC3E}">
        <p14:creationId xmlns:p14="http://schemas.microsoft.com/office/powerpoint/2010/main" val="288480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294428"/>
            <a:ext cx="12118109" cy="55635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There are two types of items to consider here:</a:t>
            </a:r>
          </a:p>
          <a:p>
            <a:pPr lvl="1"/>
            <a:r>
              <a:rPr lang="en-US" dirty="0"/>
              <a:t>Inventory Items</a:t>
            </a:r>
          </a:p>
          <a:p>
            <a:pPr lvl="1"/>
            <a:r>
              <a:rPr lang="en-US" dirty="0"/>
              <a:t>Other Charge Items: these are service based items, such as labor, fees, etc.  They should not have any inventory stock or any inventory value associated with them. </a:t>
            </a:r>
          </a:p>
          <a:p>
            <a:endParaRPr lang="en-US" dirty="0"/>
          </a:p>
          <a:p>
            <a:r>
              <a:rPr lang="en-US" dirty="0"/>
              <a:t>Inventory Items MUST have the GL Asset Account = Inventory Account.  Revenue and COS Accounts should be P&amp;L accounts.</a:t>
            </a:r>
          </a:p>
          <a:p>
            <a:endParaRPr lang="en-US" dirty="0"/>
          </a:p>
          <a:p>
            <a:r>
              <a:rPr lang="en-US" dirty="0"/>
              <a:t>Other Charge Items MUST have a GL Asset Account = Non-Inventory Account (recommend P&amp;L unless there’s a business reason to have something different).  Revenue and COS Accounts should be P&amp;L Accounts.</a:t>
            </a:r>
          </a:p>
          <a:p>
            <a:endParaRPr lang="en-US" dirty="0"/>
          </a:p>
          <a:p>
            <a:r>
              <a:rPr lang="en-US" dirty="0"/>
              <a:t>Places to Check:</a:t>
            </a:r>
          </a:p>
          <a:p>
            <a:pPr lvl="1"/>
            <a:r>
              <a:rPr lang="en-US" dirty="0"/>
              <a:t>Product Group Maintenance: ensure Product Groups have correct accounting</a:t>
            </a:r>
          </a:p>
          <a:p>
            <a:pPr lvl="1"/>
            <a:r>
              <a:rPr lang="en-US" dirty="0"/>
              <a:t>Item Fast Edit: ensure Items have correct accounting</a:t>
            </a:r>
          </a:p>
          <a:p>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36855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266940"/>
            <a:ext cx="12118109" cy="19720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Product Group Maintenance: Inventory – Inventory Management – System – Product Group Maintenance</a:t>
            </a:r>
          </a:p>
          <a:p>
            <a:pPr lvl="1"/>
            <a:r>
              <a:rPr lang="en-US" dirty="0"/>
              <a:t>Ensure Product Groups are set up with correct accounting, i.e. Product Groups with Inventory Items have the correct accounts and Product Groups with Other Charge items have correct accounts.</a:t>
            </a:r>
          </a:p>
          <a:p>
            <a:pPr lvl="1"/>
            <a:r>
              <a:rPr lang="en-US" dirty="0"/>
              <a:t>Inventory Items and Other Charge Items should not share a product group.</a:t>
            </a:r>
          </a:p>
          <a:p>
            <a:pPr lvl="1"/>
            <a:r>
              <a:rPr lang="en-US" dirty="0"/>
              <a:t>Recommend doing a DynaChange on the pop up window to view all accounts at once!</a:t>
            </a:r>
          </a:p>
          <a:p>
            <a:pPr lvl="1"/>
            <a:r>
              <a:rPr lang="en-US" dirty="0"/>
              <a:t>Once the Product Groups have the correct accounting, move to Inventory Fast Edit.</a:t>
            </a:r>
          </a:p>
          <a:p>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C4CCB26D-56C7-4264-BFC8-FC469C0B4E1D}"/>
              </a:ext>
            </a:extLst>
          </p:cNvPr>
          <p:cNvPicPr>
            <a:picLocks noChangeAspect="1"/>
          </p:cNvPicPr>
          <p:nvPr/>
        </p:nvPicPr>
        <p:blipFill>
          <a:blip r:embed="rId2"/>
          <a:stretch>
            <a:fillRect/>
          </a:stretch>
        </p:blipFill>
        <p:spPr>
          <a:xfrm>
            <a:off x="2632945" y="3171079"/>
            <a:ext cx="7000000" cy="3666667"/>
          </a:xfrm>
          <a:prstGeom prst="rect">
            <a:avLst/>
          </a:prstGeom>
        </p:spPr>
      </p:pic>
      <p:sp>
        <p:nvSpPr>
          <p:cNvPr id="3" name="Right Brace 2">
            <a:extLst>
              <a:ext uri="{FF2B5EF4-FFF2-40B4-BE49-F238E27FC236}">
                <a16:creationId xmlns:a16="http://schemas.microsoft.com/office/drawing/2014/main" id="{ECC8B0F3-FC42-48B9-8728-A4CA6FDF92ED}"/>
              </a:ext>
            </a:extLst>
          </p:cNvPr>
          <p:cNvSpPr/>
          <p:nvPr/>
        </p:nvSpPr>
        <p:spPr>
          <a:xfrm>
            <a:off x="8062511" y="5247703"/>
            <a:ext cx="308472" cy="7932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EB7EB655-5E77-47EF-9C19-E10779E76769}"/>
              </a:ext>
            </a:extLst>
          </p:cNvPr>
          <p:cNvSpPr/>
          <p:nvPr/>
        </p:nvSpPr>
        <p:spPr>
          <a:xfrm>
            <a:off x="8062511" y="6040917"/>
            <a:ext cx="308472" cy="7932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6BEDAFC-4081-4BC8-9D7C-E8A54E833BB7}"/>
              </a:ext>
            </a:extLst>
          </p:cNvPr>
          <p:cNvSpPr txBox="1"/>
          <p:nvPr/>
        </p:nvSpPr>
        <p:spPr>
          <a:xfrm>
            <a:off x="8493353" y="5341338"/>
            <a:ext cx="2886419" cy="646331"/>
          </a:xfrm>
          <a:prstGeom prst="rect">
            <a:avLst/>
          </a:prstGeom>
          <a:solidFill>
            <a:schemeClr val="bg1"/>
          </a:solidFill>
          <a:ln>
            <a:solidFill>
              <a:schemeClr val="tx1"/>
            </a:solidFill>
          </a:ln>
        </p:spPr>
        <p:txBody>
          <a:bodyPr wrap="square" rtlCol="0">
            <a:spAutoFit/>
          </a:bodyPr>
          <a:lstStyle/>
          <a:p>
            <a:r>
              <a:rPr lang="en-US" dirty="0"/>
              <a:t>Items in these groups should be Inventory Items</a:t>
            </a:r>
          </a:p>
        </p:txBody>
      </p:sp>
      <p:sp>
        <p:nvSpPr>
          <p:cNvPr id="8" name="TextBox 7">
            <a:extLst>
              <a:ext uri="{FF2B5EF4-FFF2-40B4-BE49-F238E27FC236}">
                <a16:creationId xmlns:a16="http://schemas.microsoft.com/office/drawing/2014/main" id="{EDFE9D03-3329-40C4-B651-97F10604B8E9}"/>
              </a:ext>
            </a:extLst>
          </p:cNvPr>
          <p:cNvSpPr txBox="1"/>
          <p:nvPr/>
        </p:nvSpPr>
        <p:spPr>
          <a:xfrm>
            <a:off x="8493353" y="6114358"/>
            <a:ext cx="3140459" cy="646331"/>
          </a:xfrm>
          <a:prstGeom prst="rect">
            <a:avLst/>
          </a:prstGeom>
          <a:solidFill>
            <a:schemeClr val="bg1"/>
          </a:solidFill>
          <a:ln>
            <a:solidFill>
              <a:schemeClr val="tx1"/>
            </a:solidFill>
          </a:ln>
        </p:spPr>
        <p:txBody>
          <a:bodyPr wrap="square" rtlCol="0">
            <a:spAutoFit/>
          </a:bodyPr>
          <a:lstStyle/>
          <a:p>
            <a:r>
              <a:rPr lang="en-US" dirty="0"/>
              <a:t>Items in these groups should be Other Charge Items</a:t>
            </a:r>
          </a:p>
        </p:txBody>
      </p:sp>
    </p:spTree>
    <p:extLst>
      <p:ext uri="{BB962C8B-B14F-4D97-AF65-F5344CB8AC3E}">
        <p14:creationId xmlns:p14="http://schemas.microsoft.com/office/powerpoint/2010/main" val="3091747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22024"/>
            <a:ext cx="12118109" cy="55359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a:t>
            </a:r>
          </a:p>
          <a:p>
            <a:pPr lvl="1"/>
            <a:r>
              <a:rPr lang="en-US" dirty="0"/>
              <a:t>If your System Setting is to “Track Revenue by Item”, the account associated with the item will drive the GL posting accounts.  You know this by checking in system settings: Setup – System Setup – System – System Settings.  Navigate to Accounts Receivable – General:</a:t>
            </a:r>
          </a:p>
          <a:p>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5" name="Picture 4">
            <a:extLst>
              <a:ext uri="{FF2B5EF4-FFF2-40B4-BE49-F238E27FC236}">
                <a16:creationId xmlns:a16="http://schemas.microsoft.com/office/drawing/2014/main" id="{48B46F08-0622-473B-BBAF-0FD2D57F2356}"/>
              </a:ext>
            </a:extLst>
          </p:cNvPr>
          <p:cNvPicPr>
            <a:picLocks noChangeAspect="1"/>
          </p:cNvPicPr>
          <p:nvPr/>
        </p:nvPicPr>
        <p:blipFill>
          <a:blip r:embed="rId2"/>
          <a:stretch>
            <a:fillRect/>
          </a:stretch>
        </p:blipFill>
        <p:spPr>
          <a:xfrm>
            <a:off x="2271040" y="3063216"/>
            <a:ext cx="7723809" cy="2009524"/>
          </a:xfrm>
          <a:prstGeom prst="rect">
            <a:avLst/>
          </a:prstGeom>
        </p:spPr>
      </p:pic>
      <p:sp>
        <p:nvSpPr>
          <p:cNvPr id="2" name="Rectangle 1">
            <a:extLst>
              <a:ext uri="{FF2B5EF4-FFF2-40B4-BE49-F238E27FC236}">
                <a16:creationId xmlns:a16="http://schemas.microsoft.com/office/drawing/2014/main" id="{748BD58D-AD6D-4885-A3DF-B493951E3E18}"/>
              </a:ext>
            </a:extLst>
          </p:cNvPr>
          <p:cNvSpPr/>
          <p:nvPr/>
        </p:nvSpPr>
        <p:spPr>
          <a:xfrm>
            <a:off x="5001658" y="4781320"/>
            <a:ext cx="1608462" cy="2914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416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1" y="1311007"/>
            <a:ext cx="12192000"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Other Charge Items:</a:t>
            </a:r>
          </a:p>
          <a:p>
            <a:pPr lvl="1"/>
            <a:r>
              <a:rPr lang="en-US" dirty="0"/>
              <a:t>Look for Other Charge items with an Inventory Account for the Asset Account, and ensure Product Groups are “Other Charge Item” based.</a:t>
            </a:r>
          </a:p>
          <a:p>
            <a:pPr lvl="2"/>
            <a:endParaRPr lang="en-US" dirty="0"/>
          </a:p>
          <a:p>
            <a:pPr lvl="2"/>
            <a:endParaRPr lang="en-US" dirty="0"/>
          </a:p>
          <a:p>
            <a:pPr lvl="2"/>
            <a:endParaRPr lang="en-US" dirty="0"/>
          </a:p>
          <a:p>
            <a:pPr lvl="2"/>
            <a:endParaRPr lang="en-US" dirty="0"/>
          </a:p>
          <a:p>
            <a:pPr lvl="2"/>
            <a:endParaRPr lang="en-US" dirty="0"/>
          </a:p>
          <a:p>
            <a:pPr lvl="1"/>
            <a:r>
              <a:rPr lang="en-US" dirty="0"/>
              <a:t>Right Click and Select “Apply Query”.  Add the Item ID and Item Description as Columns.  Press OK.  This will populate a list of all “Other Charge” items configured in your system.</a:t>
            </a:r>
          </a:p>
          <a:p>
            <a:pPr lvl="3"/>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3" name="Picture 2">
            <a:extLst>
              <a:ext uri="{FF2B5EF4-FFF2-40B4-BE49-F238E27FC236}">
                <a16:creationId xmlns:a16="http://schemas.microsoft.com/office/drawing/2014/main" id="{1A4A3E48-E72F-4EE0-8D11-E512C1B4B0BF}"/>
              </a:ext>
            </a:extLst>
          </p:cNvPr>
          <p:cNvPicPr>
            <a:picLocks noChangeAspect="1"/>
          </p:cNvPicPr>
          <p:nvPr/>
        </p:nvPicPr>
        <p:blipFill>
          <a:blip r:embed="rId2"/>
          <a:stretch>
            <a:fillRect/>
          </a:stretch>
        </p:blipFill>
        <p:spPr>
          <a:xfrm>
            <a:off x="4475866" y="2240549"/>
            <a:ext cx="2380952" cy="1609524"/>
          </a:xfrm>
          <a:prstGeom prst="rect">
            <a:avLst/>
          </a:prstGeom>
        </p:spPr>
      </p:pic>
      <p:pic>
        <p:nvPicPr>
          <p:cNvPr id="4" name="Picture 3">
            <a:extLst>
              <a:ext uri="{FF2B5EF4-FFF2-40B4-BE49-F238E27FC236}">
                <a16:creationId xmlns:a16="http://schemas.microsoft.com/office/drawing/2014/main" id="{30AA916F-26AD-4CB1-B240-D93E43E68A09}"/>
              </a:ext>
            </a:extLst>
          </p:cNvPr>
          <p:cNvPicPr>
            <a:picLocks noChangeAspect="1"/>
          </p:cNvPicPr>
          <p:nvPr/>
        </p:nvPicPr>
        <p:blipFill>
          <a:blip r:embed="rId3"/>
          <a:stretch>
            <a:fillRect/>
          </a:stretch>
        </p:blipFill>
        <p:spPr>
          <a:xfrm>
            <a:off x="2908452" y="4549965"/>
            <a:ext cx="6818945" cy="2308033"/>
          </a:xfrm>
          <a:prstGeom prst="rect">
            <a:avLst/>
          </a:prstGeom>
        </p:spPr>
      </p:pic>
    </p:spTree>
    <p:extLst>
      <p:ext uri="{BB962C8B-B14F-4D97-AF65-F5344CB8AC3E}">
        <p14:creationId xmlns:p14="http://schemas.microsoft.com/office/powerpoint/2010/main" val="4064275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Other Charge Items:</a:t>
            </a:r>
          </a:p>
          <a:p>
            <a:pPr lvl="1"/>
            <a:r>
              <a:rPr lang="en-US" dirty="0"/>
              <a:t>Click on the Location Tab.  Add on the following columns:</a:t>
            </a:r>
          </a:p>
          <a:p>
            <a:pPr lvl="2"/>
            <a:r>
              <a:rPr lang="en-US" dirty="0"/>
              <a:t>Item ID</a:t>
            </a:r>
          </a:p>
          <a:p>
            <a:pPr lvl="2"/>
            <a:r>
              <a:rPr lang="en-US" dirty="0"/>
              <a:t>Item Description</a:t>
            </a:r>
          </a:p>
          <a:p>
            <a:pPr lvl="2"/>
            <a:r>
              <a:rPr lang="en-US" dirty="0"/>
              <a:t>Product Group ID</a:t>
            </a:r>
          </a:p>
          <a:p>
            <a:pPr lvl="2"/>
            <a:r>
              <a:rPr lang="en-US" dirty="0"/>
              <a:t>Product Group Description</a:t>
            </a:r>
          </a:p>
          <a:p>
            <a:pPr lvl="2"/>
            <a:r>
              <a:rPr lang="en-US" dirty="0"/>
              <a:t>Asset Account</a:t>
            </a:r>
          </a:p>
          <a:p>
            <a:pPr lvl="2"/>
            <a:r>
              <a:rPr lang="en-US" dirty="0"/>
              <a:t>COS Account</a:t>
            </a:r>
          </a:p>
          <a:p>
            <a:pPr lvl="2"/>
            <a:r>
              <a:rPr lang="en-US" dirty="0"/>
              <a:t>Revenue Account</a:t>
            </a:r>
          </a:p>
          <a:p>
            <a:pPr lvl="1"/>
            <a:r>
              <a:rPr lang="en-US" dirty="0"/>
              <a:t>Select OK.  Data will populate.</a:t>
            </a:r>
          </a:p>
          <a:p>
            <a:pPr marL="457200" lvl="1" indent="0">
              <a:buNone/>
            </a:pPr>
            <a:endParaRPr lang="en-US" dirty="0"/>
          </a:p>
          <a:p>
            <a:pPr lvl="3"/>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395152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Other Charge Items:</a:t>
            </a:r>
          </a:p>
          <a:p>
            <a:pPr lvl="1"/>
            <a:r>
              <a:rPr lang="en-US" dirty="0"/>
              <a:t>Now, we look for any anomalies.  </a:t>
            </a:r>
          </a:p>
          <a:p>
            <a:pPr lvl="2"/>
            <a:r>
              <a:rPr lang="en-US" dirty="0"/>
              <a:t>First item to check is 106038.  Based on this particular companies’ Item ID nomenclature, this looks like it may be an inventory item, not an Other Charge item.  You would check this with the team responsible for item configuration.</a:t>
            </a:r>
          </a:p>
          <a:p>
            <a:pPr lvl="2"/>
            <a:r>
              <a:rPr lang="en-US" dirty="0"/>
              <a:t>Next item to address is “FEES”.  This looks like an Other Charge item but has an inventory account associated with it.  We will need to verify that it’s other charge (it is) and update the account.</a:t>
            </a:r>
          </a:p>
          <a:p>
            <a:pPr marL="457200" lvl="1" indent="0">
              <a:buNone/>
            </a:pPr>
            <a:endParaRPr lang="en-US" dirty="0"/>
          </a:p>
          <a:p>
            <a:pPr lvl="3"/>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3" name="Picture 2">
            <a:extLst>
              <a:ext uri="{FF2B5EF4-FFF2-40B4-BE49-F238E27FC236}">
                <a16:creationId xmlns:a16="http://schemas.microsoft.com/office/drawing/2014/main" id="{31A3B91E-57BB-4808-80DA-484045E537B1}"/>
              </a:ext>
            </a:extLst>
          </p:cNvPr>
          <p:cNvPicPr>
            <a:picLocks noChangeAspect="1"/>
          </p:cNvPicPr>
          <p:nvPr/>
        </p:nvPicPr>
        <p:blipFill>
          <a:blip r:embed="rId2"/>
          <a:stretch>
            <a:fillRect/>
          </a:stretch>
        </p:blipFill>
        <p:spPr>
          <a:xfrm>
            <a:off x="0" y="3429000"/>
            <a:ext cx="12192000" cy="1860436"/>
          </a:xfrm>
          <a:prstGeom prst="rect">
            <a:avLst/>
          </a:prstGeom>
        </p:spPr>
      </p:pic>
    </p:spTree>
    <p:extLst>
      <p:ext uri="{BB962C8B-B14F-4D97-AF65-F5344CB8AC3E}">
        <p14:creationId xmlns:p14="http://schemas.microsoft.com/office/powerpoint/2010/main" val="113590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Inventory Fast Edit – Other Charge Items:</a:t>
            </a:r>
          </a:p>
          <a:p>
            <a:pPr lvl="1"/>
            <a:endParaRPr lang="en-US" sz="1800" dirty="0"/>
          </a:p>
          <a:p>
            <a:pPr lvl="1"/>
            <a:r>
              <a:rPr lang="en-US" sz="1800" dirty="0"/>
              <a:t>“FEES” Item:  </a:t>
            </a:r>
          </a:p>
          <a:p>
            <a:pPr lvl="2"/>
            <a:endParaRPr lang="en-US" sz="1600" dirty="0"/>
          </a:p>
          <a:p>
            <a:pPr lvl="2"/>
            <a:r>
              <a:rPr lang="en-US" sz="1600" dirty="0"/>
              <a:t>If the account is not updated, and the item is costed in OE, inventory will be out of balance.</a:t>
            </a:r>
          </a:p>
          <a:p>
            <a:pPr lvl="2"/>
            <a:endParaRPr lang="en-US" sz="1600" dirty="0"/>
          </a:p>
          <a:p>
            <a:pPr lvl="2"/>
            <a:r>
              <a:rPr lang="en-US" sz="1600" dirty="0"/>
              <a:t>If the account is not updated and the item is NOT costed in OE, inventory will stay in balance.  But there are other areas where there can be issues – so this is not recommended.</a:t>
            </a:r>
          </a:p>
          <a:p>
            <a:pPr lvl="2"/>
            <a:endParaRPr lang="en-US" sz="1600" dirty="0"/>
          </a:p>
          <a:p>
            <a:pPr lvl="2"/>
            <a:r>
              <a:rPr lang="en-US" sz="1600" dirty="0"/>
              <a:t>Let’s take a look at what happens:</a:t>
            </a:r>
          </a:p>
          <a:p>
            <a:pPr lvl="3"/>
            <a:r>
              <a:rPr lang="en-US" sz="1400" dirty="0"/>
              <a:t>Inventory Value Balance before Order: $7,049,153.76</a:t>
            </a:r>
          </a:p>
          <a:p>
            <a:pPr lvl="3"/>
            <a:r>
              <a:rPr lang="en-US" sz="1400" dirty="0"/>
              <a:t>Inventory GL Balance before Order: $7,049,153.76</a:t>
            </a:r>
          </a:p>
          <a:p>
            <a:pPr lvl="2"/>
            <a:endParaRPr lang="en-US" sz="1600" dirty="0"/>
          </a:p>
          <a:p>
            <a:pPr marL="457200" lvl="1" indent="0">
              <a:buNone/>
            </a:pPr>
            <a:endParaRPr lang="en-US" sz="1800" dirty="0"/>
          </a:p>
          <a:p>
            <a:pPr lvl="3"/>
            <a:endParaRPr lang="en-US" sz="1400" dirty="0"/>
          </a:p>
          <a:p>
            <a:pPr marL="914400" lvl="2" indent="0">
              <a:buNone/>
            </a:pPr>
            <a:endParaRPr lang="en-US" sz="1600" dirty="0"/>
          </a:p>
          <a:p>
            <a:endParaRPr lang="en-US" sz="2000" dirty="0"/>
          </a:p>
          <a:p>
            <a:pPr marL="457200" lvl="1" indent="0">
              <a:buNone/>
            </a:pPr>
            <a:endParaRPr lang="en-US" sz="1800" dirty="0"/>
          </a:p>
          <a:p>
            <a:pPr lvl="1"/>
            <a:endParaRPr lang="en-US" sz="1800" dirty="0"/>
          </a:p>
          <a:p>
            <a:pPr lvl="1"/>
            <a:endParaRPr lang="en-US" sz="1800" dirty="0"/>
          </a:p>
          <a:p>
            <a:pPr lvl="1"/>
            <a:endParaRPr lang="en-US" sz="1800" dirty="0"/>
          </a:p>
          <a:p>
            <a:pPr marL="914400" lvl="2" indent="0">
              <a:buFont typeface="Wingdings" panose="05000000000000000000" pitchFamily="2" charset="2"/>
              <a:buNone/>
            </a:pPr>
            <a:endParaRPr lang="en-US" sz="16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spTree>
    <p:extLst>
      <p:ext uri="{BB962C8B-B14F-4D97-AF65-F5344CB8AC3E}">
        <p14:creationId xmlns:p14="http://schemas.microsoft.com/office/powerpoint/2010/main" val="214724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Inventory Fast Edit – Other Charge Items:</a:t>
            </a:r>
          </a:p>
          <a:p>
            <a:pPr lvl="1"/>
            <a:r>
              <a:rPr lang="en-US" sz="1800" dirty="0"/>
              <a:t>FEES Item:  Create an order and enter a cost for the Other Charge item on the Cost Tab.  Invoice the Order.</a:t>
            </a:r>
          </a:p>
          <a:p>
            <a:pPr lvl="3"/>
            <a:endParaRPr lang="en-US" sz="1400" dirty="0"/>
          </a:p>
          <a:p>
            <a:pPr marL="914400" lvl="2" indent="0">
              <a:buNone/>
            </a:pPr>
            <a:endParaRPr lang="en-US" sz="1600" dirty="0"/>
          </a:p>
          <a:p>
            <a:endParaRPr lang="en-US" sz="2000" dirty="0"/>
          </a:p>
          <a:p>
            <a:pPr marL="457200" lvl="1" indent="0">
              <a:buNone/>
            </a:pPr>
            <a:endParaRPr lang="en-US" sz="1800" dirty="0"/>
          </a:p>
          <a:p>
            <a:pPr lvl="1"/>
            <a:endParaRPr lang="en-US" sz="1800" dirty="0"/>
          </a:p>
          <a:p>
            <a:pPr lvl="1"/>
            <a:endParaRPr lang="en-US" sz="1800" dirty="0"/>
          </a:p>
          <a:p>
            <a:pPr lvl="1"/>
            <a:endParaRPr lang="en-US" sz="1800" dirty="0"/>
          </a:p>
          <a:p>
            <a:pPr marL="914400" lvl="2" indent="0">
              <a:buFont typeface="Wingdings" panose="05000000000000000000" pitchFamily="2" charset="2"/>
              <a:buNone/>
            </a:pPr>
            <a:endParaRPr lang="en-US" sz="1600" dirty="0"/>
          </a:p>
          <a:p>
            <a:pPr lvl="1"/>
            <a:endParaRPr lang="en-US" sz="1800" dirty="0"/>
          </a:p>
          <a:p>
            <a:pPr lvl="1"/>
            <a:endParaRPr lang="en-US" sz="1800" dirty="0"/>
          </a:p>
          <a:p>
            <a:pPr lvl="1"/>
            <a:endParaRPr lang="en-US" sz="1800" dirty="0"/>
          </a:p>
          <a:p>
            <a:pPr marL="457200" lvl="1" indent="0">
              <a:buFont typeface="Wingdings" panose="05000000000000000000" pitchFamily="2" charset="2"/>
              <a:buNone/>
            </a:pPr>
            <a:endParaRPr lang="en-US" sz="1800" dirty="0"/>
          </a:p>
          <a:p>
            <a:pPr lvl="2"/>
            <a:endParaRPr lang="en-US" sz="1600" dirty="0"/>
          </a:p>
          <a:p>
            <a:pPr lvl="2"/>
            <a:endParaRPr lang="en-US" sz="1600" dirty="0"/>
          </a:p>
        </p:txBody>
      </p:sp>
      <p:pic>
        <p:nvPicPr>
          <p:cNvPr id="2" name="Picture 1">
            <a:extLst>
              <a:ext uri="{FF2B5EF4-FFF2-40B4-BE49-F238E27FC236}">
                <a16:creationId xmlns:a16="http://schemas.microsoft.com/office/drawing/2014/main" id="{43061DE7-4F49-4362-A2A6-2BB685EB1001}"/>
              </a:ext>
            </a:extLst>
          </p:cNvPr>
          <p:cNvPicPr>
            <a:picLocks noChangeAspect="1"/>
          </p:cNvPicPr>
          <p:nvPr/>
        </p:nvPicPr>
        <p:blipFill>
          <a:blip r:embed="rId2"/>
          <a:stretch>
            <a:fillRect/>
          </a:stretch>
        </p:blipFill>
        <p:spPr>
          <a:xfrm>
            <a:off x="2036227" y="2115048"/>
            <a:ext cx="8119546" cy="2627903"/>
          </a:xfrm>
          <a:prstGeom prst="rect">
            <a:avLst/>
          </a:prstGeom>
        </p:spPr>
      </p:pic>
      <p:pic>
        <p:nvPicPr>
          <p:cNvPr id="4" name="Picture 3">
            <a:extLst>
              <a:ext uri="{FF2B5EF4-FFF2-40B4-BE49-F238E27FC236}">
                <a16:creationId xmlns:a16="http://schemas.microsoft.com/office/drawing/2014/main" id="{1E032D36-49BE-4947-A9FD-E45166165491}"/>
              </a:ext>
            </a:extLst>
          </p:cNvPr>
          <p:cNvPicPr>
            <a:picLocks noChangeAspect="1"/>
          </p:cNvPicPr>
          <p:nvPr/>
        </p:nvPicPr>
        <p:blipFill>
          <a:blip r:embed="rId3"/>
          <a:stretch>
            <a:fillRect/>
          </a:stretch>
        </p:blipFill>
        <p:spPr>
          <a:xfrm>
            <a:off x="2334095" y="4919522"/>
            <a:ext cx="7523809" cy="1761905"/>
          </a:xfrm>
          <a:prstGeom prst="rect">
            <a:avLst/>
          </a:prstGeom>
        </p:spPr>
      </p:pic>
    </p:spTree>
    <p:extLst>
      <p:ext uri="{BB962C8B-B14F-4D97-AF65-F5344CB8AC3E}">
        <p14:creationId xmlns:p14="http://schemas.microsoft.com/office/powerpoint/2010/main" val="2298670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Other Charge Items:</a:t>
            </a:r>
          </a:p>
          <a:p>
            <a:pPr lvl="1"/>
            <a:r>
              <a:rPr lang="en-US" dirty="0"/>
              <a:t>FEES Item:</a:t>
            </a:r>
          </a:p>
          <a:p>
            <a:pPr lvl="2"/>
            <a:r>
              <a:rPr lang="en-US" dirty="0"/>
              <a:t>New Inventory Balance: $7,049,153.76 – no change.  This is because there were no units to remove out of inventory.</a:t>
            </a:r>
          </a:p>
          <a:p>
            <a:pPr lvl="2"/>
            <a:endParaRPr lang="en-US" dirty="0"/>
          </a:p>
          <a:p>
            <a:pPr lvl="2"/>
            <a:endParaRPr lang="en-US" dirty="0"/>
          </a:p>
          <a:p>
            <a:pPr lvl="2"/>
            <a:endParaRPr lang="en-US" dirty="0"/>
          </a:p>
          <a:p>
            <a:pPr lvl="2"/>
            <a:endParaRPr lang="en-US" dirty="0"/>
          </a:p>
          <a:p>
            <a:pPr lvl="2"/>
            <a:endParaRPr lang="en-US" dirty="0"/>
          </a:p>
          <a:p>
            <a:pPr lvl="2"/>
            <a:r>
              <a:rPr lang="en-US" dirty="0"/>
              <a:t>New GL Inventory Balance: $7,048,903.76 – reduced by $250, the item cost we manually entered.</a:t>
            </a:r>
          </a:p>
          <a:p>
            <a:pPr lvl="2"/>
            <a:endParaRPr lang="en-US" dirty="0"/>
          </a:p>
          <a:p>
            <a:pPr lvl="2"/>
            <a:endParaRPr lang="en-US" dirty="0"/>
          </a:p>
          <a:p>
            <a:pPr lvl="2"/>
            <a:endParaRPr lang="en-US" dirty="0"/>
          </a:p>
          <a:p>
            <a:pPr lvl="2"/>
            <a:endParaRPr lang="en-US" dirty="0"/>
          </a:p>
          <a:p>
            <a:pPr lvl="2"/>
            <a:r>
              <a:rPr lang="en-US" dirty="0"/>
              <a:t>Delta: ($250.00).  Since the Asset Account is set to an Inventory account, the GL Inventory account was credited for the amount of cost entered and the COGS account was debited for the same amount.  </a:t>
            </a:r>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F17E1DB3-F8DB-4F0B-B1C9-09A649E16558}"/>
              </a:ext>
            </a:extLst>
          </p:cNvPr>
          <p:cNvPicPr>
            <a:picLocks noChangeAspect="1"/>
          </p:cNvPicPr>
          <p:nvPr/>
        </p:nvPicPr>
        <p:blipFill>
          <a:blip r:embed="rId2"/>
          <a:stretch>
            <a:fillRect/>
          </a:stretch>
        </p:blipFill>
        <p:spPr>
          <a:xfrm>
            <a:off x="3522097" y="2323128"/>
            <a:ext cx="5147806" cy="1021878"/>
          </a:xfrm>
          <a:prstGeom prst="rect">
            <a:avLst/>
          </a:prstGeom>
        </p:spPr>
      </p:pic>
      <p:pic>
        <p:nvPicPr>
          <p:cNvPr id="8" name="Picture 7">
            <a:extLst>
              <a:ext uri="{FF2B5EF4-FFF2-40B4-BE49-F238E27FC236}">
                <a16:creationId xmlns:a16="http://schemas.microsoft.com/office/drawing/2014/main" id="{41024D52-E371-4BFD-8554-1864805B9553}"/>
              </a:ext>
            </a:extLst>
          </p:cNvPr>
          <p:cNvPicPr>
            <a:picLocks noChangeAspect="1"/>
          </p:cNvPicPr>
          <p:nvPr/>
        </p:nvPicPr>
        <p:blipFill>
          <a:blip r:embed="rId3"/>
          <a:stretch>
            <a:fillRect/>
          </a:stretch>
        </p:blipFill>
        <p:spPr>
          <a:xfrm>
            <a:off x="2576127" y="4357127"/>
            <a:ext cx="7039745" cy="1015646"/>
          </a:xfrm>
          <a:prstGeom prst="rect">
            <a:avLst/>
          </a:prstGeom>
        </p:spPr>
      </p:pic>
    </p:spTree>
    <p:extLst>
      <p:ext uri="{BB962C8B-B14F-4D97-AF65-F5344CB8AC3E}">
        <p14:creationId xmlns:p14="http://schemas.microsoft.com/office/powerpoint/2010/main" val="415301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70560" y="1691276"/>
            <a:ext cx="3923607" cy="2470065"/>
          </a:xfrm>
        </p:spPr>
        <p:txBody>
          <a:bodyPr>
            <a:normAutofit/>
          </a:bodyPr>
          <a:lstStyle/>
          <a:p>
            <a:pPr algn="ctr"/>
            <a:r>
              <a:rPr lang="en-CA" sz="4800" dirty="0">
                <a:solidFill>
                  <a:schemeClr val="tx1"/>
                </a:solidFill>
              </a:rPr>
              <a:t>D</a:t>
            </a:r>
            <a:r>
              <a:rPr lang="en-US" sz="4800" dirty="0">
                <a:solidFill>
                  <a:schemeClr val="tx1"/>
                </a:solidFill>
              </a:rPr>
              <a:t>ISCALIMER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4</a:t>
            </a:fld>
            <a:endParaRPr kumimoji="0" lang="en-US"/>
          </a:p>
        </p:txBody>
      </p:sp>
    </p:spTree>
    <p:extLst>
      <p:ext uri="{BB962C8B-B14F-4D97-AF65-F5344CB8AC3E}">
        <p14:creationId xmlns:p14="http://schemas.microsoft.com/office/powerpoint/2010/main" val="157604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Inventory Items:</a:t>
            </a:r>
          </a:p>
          <a:p>
            <a:pPr lvl="1"/>
            <a:r>
              <a:rPr lang="en-US" dirty="0"/>
              <a:t>Navigate back to Item Fast Edit.  This time we set the “Other Charge Items” to “N”.  Because of the volume of items we may also want to limit the product group ID in the “Location Product Group ID” column.</a:t>
            </a:r>
          </a:p>
          <a:p>
            <a:pPr lvl="1"/>
            <a:endParaRPr lang="en-US" dirty="0"/>
          </a:p>
          <a:p>
            <a:pPr lvl="1"/>
            <a:endParaRPr lang="en-US" dirty="0"/>
          </a:p>
          <a:p>
            <a:pPr lvl="1"/>
            <a:endParaRPr lang="en-US" dirty="0"/>
          </a:p>
          <a:p>
            <a:pPr lvl="1"/>
            <a:r>
              <a:rPr lang="en-US" dirty="0"/>
              <a:t>Right Click and Select “Apply Query”.  Add the Item ID and Item Description as Columns.  Press OK.  This will populate a list of all “Inventory” items configured in your system.</a:t>
            </a:r>
          </a:p>
          <a:p>
            <a:pPr lvl="1"/>
            <a:endParaRPr lang="en-US" dirty="0"/>
          </a:p>
          <a:p>
            <a:pPr lvl="1"/>
            <a:endParaRPr lang="en-US" dirty="0"/>
          </a:p>
          <a:p>
            <a:pPr lvl="1"/>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056F4CA9-93D9-4AF4-9F9C-A4DD48CBD13F}"/>
              </a:ext>
            </a:extLst>
          </p:cNvPr>
          <p:cNvPicPr>
            <a:picLocks noChangeAspect="1"/>
          </p:cNvPicPr>
          <p:nvPr/>
        </p:nvPicPr>
        <p:blipFill>
          <a:blip r:embed="rId2"/>
          <a:stretch>
            <a:fillRect/>
          </a:stretch>
        </p:blipFill>
        <p:spPr>
          <a:xfrm>
            <a:off x="5395080" y="2395464"/>
            <a:ext cx="1475730" cy="831561"/>
          </a:xfrm>
          <a:prstGeom prst="rect">
            <a:avLst/>
          </a:prstGeom>
        </p:spPr>
      </p:pic>
      <p:pic>
        <p:nvPicPr>
          <p:cNvPr id="10" name="Picture 9">
            <a:extLst>
              <a:ext uri="{FF2B5EF4-FFF2-40B4-BE49-F238E27FC236}">
                <a16:creationId xmlns:a16="http://schemas.microsoft.com/office/drawing/2014/main" id="{C0B8F2D7-556E-432F-A748-1F6C51C13CD5}"/>
              </a:ext>
            </a:extLst>
          </p:cNvPr>
          <p:cNvPicPr>
            <a:picLocks noChangeAspect="1"/>
          </p:cNvPicPr>
          <p:nvPr/>
        </p:nvPicPr>
        <p:blipFill>
          <a:blip r:embed="rId3"/>
          <a:stretch>
            <a:fillRect/>
          </a:stretch>
        </p:blipFill>
        <p:spPr>
          <a:xfrm>
            <a:off x="2842351" y="4392976"/>
            <a:ext cx="6818945" cy="2308033"/>
          </a:xfrm>
          <a:prstGeom prst="rect">
            <a:avLst/>
          </a:prstGeom>
        </p:spPr>
      </p:pic>
    </p:spTree>
    <p:extLst>
      <p:ext uri="{BB962C8B-B14F-4D97-AF65-F5344CB8AC3E}">
        <p14:creationId xmlns:p14="http://schemas.microsoft.com/office/powerpoint/2010/main" val="216993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Inventory Items:</a:t>
            </a:r>
          </a:p>
          <a:p>
            <a:pPr lvl="1"/>
            <a:r>
              <a:rPr lang="en-US" dirty="0"/>
              <a:t>Click on the Location Tab.  Add on the following columns:</a:t>
            </a:r>
          </a:p>
          <a:p>
            <a:pPr lvl="2"/>
            <a:r>
              <a:rPr lang="en-US" dirty="0"/>
              <a:t>Item ID</a:t>
            </a:r>
          </a:p>
          <a:p>
            <a:pPr lvl="2"/>
            <a:r>
              <a:rPr lang="en-US" dirty="0"/>
              <a:t>Item Description</a:t>
            </a:r>
          </a:p>
          <a:p>
            <a:pPr lvl="2"/>
            <a:r>
              <a:rPr lang="en-US" dirty="0"/>
              <a:t>Product Group ID</a:t>
            </a:r>
          </a:p>
          <a:p>
            <a:pPr lvl="2"/>
            <a:r>
              <a:rPr lang="en-US" dirty="0"/>
              <a:t>Product Group Description</a:t>
            </a:r>
          </a:p>
          <a:p>
            <a:pPr lvl="2"/>
            <a:r>
              <a:rPr lang="en-US" dirty="0"/>
              <a:t>Asset Account</a:t>
            </a:r>
          </a:p>
          <a:p>
            <a:pPr lvl="2"/>
            <a:r>
              <a:rPr lang="en-US" dirty="0"/>
              <a:t>COS Account</a:t>
            </a:r>
          </a:p>
          <a:p>
            <a:pPr lvl="2"/>
            <a:r>
              <a:rPr lang="en-US" dirty="0"/>
              <a:t>Revenue Account</a:t>
            </a:r>
          </a:p>
          <a:p>
            <a:pPr lvl="1"/>
            <a:r>
              <a:rPr lang="en-US" dirty="0"/>
              <a:t>Select OK.  Data will populate.</a:t>
            </a:r>
          </a:p>
          <a:p>
            <a:pPr lvl="1"/>
            <a:endParaRPr lang="en-US" dirty="0"/>
          </a:p>
          <a:p>
            <a:pPr lvl="1"/>
            <a:endParaRPr lang="en-US" dirty="0"/>
          </a:p>
          <a:p>
            <a:pPr lvl="1"/>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622401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Item Configuration</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Inventory Fast Edit – Inventory Items:</a:t>
            </a:r>
          </a:p>
          <a:p>
            <a:pPr lvl="1"/>
            <a:r>
              <a:rPr lang="en-US" dirty="0"/>
              <a:t>Now, we look for Asset Accounts that have Non-Inventory Accounts.</a:t>
            </a:r>
          </a:p>
          <a:p>
            <a:pPr lvl="2"/>
            <a:r>
              <a:rPr lang="en-US" dirty="0"/>
              <a:t>Here, we see item 102568:</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If we process orders for this item with this accounting we will be out of balance, but in reverse.  The GL Inventory Accounts will be higher than the Inventory Value Report.  Items will drop off (or be received in if processing a PO) of the inventory report, but the GL impact will hit the 500000-100 account, causing the imbalance.</a:t>
            </a:r>
          </a:p>
          <a:p>
            <a:pPr marL="457200" lvl="1" indent="0">
              <a:buNone/>
            </a:pPr>
            <a:endParaRPr lang="en-US" dirty="0"/>
          </a:p>
          <a:p>
            <a:pPr lvl="3"/>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5578A361-1E25-4749-AB95-749F9E06582F}"/>
              </a:ext>
            </a:extLst>
          </p:cNvPr>
          <p:cNvPicPr>
            <a:picLocks noChangeAspect="1"/>
          </p:cNvPicPr>
          <p:nvPr/>
        </p:nvPicPr>
        <p:blipFill>
          <a:blip r:embed="rId2"/>
          <a:stretch>
            <a:fillRect/>
          </a:stretch>
        </p:blipFill>
        <p:spPr>
          <a:xfrm>
            <a:off x="433431" y="2535867"/>
            <a:ext cx="10914286" cy="2542857"/>
          </a:xfrm>
          <a:prstGeom prst="rect">
            <a:avLst/>
          </a:prstGeom>
        </p:spPr>
      </p:pic>
    </p:spTree>
    <p:extLst>
      <p:ext uri="{BB962C8B-B14F-4D97-AF65-F5344CB8AC3E}">
        <p14:creationId xmlns:p14="http://schemas.microsoft.com/office/powerpoint/2010/main" val="1072258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Edit Inventory Cost</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Edit Inventory Cost:</a:t>
            </a:r>
          </a:p>
          <a:p>
            <a:pPr lvl="1"/>
            <a:r>
              <a:rPr lang="en-US" dirty="0"/>
              <a:t>This window enables you to manually edit the cost of an item and shows up in the GL with a Journal ID of “IC”.  It will write the variance off to the account you specify.  However, a few things can go wrong here:</a:t>
            </a:r>
          </a:p>
          <a:p>
            <a:pPr lvl="2"/>
            <a:r>
              <a:rPr lang="en-US" dirty="0"/>
              <a:t>Incorrect Accounts on the Item = Imbalance</a:t>
            </a:r>
          </a:p>
          <a:p>
            <a:pPr lvl="3"/>
            <a:r>
              <a:rPr lang="en-US" dirty="0"/>
              <a:t>Recall the Imbalance we found in Inventory? </a:t>
            </a:r>
          </a:p>
          <a:p>
            <a:pPr lvl="3"/>
            <a:endParaRPr lang="en-US" dirty="0"/>
          </a:p>
          <a:p>
            <a:pPr lvl="3"/>
            <a:endParaRPr lang="en-US" dirty="0"/>
          </a:p>
          <a:p>
            <a:pPr lvl="3"/>
            <a:endParaRPr lang="en-US" dirty="0"/>
          </a:p>
          <a:p>
            <a:pPr lvl="3"/>
            <a:endParaRPr lang="en-US" dirty="0"/>
          </a:p>
          <a:p>
            <a:pPr lvl="3"/>
            <a:r>
              <a:rPr lang="en-US" dirty="0"/>
              <a:t>After some digging, we found that this item was set up incorrectly.  The company was using this item as an “Other Charge” item, but it was set up, with stock, as an Inventory Item.  The asset account was assigned as a COS account.  So, when the cost was edited, it took the variance x units in stock and increased the Inventory Value as you see above.  However, since the asset account was a COS account inventory was then out of balance.  The transaction hit the GL as follows:</a:t>
            </a:r>
          </a:p>
          <a:p>
            <a:pPr lvl="3"/>
            <a:endParaRPr lang="en-US" dirty="0"/>
          </a:p>
          <a:p>
            <a:pPr lvl="3"/>
            <a:endParaRPr lang="en-US" dirty="0"/>
          </a:p>
          <a:p>
            <a:pPr lvl="4"/>
            <a:r>
              <a:rPr lang="en-US" dirty="0"/>
              <a:t>The solution here was to re-do the IC adjustment in the other direction to level set everything.  Then, correct the item type to “Other Charge”, remove the inventory associated with it (since there should not be any).  And, if the item needs to be costed do it directly on the order on the “Cost” tab.</a:t>
            </a:r>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3" name="Picture 2">
            <a:extLst>
              <a:ext uri="{FF2B5EF4-FFF2-40B4-BE49-F238E27FC236}">
                <a16:creationId xmlns:a16="http://schemas.microsoft.com/office/drawing/2014/main" id="{B73EE7C1-DD90-4270-BE32-DCB583DA2CCF}"/>
              </a:ext>
            </a:extLst>
          </p:cNvPr>
          <p:cNvPicPr>
            <a:picLocks noChangeAspect="1"/>
          </p:cNvPicPr>
          <p:nvPr/>
        </p:nvPicPr>
        <p:blipFill>
          <a:blip r:embed="rId2"/>
          <a:stretch>
            <a:fillRect/>
          </a:stretch>
        </p:blipFill>
        <p:spPr>
          <a:xfrm>
            <a:off x="3634095" y="3052809"/>
            <a:ext cx="4923809" cy="752381"/>
          </a:xfrm>
          <a:prstGeom prst="rect">
            <a:avLst/>
          </a:prstGeom>
        </p:spPr>
      </p:pic>
      <p:pic>
        <p:nvPicPr>
          <p:cNvPr id="4" name="Picture 3">
            <a:extLst>
              <a:ext uri="{FF2B5EF4-FFF2-40B4-BE49-F238E27FC236}">
                <a16:creationId xmlns:a16="http://schemas.microsoft.com/office/drawing/2014/main" id="{B3BD9BAC-B6DE-4DEA-8895-6EDF0617525C}"/>
              </a:ext>
            </a:extLst>
          </p:cNvPr>
          <p:cNvPicPr>
            <a:picLocks noChangeAspect="1"/>
          </p:cNvPicPr>
          <p:nvPr/>
        </p:nvPicPr>
        <p:blipFill>
          <a:blip r:embed="rId3"/>
          <a:stretch>
            <a:fillRect/>
          </a:stretch>
        </p:blipFill>
        <p:spPr>
          <a:xfrm>
            <a:off x="3019809" y="5051754"/>
            <a:ext cx="6152381" cy="514286"/>
          </a:xfrm>
          <a:prstGeom prst="rect">
            <a:avLst/>
          </a:prstGeom>
        </p:spPr>
      </p:pic>
    </p:spTree>
    <p:extLst>
      <p:ext uri="{BB962C8B-B14F-4D97-AF65-F5344CB8AC3E}">
        <p14:creationId xmlns:p14="http://schemas.microsoft.com/office/powerpoint/2010/main" val="1100446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Edit Inventory Cost</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Edit Inventory Cost:</a:t>
            </a:r>
          </a:p>
          <a:p>
            <a:pPr lvl="1"/>
            <a:r>
              <a:rPr lang="en-US" sz="1800" dirty="0"/>
              <a:t>This window enables you to manually edit the cost of an item and shows up in the GL with a Journal ID of “IC”.  It will write the variance off to the account you specify.  However, a few things can go wrong here:</a:t>
            </a:r>
          </a:p>
          <a:p>
            <a:pPr lvl="2"/>
            <a:r>
              <a:rPr lang="en-US" sz="1600" dirty="0"/>
              <a:t>Setting the Variance Account = Inventory Account.  </a:t>
            </a:r>
          </a:p>
          <a:p>
            <a:pPr lvl="3"/>
            <a:endParaRPr lang="en-US" sz="1400" dirty="0"/>
          </a:p>
          <a:p>
            <a:pPr lvl="3"/>
            <a:r>
              <a:rPr lang="en-US" sz="1400" dirty="0"/>
              <a:t>The Variance Account Number MUST be a non-inventory account.  Otherwise (assuming the item has a Asset Account = Inventory Account), the DR and CR will both hit inventory, causing the inventory to adjust on the Inventory Value report, but have a net $0 transaction on the GL.</a:t>
            </a:r>
          </a:p>
          <a:p>
            <a:pPr lvl="3"/>
            <a:endParaRPr lang="en-US" sz="1400" dirty="0"/>
          </a:p>
          <a:p>
            <a:pPr lvl="3"/>
            <a:r>
              <a:rPr lang="en-US" sz="1400" dirty="0"/>
              <a:t>This should not be an issue for Other Charge items as they should not have stock associated with them.</a:t>
            </a:r>
          </a:p>
          <a:p>
            <a:pPr lvl="3"/>
            <a:endParaRPr lang="en-US" sz="1400" dirty="0"/>
          </a:p>
          <a:p>
            <a:pPr lvl="3"/>
            <a:r>
              <a:rPr lang="en-US" sz="1400" dirty="0"/>
              <a:t>Inventory Value = Inventory GL = $7,049,153.76</a:t>
            </a:r>
          </a:p>
          <a:p>
            <a:pPr lvl="3"/>
            <a:endParaRPr lang="en-US" sz="1400" dirty="0"/>
          </a:p>
          <a:p>
            <a:pPr lvl="3"/>
            <a:r>
              <a:rPr lang="en-US" sz="1400" dirty="0"/>
              <a:t>Navigate to the Edit Inventory Cost Window: Inventory – Inventory Management – System – Edit Inventory Cost.</a:t>
            </a:r>
          </a:p>
          <a:p>
            <a:pPr lvl="3"/>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2550276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Edit Inventory Cost</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Edit Inventory Cost:</a:t>
            </a:r>
          </a:p>
          <a:p>
            <a:pPr lvl="2"/>
            <a:r>
              <a:rPr lang="en-US" sz="1600" dirty="0"/>
              <a:t>Setting the Variance Account = Inventory Account.  THIS SHOULD NEVER HAPPEN!</a:t>
            </a:r>
          </a:p>
          <a:p>
            <a:pPr lvl="2"/>
            <a:r>
              <a:rPr lang="en-US" sz="1600" dirty="0"/>
              <a:t>We are increasing the item cost from $0.027 to $2.00</a:t>
            </a:r>
          </a:p>
          <a:p>
            <a:pPr lvl="3"/>
            <a:endParaRPr lang="en-US" dirty="0"/>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3" name="Picture 2">
            <a:extLst>
              <a:ext uri="{FF2B5EF4-FFF2-40B4-BE49-F238E27FC236}">
                <a16:creationId xmlns:a16="http://schemas.microsoft.com/office/drawing/2014/main" id="{249DE83F-9868-4FB4-A812-5A723211452C}"/>
              </a:ext>
            </a:extLst>
          </p:cNvPr>
          <p:cNvPicPr>
            <a:picLocks noChangeAspect="1"/>
          </p:cNvPicPr>
          <p:nvPr/>
        </p:nvPicPr>
        <p:blipFill>
          <a:blip r:embed="rId2"/>
          <a:stretch>
            <a:fillRect/>
          </a:stretch>
        </p:blipFill>
        <p:spPr>
          <a:xfrm>
            <a:off x="2982761" y="2457975"/>
            <a:ext cx="6179775" cy="4212738"/>
          </a:xfrm>
          <a:prstGeom prst="rect">
            <a:avLst/>
          </a:prstGeom>
        </p:spPr>
      </p:pic>
    </p:spTree>
    <p:extLst>
      <p:ext uri="{BB962C8B-B14F-4D97-AF65-F5344CB8AC3E}">
        <p14:creationId xmlns:p14="http://schemas.microsoft.com/office/powerpoint/2010/main" val="879945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Inventory – Edit Inventory Cost</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Edit Inventory Cost:</a:t>
            </a:r>
          </a:p>
          <a:p>
            <a:pPr lvl="2"/>
            <a:r>
              <a:rPr lang="en-US" dirty="0"/>
              <a:t>Inventory Value: $7,167,623.58 – Inventory Value increased by the amount of the item cost edit.</a:t>
            </a:r>
          </a:p>
          <a:p>
            <a:pPr lvl="2"/>
            <a:endParaRPr lang="en-US" dirty="0"/>
          </a:p>
          <a:p>
            <a:pPr lvl="2"/>
            <a:endParaRPr lang="en-US" dirty="0"/>
          </a:p>
          <a:p>
            <a:pPr lvl="2"/>
            <a:endParaRPr lang="en-US" dirty="0"/>
          </a:p>
          <a:p>
            <a:pPr lvl="2"/>
            <a:endParaRPr lang="en-US" dirty="0"/>
          </a:p>
          <a:p>
            <a:pPr lvl="2"/>
            <a:r>
              <a:rPr lang="en-US" dirty="0"/>
              <a:t>GL Value: $7,049,153.76, no change because the Variance Account = Asset Account for the item, so both the DR and CR hit inventory, creating a net $0 transaction.</a:t>
            </a:r>
          </a:p>
          <a:p>
            <a:pPr lvl="2"/>
            <a:endParaRPr lang="en-US" dirty="0"/>
          </a:p>
          <a:p>
            <a:pPr lvl="2"/>
            <a:endParaRPr lang="en-US" dirty="0"/>
          </a:p>
          <a:p>
            <a:pPr lvl="2"/>
            <a:endParaRPr lang="en-US" dirty="0"/>
          </a:p>
          <a:p>
            <a:pPr lvl="2"/>
            <a:endParaRPr lang="en-US" dirty="0"/>
          </a:p>
          <a:p>
            <a:pPr lvl="2"/>
            <a:r>
              <a:rPr lang="en-US" dirty="0"/>
              <a:t>Delta = $118,469.82</a:t>
            </a:r>
          </a:p>
          <a:p>
            <a:pPr marL="914400" lvl="2" indent="0">
              <a:buNone/>
            </a:pPr>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2" name="Picture 1">
            <a:extLst>
              <a:ext uri="{FF2B5EF4-FFF2-40B4-BE49-F238E27FC236}">
                <a16:creationId xmlns:a16="http://schemas.microsoft.com/office/drawing/2014/main" id="{88E7E071-6051-4657-A823-4639C7A6966E}"/>
              </a:ext>
            </a:extLst>
          </p:cNvPr>
          <p:cNvPicPr>
            <a:picLocks noChangeAspect="1"/>
          </p:cNvPicPr>
          <p:nvPr/>
        </p:nvPicPr>
        <p:blipFill>
          <a:blip r:embed="rId2"/>
          <a:stretch>
            <a:fillRect/>
          </a:stretch>
        </p:blipFill>
        <p:spPr>
          <a:xfrm>
            <a:off x="3038857" y="2086674"/>
            <a:ext cx="6114286" cy="1076190"/>
          </a:xfrm>
          <a:prstGeom prst="rect">
            <a:avLst/>
          </a:prstGeom>
        </p:spPr>
      </p:pic>
      <p:pic>
        <p:nvPicPr>
          <p:cNvPr id="6" name="Picture 5">
            <a:extLst>
              <a:ext uri="{FF2B5EF4-FFF2-40B4-BE49-F238E27FC236}">
                <a16:creationId xmlns:a16="http://schemas.microsoft.com/office/drawing/2014/main" id="{C6103FDC-16C3-471F-8488-226BC23CB3AA}"/>
              </a:ext>
            </a:extLst>
          </p:cNvPr>
          <p:cNvPicPr>
            <a:picLocks noChangeAspect="1"/>
          </p:cNvPicPr>
          <p:nvPr/>
        </p:nvPicPr>
        <p:blipFill>
          <a:blip r:embed="rId3"/>
          <a:stretch>
            <a:fillRect/>
          </a:stretch>
        </p:blipFill>
        <p:spPr>
          <a:xfrm>
            <a:off x="3365121" y="4084503"/>
            <a:ext cx="5535648" cy="810838"/>
          </a:xfrm>
          <a:prstGeom prst="rect">
            <a:avLst/>
          </a:prstGeom>
        </p:spPr>
      </p:pic>
    </p:spTree>
    <p:extLst>
      <p:ext uri="{BB962C8B-B14F-4D97-AF65-F5344CB8AC3E}">
        <p14:creationId xmlns:p14="http://schemas.microsoft.com/office/powerpoint/2010/main" val="3458667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5971"/>
            <a:ext cx="12192000" cy="2206304"/>
          </a:xfrm>
        </p:spPr>
        <p:txBody>
          <a:bodyPr>
            <a:normAutofit/>
          </a:bodyPr>
          <a:lstStyle/>
          <a:p>
            <a:r>
              <a:rPr lang="en-CA" b="1" dirty="0"/>
              <a:t>TRANSACTIONS THAT CAUSE IMBALANCES:</a:t>
            </a:r>
            <a:br>
              <a:rPr lang="en-CA" b="1" dirty="0"/>
            </a:br>
            <a:br>
              <a:rPr lang="en-CA" b="1" dirty="0"/>
            </a:br>
            <a:r>
              <a:rPr lang="en-CA" b="1" dirty="0"/>
              <a:t>Inventory Receipts Clearing/Unvouchered PO</a:t>
            </a:r>
            <a:br>
              <a:rPr lang="en-CA" b="1" dirty="0"/>
            </a:br>
            <a:r>
              <a:rPr lang="en-CA" b="1" dirty="0"/>
              <a:t>Landed cost clearing/unvouchered landed cost</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47</a:t>
            </a:fld>
            <a:endParaRPr kumimoji="0" lang="en-US" dirty="0">
              <a:solidFill>
                <a:srgbClr val="FFFFFF"/>
              </a:solidFill>
            </a:endParaRPr>
          </a:p>
        </p:txBody>
      </p:sp>
    </p:spTree>
    <p:extLst>
      <p:ext uri="{BB962C8B-B14F-4D97-AF65-F5344CB8AC3E}">
        <p14:creationId xmlns:p14="http://schemas.microsoft.com/office/powerpoint/2010/main" val="231958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125835"/>
            <a:ext cx="9806730" cy="813732"/>
          </a:xfrm>
          <a:prstGeom prst="rect">
            <a:avLst/>
          </a:prstGeom>
          <a:noFill/>
          <a:ln>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Inventory Receipts Clearing/Landed Cost Clearing</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The process we will outline here works the same for both PO’s and Landed Cost:</a:t>
            </a:r>
          </a:p>
          <a:p>
            <a:pPr lvl="1"/>
            <a:r>
              <a:rPr lang="en-US" dirty="0"/>
              <a:t>Inventory Receipts Clearing Account = Unvouchered PO Report</a:t>
            </a:r>
          </a:p>
          <a:p>
            <a:pPr lvl="1"/>
            <a:r>
              <a:rPr lang="en-US" dirty="0"/>
              <a:t>Landed Cost Clearing Account = Unvouchered Landed Cost Report</a:t>
            </a:r>
          </a:p>
          <a:p>
            <a:endParaRPr lang="en-US" dirty="0"/>
          </a:p>
          <a:p>
            <a:r>
              <a:rPr lang="en-US" dirty="0"/>
              <a:t>When a PO is received into the warehouse, a PO receipt is completed.  Landed Cost is automatically received by the PO Receipt.</a:t>
            </a:r>
          </a:p>
          <a:p>
            <a:endParaRPr lang="en-US" dirty="0"/>
          </a:p>
          <a:p>
            <a:r>
              <a:rPr lang="en-US" dirty="0"/>
              <a:t>Then, when the voucher is received from the vendor, the “Convert PO to Voucher” or “Convert Landed Cost to Voucher” process is completed.  This removes the liability from the balance sheet account(s) and the PO and Landed Cost Drivers from the Unvouchered PO and Unvouchered Landed Cost reports, respectively.</a:t>
            </a:r>
          </a:p>
          <a:p>
            <a:endParaRPr lang="en-US" dirty="0"/>
          </a:p>
          <a:p>
            <a:r>
              <a:rPr lang="en-US" dirty="0"/>
              <a:t>The GL and Subledger are in balance at this point.</a:t>
            </a:r>
          </a:p>
          <a:p>
            <a:pPr lvl="1"/>
            <a:r>
              <a:rPr lang="en-US" dirty="0"/>
              <a:t>The rest of this section will focus on the PO side rather than landed cost, but the process and implications are the same.</a:t>
            </a:r>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1750983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125835"/>
            <a:ext cx="9806730" cy="813732"/>
          </a:xfrm>
          <a:prstGeom prst="rect">
            <a:avLst/>
          </a:prstGeom>
          <a:noFill/>
          <a:ln>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Inventory Receipts Clearing/Landed Cost Clearing</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If the voucher is reversed for any reason the subledger to GL reconciliation will be off.  When P21 reverses the voucher it puts the liability back into Inventory Receipts Clearing account, but it DOES NOT put it back onto the Unvouchered PO report, meaning you cannot do another “Convert PO to Voucher” for the vendor invoice.  </a:t>
            </a:r>
          </a:p>
          <a:p>
            <a:endParaRPr lang="en-US" sz="2000" dirty="0"/>
          </a:p>
          <a:p>
            <a:r>
              <a:rPr lang="en-US" sz="2000" dirty="0"/>
              <a:t>When the new voucher is entered into P21, the Purchase Account will need to be set to the Inventory Receipts Clearing account for the amount of the original voucher.  Any other amount must hit a different account.  This will bring everything back into balance.</a:t>
            </a:r>
          </a:p>
          <a:p>
            <a:endParaRPr lang="en-US" sz="2000" dirty="0"/>
          </a:p>
          <a:p>
            <a:r>
              <a:rPr lang="en-US" sz="2000" dirty="0"/>
              <a:t>What does this look like in P21?</a:t>
            </a:r>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96773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AGENDA</a:t>
            </a:r>
          </a:p>
        </p:txBody>
      </p:sp>
      <p:sp>
        <p:nvSpPr>
          <p:cNvPr id="6" name="Rectangle 5"/>
          <p:cNvSpPr>
            <a:spLocks noGrp="1"/>
          </p:cNvSpPr>
          <p:nvPr>
            <p:ph sz="half" idx="1"/>
          </p:nvPr>
        </p:nvSpPr>
        <p:spPr>
          <a:xfrm>
            <a:off x="4830732" y="1166071"/>
            <a:ext cx="6269591" cy="5268286"/>
          </a:xfrm>
        </p:spPr>
        <p:txBody>
          <a:bodyPr>
            <a:normAutofit/>
          </a:bodyPr>
          <a:lstStyle/>
          <a:p>
            <a:pPr marL="685783" indent="-685783">
              <a:buAutoNum type="arabicPeriod"/>
            </a:pPr>
            <a:r>
              <a:rPr lang="en-US" dirty="0"/>
              <a:t>Introduction/Bio</a:t>
            </a:r>
          </a:p>
          <a:p>
            <a:pPr marL="685783" indent="-685783">
              <a:buAutoNum type="arabicPeriod"/>
            </a:pPr>
            <a:r>
              <a:rPr lang="en-US" dirty="0"/>
              <a:t>2018 Review</a:t>
            </a:r>
          </a:p>
          <a:p>
            <a:pPr marL="685783" indent="-685783">
              <a:buAutoNum type="arabicPeriod"/>
            </a:pPr>
            <a:r>
              <a:rPr lang="en-US" dirty="0"/>
              <a:t>Where to Begin</a:t>
            </a:r>
          </a:p>
          <a:p>
            <a:pPr marL="685783" indent="-685783">
              <a:buAutoNum type="arabicPeriod"/>
            </a:pPr>
            <a:r>
              <a:rPr lang="en-US" dirty="0"/>
              <a:t>Researching Subledger to GL</a:t>
            </a:r>
          </a:p>
          <a:p>
            <a:pPr marL="685783" indent="-685783">
              <a:buAutoNum type="arabicPeriod"/>
            </a:pPr>
            <a:r>
              <a:rPr lang="en-US" dirty="0"/>
              <a:t>Transactions that Cause Imbalances:</a:t>
            </a:r>
          </a:p>
          <a:p>
            <a:pPr lvl="2"/>
            <a:r>
              <a:rPr lang="en-US" dirty="0"/>
              <a:t>Inventory</a:t>
            </a:r>
          </a:p>
          <a:p>
            <a:pPr lvl="2"/>
            <a:r>
              <a:rPr lang="en-US" dirty="0"/>
              <a:t>Unvouchered PO/Unvouchered Landed Cost</a:t>
            </a:r>
          </a:p>
          <a:p>
            <a:pPr lvl="2"/>
            <a:r>
              <a:rPr lang="en-US" dirty="0"/>
              <a:t>A/R &amp; A/P</a:t>
            </a:r>
          </a:p>
          <a:p>
            <a:pPr marL="685783" indent="-685783">
              <a:buAutoNum type="arabicPeriod"/>
            </a:pPr>
            <a:r>
              <a:rPr lang="en-US" dirty="0"/>
              <a:t>Q&amp;A</a:t>
            </a:r>
          </a:p>
          <a:p>
            <a:pPr marL="685783" indent="-685783">
              <a:buAutoNum type="arabicPeriod"/>
            </a:pP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5</a:t>
            </a:fld>
            <a:endParaRPr kumimoji="0" lang="en-US"/>
          </a:p>
        </p:txBody>
      </p:sp>
      <p:sp>
        <p:nvSpPr>
          <p:cNvPr id="4" name="TextBox 3">
            <a:extLst>
              <a:ext uri="{FF2B5EF4-FFF2-40B4-BE49-F238E27FC236}">
                <a16:creationId xmlns:a16="http://schemas.microsoft.com/office/drawing/2014/main" id="{0526EB6A-A3BA-4715-B6FC-126FD0809172}"/>
              </a:ext>
            </a:extLst>
          </p:cNvPr>
          <p:cNvSpPr txBox="1"/>
          <p:nvPr/>
        </p:nvSpPr>
        <p:spPr>
          <a:xfrm>
            <a:off x="1123389" y="2820786"/>
            <a:ext cx="3452552" cy="830997"/>
          </a:xfrm>
          <a:prstGeom prst="rect">
            <a:avLst/>
          </a:prstGeom>
          <a:noFill/>
        </p:spPr>
        <p:txBody>
          <a:bodyPr wrap="square" rtlCol="0">
            <a:spAutoFit/>
          </a:bodyPr>
          <a:lstStyle/>
          <a:p>
            <a:r>
              <a:rPr lang="en-CA" sz="4800" dirty="0"/>
              <a:t>Agenda</a:t>
            </a:r>
            <a:endParaRPr lang="en-US" sz="4800" dirty="0"/>
          </a:p>
        </p:txBody>
      </p:sp>
    </p:spTree>
    <p:extLst>
      <p:ext uri="{BB962C8B-B14F-4D97-AF65-F5344CB8AC3E}">
        <p14:creationId xmlns:p14="http://schemas.microsoft.com/office/powerpoint/2010/main" val="3628122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125835"/>
            <a:ext cx="9806730" cy="813732"/>
          </a:xfrm>
          <a:prstGeom prst="rect">
            <a:avLst/>
          </a:prstGeom>
          <a:noFill/>
          <a:ln>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Inventory Receipts Clearing/Landed Cost Clearing</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457200" indent="-457200">
              <a:buFont typeface="+mj-lt"/>
              <a:buAutoNum type="arabicPeriod"/>
            </a:pPr>
            <a:r>
              <a:rPr lang="en-US" dirty="0"/>
              <a:t>Original Balances: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Convert PO to Voucher Function is Completed: </a:t>
            </a:r>
          </a:p>
          <a:p>
            <a:pPr lvl="1"/>
            <a:endParaRPr lang="en-US" dirty="0"/>
          </a:p>
          <a:p>
            <a:endParaRPr lang="en-US" sz="1600" dirty="0"/>
          </a:p>
          <a:p>
            <a:pPr marL="457200" lvl="1" indent="0">
              <a:buNone/>
            </a:pPr>
            <a:endParaRPr lang="en-US" sz="1400" dirty="0"/>
          </a:p>
          <a:p>
            <a:pPr lvl="1"/>
            <a:endParaRPr lang="en-US" sz="1400" dirty="0"/>
          </a:p>
          <a:p>
            <a:pPr lvl="1"/>
            <a:endParaRPr lang="en-US" sz="1400" dirty="0"/>
          </a:p>
          <a:p>
            <a:pPr lvl="1"/>
            <a:endParaRPr lang="en-US" sz="1400" dirty="0"/>
          </a:p>
          <a:p>
            <a:pPr marL="914400" lvl="2" indent="0">
              <a:buFont typeface="Wingdings" panose="05000000000000000000" pitchFamily="2" charset="2"/>
              <a:buNone/>
            </a:pPr>
            <a:endParaRPr lang="en-US" sz="12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457200" lvl="1" indent="0">
              <a:buFont typeface="Wingdings" panose="05000000000000000000" pitchFamily="2" charset="2"/>
              <a:buNone/>
            </a:pPr>
            <a:endParaRPr lang="en-US" sz="1400" dirty="0"/>
          </a:p>
          <a:p>
            <a:pPr lvl="2"/>
            <a:endParaRPr lang="en-US" sz="1200" dirty="0"/>
          </a:p>
          <a:p>
            <a:pPr lvl="2"/>
            <a:endParaRPr lang="en-US" sz="1200" dirty="0"/>
          </a:p>
        </p:txBody>
      </p:sp>
      <p:pic>
        <p:nvPicPr>
          <p:cNvPr id="2" name="Picture 1">
            <a:extLst>
              <a:ext uri="{FF2B5EF4-FFF2-40B4-BE49-F238E27FC236}">
                <a16:creationId xmlns:a16="http://schemas.microsoft.com/office/drawing/2014/main" id="{4AAED285-3CA3-459C-A14B-30B531188461}"/>
              </a:ext>
            </a:extLst>
          </p:cNvPr>
          <p:cNvPicPr>
            <a:picLocks noChangeAspect="1"/>
          </p:cNvPicPr>
          <p:nvPr/>
        </p:nvPicPr>
        <p:blipFill>
          <a:blip r:embed="rId2"/>
          <a:stretch>
            <a:fillRect/>
          </a:stretch>
        </p:blipFill>
        <p:spPr>
          <a:xfrm>
            <a:off x="885824" y="1725968"/>
            <a:ext cx="5338807" cy="899253"/>
          </a:xfrm>
          <a:prstGeom prst="rect">
            <a:avLst/>
          </a:prstGeom>
        </p:spPr>
      </p:pic>
      <p:pic>
        <p:nvPicPr>
          <p:cNvPr id="3" name="Picture 2">
            <a:extLst>
              <a:ext uri="{FF2B5EF4-FFF2-40B4-BE49-F238E27FC236}">
                <a16:creationId xmlns:a16="http://schemas.microsoft.com/office/drawing/2014/main" id="{B53991A4-D2B9-4D6E-AF31-A72F65FA40CD}"/>
              </a:ext>
            </a:extLst>
          </p:cNvPr>
          <p:cNvPicPr>
            <a:picLocks noChangeAspect="1"/>
          </p:cNvPicPr>
          <p:nvPr/>
        </p:nvPicPr>
        <p:blipFill>
          <a:blip r:embed="rId3"/>
          <a:stretch>
            <a:fillRect/>
          </a:stretch>
        </p:blipFill>
        <p:spPr>
          <a:xfrm>
            <a:off x="6451172" y="2034745"/>
            <a:ext cx="5514286" cy="590476"/>
          </a:xfrm>
          <a:prstGeom prst="rect">
            <a:avLst/>
          </a:prstGeom>
        </p:spPr>
      </p:pic>
      <p:pic>
        <p:nvPicPr>
          <p:cNvPr id="4" name="Picture 3">
            <a:extLst>
              <a:ext uri="{FF2B5EF4-FFF2-40B4-BE49-F238E27FC236}">
                <a16:creationId xmlns:a16="http://schemas.microsoft.com/office/drawing/2014/main" id="{2D1B3268-67F8-4A90-B5E2-6A253512D9FC}"/>
              </a:ext>
            </a:extLst>
          </p:cNvPr>
          <p:cNvPicPr>
            <a:picLocks noChangeAspect="1"/>
          </p:cNvPicPr>
          <p:nvPr/>
        </p:nvPicPr>
        <p:blipFill>
          <a:blip r:embed="rId4"/>
          <a:stretch>
            <a:fillRect/>
          </a:stretch>
        </p:blipFill>
        <p:spPr>
          <a:xfrm>
            <a:off x="3768182" y="3040182"/>
            <a:ext cx="4912897" cy="3817817"/>
          </a:xfrm>
          <a:prstGeom prst="rect">
            <a:avLst/>
          </a:prstGeom>
        </p:spPr>
      </p:pic>
    </p:spTree>
    <p:extLst>
      <p:ext uri="{BB962C8B-B14F-4D97-AF65-F5344CB8AC3E}">
        <p14:creationId xmlns:p14="http://schemas.microsoft.com/office/powerpoint/2010/main" val="1816146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125835"/>
            <a:ext cx="9806730" cy="813732"/>
          </a:xfrm>
          <a:prstGeom prst="rect">
            <a:avLst/>
          </a:prstGeom>
          <a:noFill/>
          <a:ln>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Inventory Receipts Clearing/Landed Cost Clearing</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342900" indent="-342900">
              <a:buFont typeface="+mj-lt"/>
              <a:buAutoNum type="arabicPeriod" startAt="3"/>
            </a:pPr>
            <a:r>
              <a:rPr lang="en-US" dirty="0"/>
              <a:t>New Balances:</a:t>
            </a:r>
          </a:p>
          <a:p>
            <a:pPr marL="342900" indent="-342900">
              <a:buFont typeface="+mj-lt"/>
              <a:buAutoNum type="arabicPeriod" startAt="3"/>
            </a:pPr>
            <a:endParaRPr lang="en-US" dirty="0"/>
          </a:p>
          <a:p>
            <a:pPr marL="342900" indent="-342900">
              <a:buFont typeface="+mj-lt"/>
              <a:buAutoNum type="arabicPeriod" startAt="3"/>
            </a:pPr>
            <a:endParaRPr lang="en-US" dirty="0"/>
          </a:p>
          <a:p>
            <a:pPr marL="342900" indent="-342900">
              <a:buFont typeface="+mj-lt"/>
              <a:buAutoNum type="arabicPeriod" startAt="3"/>
            </a:pPr>
            <a:r>
              <a:rPr lang="en-US" dirty="0"/>
              <a:t>Reverse Voucher:</a:t>
            </a:r>
          </a:p>
          <a:p>
            <a:endParaRPr lang="en-US" sz="1600" dirty="0"/>
          </a:p>
          <a:p>
            <a:pPr marL="457200" lvl="1" indent="0">
              <a:buNone/>
            </a:pPr>
            <a:endParaRPr lang="en-US" sz="1400" dirty="0"/>
          </a:p>
          <a:p>
            <a:pPr lvl="1"/>
            <a:endParaRPr lang="en-US" sz="1400" dirty="0"/>
          </a:p>
          <a:p>
            <a:pPr lvl="1"/>
            <a:endParaRPr lang="en-US" sz="1400" dirty="0"/>
          </a:p>
          <a:p>
            <a:pPr lvl="1"/>
            <a:endParaRPr lang="en-US" sz="1400" dirty="0"/>
          </a:p>
          <a:p>
            <a:pPr marL="914400" lvl="2" indent="0">
              <a:buFont typeface="Wingdings" panose="05000000000000000000" pitchFamily="2" charset="2"/>
              <a:buNone/>
            </a:pPr>
            <a:endParaRPr lang="en-US" sz="12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457200" lvl="1" indent="0">
              <a:buFont typeface="Wingdings" panose="05000000000000000000" pitchFamily="2" charset="2"/>
              <a:buNone/>
            </a:pPr>
            <a:endParaRPr lang="en-US" sz="1400" dirty="0"/>
          </a:p>
          <a:p>
            <a:pPr lvl="2"/>
            <a:endParaRPr lang="en-US" sz="1200" dirty="0"/>
          </a:p>
          <a:p>
            <a:pPr lvl="2"/>
            <a:endParaRPr lang="en-US" sz="1200" dirty="0"/>
          </a:p>
        </p:txBody>
      </p:sp>
      <p:pic>
        <p:nvPicPr>
          <p:cNvPr id="5" name="Picture 4">
            <a:extLst>
              <a:ext uri="{FF2B5EF4-FFF2-40B4-BE49-F238E27FC236}">
                <a16:creationId xmlns:a16="http://schemas.microsoft.com/office/drawing/2014/main" id="{5D65EDCF-B25E-4A38-8EFF-4990335C29BA}"/>
              </a:ext>
            </a:extLst>
          </p:cNvPr>
          <p:cNvPicPr>
            <a:picLocks noChangeAspect="1"/>
          </p:cNvPicPr>
          <p:nvPr/>
        </p:nvPicPr>
        <p:blipFill>
          <a:blip r:embed="rId2"/>
          <a:stretch>
            <a:fillRect/>
          </a:stretch>
        </p:blipFill>
        <p:spPr>
          <a:xfrm>
            <a:off x="473850" y="1744474"/>
            <a:ext cx="5507318" cy="898649"/>
          </a:xfrm>
          <a:prstGeom prst="rect">
            <a:avLst/>
          </a:prstGeom>
        </p:spPr>
      </p:pic>
      <p:pic>
        <p:nvPicPr>
          <p:cNvPr id="6" name="Picture 5">
            <a:extLst>
              <a:ext uri="{FF2B5EF4-FFF2-40B4-BE49-F238E27FC236}">
                <a16:creationId xmlns:a16="http://schemas.microsoft.com/office/drawing/2014/main" id="{0183F64F-CE95-4A3F-949F-4272D9340BFC}"/>
              </a:ext>
            </a:extLst>
          </p:cNvPr>
          <p:cNvPicPr>
            <a:picLocks noChangeAspect="1"/>
          </p:cNvPicPr>
          <p:nvPr/>
        </p:nvPicPr>
        <p:blipFill>
          <a:blip r:embed="rId3"/>
          <a:stretch>
            <a:fillRect/>
          </a:stretch>
        </p:blipFill>
        <p:spPr>
          <a:xfrm>
            <a:off x="6132945" y="2081218"/>
            <a:ext cx="5533333" cy="561905"/>
          </a:xfrm>
          <a:prstGeom prst="rect">
            <a:avLst/>
          </a:prstGeom>
        </p:spPr>
      </p:pic>
      <p:pic>
        <p:nvPicPr>
          <p:cNvPr id="7" name="Picture 6">
            <a:extLst>
              <a:ext uri="{FF2B5EF4-FFF2-40B4-BE49-F238E27FC236}">
                <a16:creationId xmlns:a16="http://schemas.microsoft.com/office/drawing/2014/main" id="{7581B594-66F7-414D-A2EB-58E7EF4B1AB4}"/>
              </a:ext>
            </a:extLst>
          </p:cNvPr>
          <p:cNvPicPr>
            <a:picLocks noChangeAspect="1"/>
          </p:cNvPicPr>
          <p:nvPr/>
        </p:nvPicPr>
        <p:blipFill>
          <a:blip r:embed="rId4"/>
          <a:stretch>
            <a:fillRect/>
          </a:stretch>
        </p:blipFill>
        <p:spPr>
          <a:xfrm>
            <a:off x="3528002" y="3014563"/>
            <a:ext cx="4906331" cy="3557420"/>
          </a:xfrm>
          <a:prstGeom prst="rect">
            <a:avLst/>
          </a:prstGeom>
        </p:spPr>
      </p:pic>
    </p:spTree>
    <p:extLst>
      <p:ext uri="{BB962C8B-B14F-4D97-AF65-F5344CB8AC3E}">
        <p14:creationId xmlns:p14="http://schemas.microsoft.com/office/powerpoint/2010/main" val="1528381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125835"/>
            <a:ext cx="9806730" cy="813732"/>
          </a:xfrm>
          <a:prstGeom prst="rect">
            <a:avLst/>
          </a:prstGeom>
          <a:noFill/>
          <a:ln>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Inventory Receipts Clearing/Landed Cost Clearing</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342900" indent="-342900">
              <a:buFont typeface="+mj-lt"/>
              <a:buAutoNum type="arabicPeriod" startAt="5"/>
            </a:pPr>
            <a:r>
              <a:rPr lang="en-US" dirty="0"/>
              <a:t>Subledger and GL are now out of Balance:</a:t>
            </a:r>
          </a:p>
          <a:p>
            <a:pPr marL="342900" indent="-342900">
              <a:buFont typeface="+mj-lt"/>
              <a:buAutoNum type="arabicPeriod" startAt="5"/>
            </a:pPr>
            <a:endParaRPr lang="en-US" sz="1600" dirty="0"/>
          </a:p>
          <a:p>
            <a:pPr marL="342900" indent="-342900">
              <a:buFont typeface="+mj-lt"/>
              <a:buAutoNum type="arabicPeriod" startAt="5"/>
            </a:pPr>
            <a:endParaRPr lang="en-US" sz="1600" dirty="0"/>
          </a:p>
          <a:p>
            <a:pPr marL="342900" indent="-342900">
              <a:buFont typeface="+mj-lt"/>
              <a:buAutoNum type="arabicPeriod" startAt="5"/>
            </a:pPr>
            <a:r>
              <a:rPr lang="en-US" sz="1600" dirty="0"/>
              <a:t>The PO is not available in the Convert PO to Voucher screen any longer.  It can only be processed there once.  Instead, we must enter a manual voucher.</a:t>
            </a:r>
          </a:p>
          <a:p>
            <a:pPr marL="342900" indent="-342900">
              <a:buFont typeface="+mj-lt"/>
              <a:buAutoNum type="arabicPeriod" startAt="5"/>
            </a:pPr>
            <a:r>
              <a:rPr lang="en-US" sz="1600" dirty="0"/>
              <a:t>Manual Voucher: Enter a new voucher for the Vendor.  Refer to the original PO in the Description and the Purchase Description.  Enter the amount on the PO in the Purchase Amount field.  This must match exactly or you will still be off.  In this case the new voucher was for $895 (instead of $893) so we will enter $893 to clear the liability and choose a different account for the remaining amount.  </a:t>
            </a:r>
          </a:p>
          <a:p>
            <a:pPr marL="457200" lvl="1" indent="0">
              <a:buNone/>
            </a:pPr>
            <a:endParaRPr lang="en-US" sz="1400" dirty="0"/>
          </a:p>
          <a:p>
            <a:pPr lvl="1"/>
            <a:endParaRPr lang="en-US" sz="1400" dirty="0"/>
          </a:p>
          <a:p>
            <a:pPr lvl="1"/>
            <a:endParaRPr lang="en-US" sz="1400" dirty="0"/>
          </a:p>
          <a:p>
            <a:pPr lvl="1"/>
            <a:endParaRPr lang="en-US" sz="1400" dirty="0"/>
          </a:p>
          <a:p>
            <a:pPr marL="914400" lvl="2" indent="0">
              <a:buFont typeface="Wingdings" panose="05000000000000000000" pitchFamily="2" charset="2"/>
              <a:buNone/>
            </a:pPr>
            <a:endParaRPr lang="en-US" sz="12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457200" lvl="1" indent="0">
              <a:buFont typeface="Wingdings" panose="05000000000000000000" pitchFamily="2" charset="2"/>
              <a:buNone/>
            </a:pPr>
            <a:endParaRPr lang="en-US" sz="1400" dirty="0"/>
          </a:p>
          <a:p>
            <a:pPr lvl="2"/>
            <a:endParaRPr lang="en-US" sz="1200" dirty="0"/>
          </a:p>
          <a:p>
            <a:pPr lvl="2"/>
            <a:endParaRPr lang="en-US" sz="1200" dirty="0"/>
          </a:p>
        </p:txBody>
      </p:sp>
      <p:pic>
        <p:nvPicPr>
          <p:cNvPr id="2" name="Picture 1">
            <a:extLst>
              <a:ext uri="{FF2B5EF4-FFF2-40B4-BE49-F238E27FC236}">
                <a16:creationId xmlns:a16="http://schemas.microsoft.com/office/drawing/2014/main" id="{1DE0B378-A1FF-46B8-8CC7-8BEE733A6AF4}"/>
              </a:ext>
            </a:extLst>
          </p:cNvPr>
          <p:cNvPicPr>
            <a:picLocks noChangeAspect="1"/>
          </p:cNvPicPr>
          <p:nvPr/>
        </p:nvPicPr>
        <p:blipFill>
          <a:blip r:embed="rId2"/>
          <a:stretch>
            <a:fillRect/>
          </a:stretch>
        </p:blipFill>
        <p:spPr>
          <a:xfrm>
            <a:off x="141810" y="1624572"/>
            <a:ext cx="5613736" cy="952634"/>
          </a:xfrm>
          <a:prstGeom prst="rect">
            <a:avLst/>
          </a:prstGeom>
        </p:spPr>
      </p:pic>
      <p:pic>
        <p:nvPicPr>
          <p:cNvPr id="3" name="Picture 2">
            <a:extLst>
              <a:ext uri="{FF2B5EF4-FFF2-40B4-BE49-F238E27FC236}">
                <a16:creationId xmlns:a16="http://schemas.microsoft.com/office/drawing/2014/main" id="{2D4004EE-2520-48CC-9530-C609F42788EF}"/>
              </a:ext>
            </a:extLst>
          </p:cNvPr>
          <p:cNvPicPr>
            <a:picLocks noChangeAspect="1"/>
          </p:cNvPicPr>
          <p:nvPr/>
        </p:nvPicPr>
        <p:blipFill>
          <a:blip r:embed="rId3"/>
          <a:stretch>
            <a:fillRect/>
          </a:stretch>
        </p:blipFill>
        <p:spPr>
          <a:xfrm>
            <a:off x="5675104" y="1941888"/>
            <a:ext cx="6375086" cy="635318"/>
          </a:xfrm>
          <a:prstGeom prst="rect">
            <a:avLst/>
          </a:prstGeom>
        </p:spPr>
      </p:pic>
      <p:pic>
        <p:nvPicPr>
          <p:cNvPr id="4" name="Picture 3">
            <a:extLst>
              <a:ext uri="{FF2B5EF4-FFF2-40B4-BE49-F238E27FC236}">
                <a16:creationId xmlns:a16="http://schemas.microsoft.com/office/drawing/2014/main" id="{3DE344BD-EACA-4AED-9F8B-D9F8BA9D8046}"/>
              </a:ext>
            </a:extLst>
          </p:cNvPr>
          <p:cNvPicPr>
            <a:picLocks noChangeAspect="1"/>
          </p:cNvPicPr>
          <p:nvPr/>
        </p:nvPicPr>
        <p:blipFill>
          <a:blip r:embed="rId4"/>
          <a:stretch>
            <a:fillRect/>
          </a:stretch>
        </p:blipFill>
        <p:spPr>
          <a:xfrm>
            <a:off x="3339899" y="4250001"/>
            <a:ext cx="4831293" cy="2593983"/>
          </a:xfrm>
          <a:prstGeom prst="rect">
            <a:avLst/>
          </a:prstGeom>
        </p:spPr>
      </p:pic>
    </p:spTree>
    <p:extLst>
      <p:ext uri="{BB962C8B-B14F-4D97-AF65-F5344CB8AC3E}">
        <p14:creationId xmlns:p14="http://schemas.microsoft.com/office/powerpoint/2010/main" val="4134868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125835"/>
            <a:ext cx="9806730" cy="813732"/>
          </a:xfrm>
          <a:prstGeom prst="rect">
            <a:avLst/>
          </a:prstGeom>
          <a:noFill/>
          <a:ln>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Inventory Receipts Clearing/Landed Cost Clearing</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417739"/>
            <a:ext cx="12118109" cy="54402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342900" indent="-342900">
              <a:buFont typeface="+mj-lt"/>
              <a:buAutoNum type="arabicPeriod" startAt="8"/>
            </a:pPr>
            <a:r>
              <a:rPr lang="en-US" dirty="0"/>
              <a:t>We are now back in balance!</a:t>
            </a:r>
          </a:p>
          <a:p>
            <a:pPr marL="457200" lvl="1" indent="0">
              <a:buNone/>
            </a:pPr>
            <a:endParaRPr lang="en-US" sz="1400" dirty="0"/>
          </a:p>
          <a:p>
            <a:pPr lvl="1"/>
            <a:endParaRPr lang="en-US" sz="1400" dirty="0"/>
          </a:p>
          <a:p>
            <a:pPr lvl="1"/>
            <a:endParaRPr lang="en-US" sz="1400" dirty="0"/>
          </a:p>
          <a:p>
            <a:pPr lvl="1"/>
            <a:endParaRPr lang="en-US" sz="1400" dirty="0"/>
          </a:p>
          <a:p>
            <a:pPr marL="914400" lvl="2" indent="0">
              <a:buFont typeface="Wingdings" panose="05000000000000000000" pitchFamily="2" charset="2"/>
              <a:buNone/>
            </a:pPr>
            <a:endParaRPr lang="en-US" sz="12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457200" lvl="1" indent="0">
              <a:buFont typeface="Wingdings" panose="05000000000000000000" pitchFamily="2" charset="2"/>
              <a:buNone/>
            </a:pPr>
            <a:endParaRPr lang="en-US" sz="1400" dirty="0"/>
          </a:p>
          <a:p>
            <a:pPr lvl="2"/>
            <a:endParaRPr lang="en-US" sz="1200" dirty="0"/>
          </a:p>
          <a:p>
            <a:pPr lvl="2"/>
            <a:endParaRPr lang="en-US" sz="1200" dirty="0"/>
          </a:p>
        </p:txBody>
      </p:sp>
      <p:pic>
        <p:nvPicPr>
          <p:cNvPr id="5" name="Picture 4">
            <a:extLst>
              <a:ext uri="{FF2B5EF4-FFF2-40B4-BE49-F238E27FC236}">
                <a16:creationId xmlns:a16="http://schemas.microsoft.com/office/drawing/2014/main" id="{17A63670-E49C-4DB0-B091-77A4494FF2C7}"/>
              </a:ext>
            </a:extLst>
          </p:cNvPr>
          <p:cNvPicPr>
            <a:picLocks noChangeAspect="1"/>
          </p:cNvPicPr>
          <p:nvPr/>
        </p:nvPicPr>
        <p:blipFill>
          <a:blip r:embed="rId2"/>
          <a:stretch>
            <a:fillRect/>
          </a:stretch>
        </p:blipFill>
        <p:spPr>
          <a:xfrm>
            <a:off x="73891" y="2045886"/>
            <a:ext cx="6076190" cy="1038095"/>
          </a:xfrm>
          <a:prstGeom prst="rect">
            <a:avLst/>
          </a:prstGeom>
        </p:spPr>
      </p:pic>
      <p:pic>
        <p:nvPicPr>
          <p:cNvPr id="6" name="Picture 5">
            <a:extLst>
              <a:ext uri="{FF2B5EF4-FFF2-40B4-BE49-F238E27FC236}">
                <a16:creationId xmlns:a16="http://schemas.microsoft.com/office/drawing/2014/main" id="{08EC1AF9-B5DD-4ACE-BD94-0C6236AFD736}"/>
              </a:ext>
            </a:extLst>
          </p:cNvPr>
          <p:cNvPicPr>
            <a:picLocks noChangeAspect="1"/>
          </p:cNvPicPr>
          <p:nvPr/>
        </p:nvPicPr>
        <p:blipFill>
          <a:blip r:embed="rId3"/>
          <a:stretch>
            <a:fillRect/>
          </a:stretch>
        </p:blipFill>
        <p:spPr>
          <a:xfrm>
            <a:off x="6290647" y="2493505"/>
            <a:ext cx="5533333" cy="590476"/>
          </a:xfrm>
          <a:prstGeom prst="rect">
            <a:avLst/>
          </a:prstGeom>
        </p:spPr>
      </p:pic>
    </p:spTree>
    <p:extLst>
      <p:ext uri="{BB962C8B-B14F-4D97-AF65-F5344CB8AC3E}">
        <p14:creationId xmlns:p14="http://schemas.microsoft.com/office/powerpoint/2010/main" val="706368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7"/>
            <a:ext cx="12192000" cy="1000107"/>
          </a:xfrm>
        </p:spPr>
        <p:txBody>
          <a:bodyPr>
            <a:normAutofit/>
          </a:bodyPr>
          <a:lstStyle/>
          <a:p>
            <a:r>
              <a:rPr lang="en-CA" b="1" dirty="0"/>
              <a:t>TRANSACTIONS THAT CAUSE IMBALANCES – ACCOUNTS PAYABLE &amp; ACCOUNTS RECEIVABLE</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54</a:t>
            </a:fld>
            <a:endParaRPr kumimoji="0" lang="en-US" dirty="0">
              <a:solidFill>
                <a:srgbClr val="FFFFFF"/>
              </a:solidFill>
            </a:endParaRPr>
          </a:p>
        </p:txBody>
      </p:sp>
    </p:spTree>
    <p:extLst>
      <p:ext uri="{BB962C8B-B14F-4D97-AF65-F5344CB8AC3E}">
        <p14:creationId xmlns:p14="http://schemas.microsoft.com/office/powerpoint/2010/main" val="3605671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A/R &amp; A/P IMBALANCES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A/R and A/P have similar reasons for imbalances.  </a:t>
            </a:r>
          </a:p>
          <a:p>
            <a:pPr lvl="1"/>
            <a:r>
              <a:rPr lang="en-US" dirty="0"/>
              <a:t>The first thing to check is Vendor Fast Edit and Customer Fast Edit. Ensure the accounts are A/P or A/R accounts.</a:t>
            </a:r>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pic>
        <p:nvPicPr>
          <p:cNvPr id="3" name="Picture 2">
            <a:extLst>
              <a:ext uri="{FF2B5EF4-FFF2-40B4-BE49-F238E27FC236}">
                <a16:creationId xmlns:a16="http://schemas.microsoft.com/office/drawing/2014/main" id="{4AD597C6-F6A2-44E1-92C6-1EC14C1C24DA}"/>
              </a:ext>
            </a:extLst>
          </p:cNvPr>
          <p:cNvPicPr>
            <a:picLocks noChangeAspect="1"/>
          </p:cNvPicPr>
          <p:nvPr/>
        </p:nvPicPr>
        <p:blipFill>
          <a:blip r:embed="rId2"/>
          <a:stretch>
            <a:fillRect/>
          </a:stretch>
        </p:blipFill>
        <p:spPr>
          <a:xfrm>
            <a:off x="3231290" y="2106684"/>
            <a:ext cx="5729420" cy="2272292"/>
          </a:xfrm>
          <a:prstGeom prst="rect">
            <a:avLst/>
          </a:prstGeom>
        </p:spPr>
      </p:pic>
      <p:pic>
        <p:nvPicPr>
          <p:cNvPr id="4" name="Picture 3">
            <a:extLst>
              <a:ext uri="{FF2B5EF4-FFF2-40B4-BE49-F238E27FC236}">
                <a16:creationId xmlns:a16="http://schemas.microsoft.com/office/drawing/2014/main" id="{D16BDCF4-87AF-416E-AEC4-47F73F9ABFD7}"/>
              </a:ext>
            </a:extLst>
          </p:cNvPr>
          <p:cNvPicPr>
            <a:picLocks noChangeAspect="1"/>
          </p:cNvPicPr>
          <p:nvPr/>
        </p:nvPicPr>
        <p:blipFill>
          <a:blip r:embed="rId3"/>
          <a:stretch>
            <a:fillRect/>
          </a:stretch>
        </p:blipFill>
        <p:spPr>
          <a:xfrm>
            <a:off x="3470907" y="4378977"/>
            <a:ext cx="5324076" cy="2479023"/>
          </a:xfrm>
          <a:prstGeom prst="rect">
            <a:avLst/>
          </a:prstGeom>
        </p:spPr>
      </p:pic>
    </p:spTree>
    <p:extLst>
      <p:ext uri="{BB962C8B-B14F-4D97-AF65-F5344CB8AC3E}">
        <p14:creationId xmlns:p14="http://schemas.microsoft.com/office/powerpoint/2010/main" val="2307801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F5AF932-E942-4921-8AC2-FE53E0EF5F42}"/>
              </a:ext>
            </a:extLst>
          </p:cNvPr>
          <p:cNvSpPr txBox="1">
            <a:spLocks/>
          </p:cNvSpPr>
          <p:nvPr/>
        </p:nvSpPr>
        <p:spPr>
          <a:xfrm>
            <a:off x="0" y="380134"/>
            <a:ext cx="8590327" cy="517488"/>
          </a:xfrm>
          <a:prstGeom prst="rect">
            <a:avLst/>
          </a:prstGeom>
          <a:noFill/>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4800" b="1" dirty="0"/>
              <a:t>A/R &amp; A/P IMBALANCES</a:t>
            </a:r>
          </a:p>
        </p:txBody>
      </p:sp>
      <p:sp>
        <p:nvSpPr>
          <p:cNvPr id="12" name="Content Placeholder 6">
            <a:extLst>
              <a:ext uri="{FF2B5EF4-FFF2-40B4-BE49-F238E27FC236}">
                <a16:creationId xmlns:a16="http://schemas.microsoft.com/office/drawing/2014/main" id="{8EAB288C-9D72-49C9-92D9-EA6290289C1F}"/>
              </a:ext>
            </a:extLst>
          </p:cNvPr>
          <p:cNvSpPr txBox="1">
            <a:spLocks/>
          </p:cNvSpPr>
          <p:nvPr/>
        </p:nvSpPr>
        <p:spPr>
          <a:xfrm>
            <a:off x="73891" y="1311007"/>
            <a:ext cx="12118109" cy="55469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t>A/R and A/P have similar reasons for imbalances.  </a:t>
            </a:r>
          </a:p>
          <a:p>
            <a:pPr lvl="1"/>
            <a:r>
              <a:rPr lang="en-US" dirty="0"/>
              <a:t>Next, check the GL drilldown for any Journal ID’s that shouldn’t be there:</a:t>
            </a:r>
          </a:p>
          <a:p>
            <a:pPr lvl="2"/>
            <a:r>
              <a:rPr lang="en-US" dirty="0"/>
              <a:t>A/P should have PJ and CD only.</a:t>
            </a:r>
          </a:p>
          <a:p>
            <a:pPr lvl="2"/>
            <a:r>
              <a:rPr lang="en-US" dirty="0"/>
              <a:t>A/R should have SJ, CR &amp; MR only.</a:t>
            </a:r>
          </a:p>
          <a:p>
            <a:pPr lvl="1"/>
            <a:endParaRPr lang="en-US" dirty="0"/>
          </a:p>
          <a:p>
            <a:pPr lvl="1"/>
            <a:r>
              <a:rPr lang="en-US" dirty="0"/>
              <a:t>Finally, pull the balance as of the current day to see if you are now in balance.  If you are, there was a timing related issue, you can notate and move on.</a:t>
            </a:r>
          </a:p>
          <a:p>
            <a:pPr lvl="1"/>
            <a:endParaRPr lang="en-US" dirty="0"/>
          </a:p>
          <a:p>
            <a:pPr lvl="1"/>
            <a:r>
              <a:rPr lang="en-US" dirty="0"/>
              <a:t>But, how do timing issues happen?  </a:t>
            </a:r>
          </a:p>
          <a:p>
            <a:pPr lvl="2"/>
            <a:r>
              <a:rPr lang="en-US" dirty="0"/>
              <a:t>Posting cross period!  If you enter an invoice date of 8/30/19 and post to period 9 you will be out of balance for both A/R and A/P.  The subledger will pick the invoice/voucher up and the GL won’t show it until period 9.  </a:t>
            </a:r>
          </a:p>
          <a:p>
            <a:pPr lvl="1"/>
            <a:endParaRPr lang="en-US" dirty="0"/>
          </a:p>
          <a:p>
            <a:pPr lvl="1"/>
            <a:r>
              <a:rPr lang="en-US" dirty="0"/>
              <a:t>Also, for A/R, ensure all your cash drawers are closed.</a:t>
            </a:r>
          </a:p>
          <a:p>
            <a:endParaRPr lang="en-US" dirty="0"/>
          </a:p>
          <a:p>
            <a:pPr marL="457200" lvl="1" indent="0">
              <a:buNone/>
            </a:pPr>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spTree>
    <p:extLst>
      <p:ext uri="{BB962C8B-B14F-4D97-AF65-F5344CB8AC3E}">
        <p14:creationId xmlns:p14="http://schemas.microsoft.com/office/powerpoint/2010/main" val="830526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7"/>
            <a:ext cx="12192000" cy="1000107"/>
          </a:xfrm>
        </p:spPr>
        <p:txBody>
          <a:bodyPr>
            <a:normAutofit/>
          </a:bodyPr>
          <a:lstStyle/>
          <a:p>
            <a:r>
              <a:rPr lang="en-CA" b="1" dirty="0"/>
              <a:t>Questions???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57</a:t>
            </a:fld>
            <a:endParaRPr kumimoji="0" lang="en-US" dirty="0">
              <a:solidFill>
                <a:srgbClr val="FFFFFF"/>
              </a:solidFill>
            </a:endParaRPr>
          </a:p>
        </p:txBody>
      </p:sp>
    </p:spTree>
    <p:extLst>
      <p:ext uri="{BB962C8B-B14F-4D97-AF65-F5344CB8AC3E}">
        <p14:creationId xmlns:p14="http://schemas.microsoft.com/office/powerpoint/2010/main" val="2804208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AF8F-C897-4397-85D6-72A8391522D7}"/>
              </a:ext>
            </a:extLst>
          </p:cNvPr>
          <p:cNvSpPr>
            <a:spLocks noGrp="1"/>
          </p:cNvSpPr>
          <p:nvPr>
            <p:ph type="ctrTitle"/>
          </p:nvPr>
        </p:nvSpPr>
        <p:spPr>
          <a:xfrm>
            <a:off x="3167405" y="1425968"/>
            <a:ext cx="8484123" cy="2934677"/>
          </a:xfrm>
        </p:spPr>
        <p:txBody>
          <a:bodyPr>
            <a:normAutofit/>
          </a:bodyPr>
          <a:lstStyle/>
          <a:p>
            <a:pPr marL="0" lvl="1" indent="0">
              <a:buNone/>
            </a:pPr>
            <a:r>
              <a:rPr lang="en-US" altLang="x-none" sz="3600" b="1" dirty="0">
                <a:solidFill>
                  <a:schemeClr val="tx1"/>
                </a:solidFill>
              </a:rPr>
              <a:t>Stacy Cline</a:t>
            </a:r>
            <a:br>
              <a:rPr lang="en-US" altLang="x-none" sz="3600" dirty="0">
                <a:solidFill>
                  <a:schemeClr val="tx1"/>
                </a:solidFill>
              </a:rPr>
            </a:br>
            <a:r>
              <a:rPr lang="en-US" altLang="x-none" sz="3600" dirty="0">
                <a:solidFill>
                  <a:schemeClr val="tx1"/>
                </a:solidFill>
              </a:rPr>
              <a:t>Cline Financial Services, LLC</a:t>
            </a:r>
            <a:br>
              <a:rPr lang="en-US" altLang="x-none" sz="3600" dirty="0">
                <a:solidFill>
                  <a:schemeClr val="tx1"/>
                </a:solidFill>
              </a:rPr>
            </a:br>
            <a:r>
              <a:rPr lang="en-US" altLang="x-none" sz="3600" dirty="0">
                <a:solidFill>
                  <a:schemeClr val="tx1"/>
                </a:solidFill>
                <a:hlinkClick r:id="rId2">
                  <a:extLst>
                    <a:ext uri="{A12FA001-AC4F-418D-AE19-62706E023703}">
                      <ahyp:hlinkClr xmlns:ahyp="http://schemas.microsoft.com/office/drawing/2018/hyperlinkcolor" val="tx"/>
                    </a:ext>
                  </a:extLst>
                </a:hlinkClick>
              </a:rPr>
              <a:t>stacy@clinefinancialservices.com</a:t>
            </a:r>
            <a:br>
              <a:rPr lang="en-US" altLang="x-none" sz="3600" dirty="0">
                <a:solidFill>
                  <a:schemeClr val="tx1"/>
                </a:solidFill>
              </a:rPr>
            </a:br>
            <a:r>
              <a:rPr lang="en-US" altLang="x-none" sz="3600" dirty="0">
                <a:solidFill>
                  <a:schemeClr val="tx1"/>
                </a:solidFill>
              </a:rPr>
              <a:t>www.clinefinancialservices.com	</a:t>
            </a:r>
            <a:br>
              <a:rPr lang="en-US" altLang="x-none" sz="3600" dirty="0">
                <a:solidFill>
                  <a:schemeClr val="tx1"/>
                </a:solidFill>
              </a:rPr>
            </a:br>
            <a:r>
              <a:rPr lang="en-US" altLang="x-none" sz="3600" dirty="0">
                <a:solidFill>
                  <a:schemeClr val="tx1"/>
                </a:solidFill>
              </a:rPr>
              <a:t>970-744-0206</a:t>
            </a:r>
          </a:p>
        </p:txBody>
      </p:sp>
      <p:sp>
        <p:nvSpPr>
          <p:cNvPr id="4" name="Slide Number Placeholder 3">
            <a:extLst>
              <a:ext uri="{FF2B5EF4-FFF2-40B4-BE49-F238E27FC236}">
                <a16:creationId xmlns:a16="http://schemas.microsoft.com/office/drawing/2014/main" id="{5E2354D7-E26B-4BC9-83E8-3C1CF9E07CD9}"/>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58</a:t>
            </a:fld>
            <a:endParaRPr lang="en-US" dirty="0"/>
          </a:p>
        </p:txBody>
      </p:sp>
    </p:spTree>
    <p:extLst>
      <p:ext uri="{BB962C8B-B14F-4D97-AF65-F5344CB8AC3E}">
        <p14:creationId xmlns:p14="http://schemas.microsoft.com/office/powerpoint/2010/main" val="392168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BIO</a:t>
            </a:r>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6</a:t>
            </a:fld>
            <a:endParaRPr kumimoji="0" lang="en-US"/>
          </a:p>
        </p:txBody>
      </p:sp>
      <p:sp>
        <p:nvSpPr>
          <p:cNvPr id="5" name="TextBox 4">
            <a:extLst>
              <a:ext uri="{FF2B5EF4-FFF2-40B4-BE49-F238E27FC236}">
                <a16:creationId xmlns:a16="http://schemas.microsoft.com/office/drawing/2014/main" id="{489A4F3E-D447-43AF-8CAC-DE3F9095694A}"/>
              </a:ext>
            </a:extLst>
          </p:cNvPr>
          <p:cNvSpPr txBox="1"/>
          <p:nvPr/>
        </p:nvSpPr>
        <p:spPr>
          <a:xfrm>
            <a:off x="538777" y="2743704"/>
            <a:ext cx="3746507" cy="830997"/>
          </a:xfrm>
          <a:prstGeom prst="rect">
            <a:avLst/>
          </a:prstGeom>
          <a:noFill/>
        </p:spPr>
        <p:txBody>
          <a:bodyPr wrap="square" rtlCol="0">
            <a:spAutoFit/>
          </a:bodyPr>
          <a:lstStyle/>
          <a:p>
            <a:r>
              <a:rPr lang="en-CA" sz="4800" dirty="0"/>
              <a:t>Bio</a:t>
            </a:r>
            <a:endParaRPr lang="en-US" sz="4800" dirty="0"/>
          </a:p>
        </p:txBody>
      </p:sp>
      <p:sp>
        <p:nvSpPr>
          <p:cNvPr id="9" name="Rectangle 3">
            <a:extLst>
              <a:ext uri="{FF2B5EF4-FFF2-40B4-BE49-F238E27FC236}">
                <a16:creationId xmlns:a16="http://schemas.microsoft.com/office/drawing/2014/main" id="{BAD796F7-BC5F-4265-96E7-EAE22E07AF30}"/>
              </a:ext>
            </a:extLst>
          </p:cNvPr>
          <p:cNvSpPr txBox="1">
            <a:spLocks/>
          </p:cNvSpPr>
          <p:nvPr/>
        </p:nvSpPr>
        <p:spPr>
          <a:xfrm>
            <a:off x="3162650" y="830510"/>
            <a:ext cx="8674215" cy="60893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Background in corporate finance for eight years, running financial budget/plan, monthly close, reporting, etc. of $500M service offering</a:t>
            </a:r>
          </a:p>
          <a:p>
            <a:pPr marL="274320" lvl="1"/>
            <a:endParaRPr lang="en-US" altLang="x-none" dirty="0"/>
          </a:p>
          <a:p>
            <a:pPr marL="274320" lvl="1"/>
            <a:r>
              <a:rPr lang="en-US" altLang="x-none" dirty="0"/>
              <a:t>Independent consultant for six years</a:t>
            </a:r>
          </a:p>
          <a:p>
            <a:pPr marL="548640" lvl="2"/>
            <a:r>
              <a:rPr lang="en-US" altLang="x-none" dirty="0"/>
              <a:t>End user of Prophet 21 for four years</a:t>
            </a:r>
          </a:p>
          <a:p>
            <a:pPr marL="548640" lvl="2"/>
            <a:endParaRPr lang="en-US" altLang="x-none" dirty="0"/>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Font typeface="Wingdings 2" pitchFamily="18" charset="2"/>
              <a:buNone/>
            </a:pPr>
            <a:r>
              <a:rPr lang="en-US" altLang="x-none" dirty="0"/>
              <a:t>Stacy Cline</a:t>
            </a:r>
          </a:p>
          <a:p>
            <a:pPr marL="0" lvl="1" indent="0">
              <a:buFont typeface="Wingdings 2" pitchFamily="18" charset="2"/>
              <a:buNone/>
            </a:pPr>
            <a:r>
              <a:rPr lang="en-US" altLang="x-none" dirty="0"/>
              <a:t>Cline Financial Services, LLC</a:t>
            </a:r>
          </a:p>
          <a:p>
            <a:pPr marL="0" lvl="1" indent="0">
              <a:buFont typeface="Wingdings 2" pitchFamily="18" charset="2"/>
              <a:buNone/>
            </a:pPr>
            <a:r>
              <a:rPr lang="en-US" altLang="x-none" dirty="0">
                <a:hlinkClick r:id="rId3"/>
              </a:rPr>
              <a:t>stacy@clinefinancialservices.com</a:t>
            </a:r>
            <a:endParaRPr lang="en-US" altLang="x-none" dirty="0"/>
          </a:p>
          <a:p>
            <a:pPr marL="0" lvl="1" indent="0">
              <a:buFont typeface="Wingdings 2" pitchFamily="18" charset="2"/>
              <a:buNone/>
            </a:pPr>
            <a:r>
              <a:rPr lang="en-US" altLang="x-none" dirty="0"/>
              <a:t>www.clinefinancialservices.com	</a:t>
            </a:r>
          </a:p>
          <a:p>
            <a:pPr marL="0" lvl="1" indent="0">
              <a:buFont typeface="Wingdings 2" pitchFamily="18" charset="2"/>
              <a:buNone/>
            </a:pPr>
            <a:r>
              <a:rPr lang="en-US" altLang="x-none" dirty="0"/>
              <a:t>970-744-0206</a:t>
            </a:r>
          </a:p>
          <a:p>
            <a:pPr marL="45720" lvl="1" indent="0">
              <a:buFont typeface="Wingdings 2" pitchFamily="18" charset="2"/>
              <a:buNone/>
            </a:pPr>
            <a:endParaRPr lang="en-US" altLang="x-none" dirty="0"/>
          </a:p>
        </p:txBody>
      </p:sp>
    </p:spTree>
    <p:extLst>
      <p:ext uri="{BB962C8B-B14F-4D97-AF65-F5344CB8AC3E}">
        <p14:creationId xmlns:p14="http://schemas.microsoft.com/office/powerpoint/2010/main" val="49023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18"/>
            <a:ext cx="12192000" cy="595564"/>
          </a:xfrm>
        </p:spPr>
        <p:txBody>
          <a:bodyPr>
            <a:normAutofit/>
          </a:bodyPr>
          <a:lstStyle/>
          <a:p>
            <a:r>
              <a:rPr lang="en-CA" b="1" dirty="0"/>
              <a:t>Review from 2018</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7</a:t>
            </a:fld>
            <a:endParaRPr kumimoji="0" lang="en-US" dirty="0">
              <a:solidFill>
                <a:srgbClr val="FFFFFF"/>
              </a:solidFill>
            </a:endParaRPr>
          </a:p>
        </p:txBody>
      </p:sp>
    </p:spTree>
    <p:extLst>
      <p:ext uri="{BB962C8B-B14F-4D97-AF65-F5344CB8AC3E}">
        <p14:creationId xmlns:p14="http://schemas.microsoft.com/office/powerpoint/2010/main" val="290084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solidFill>
                  <a:schemeClr val="tx1"/>
                </a:solidFill>
              </a:rPr>
              <a:pPr/>
              <a:t>8</a:t>
            </a:fld>
            <a:endParaRPr lang="en-US" dirty="0">
              <a:solidFill>
                <a:schemeClr val="tx1"/>
              </a:solidFill>
            </a:endParaRPr>
          </a:p>
        </p:txBody>
      </p:sp>
      <p:sp>
        <p:nvSpPr>
          <p:cNvPr id="6" name="Content Placeholder 2">
            <a:extLst>
              <a:ext uri="{FF2B5EF4-FFF2-40B4-BE49-F238E27FC236}">
                <a16:creationId xmlns:a16="http://schemas.microsoft.com/office/drawing/2014/main" id="{29B73545-E577-460F-BBD0-C092E54B60E6}"/>
              </a:ext>
            </a:extLst>
          </p:cNvPr>
          <p:cNvSpPr txBox="1">
            <a:spLocks/>
          </p:cNvSpPr>
          <p:nvPr/>
        </p:nvSpPr>
        <p:spPr>
          <a:xfrm>
            <a:off x="226503" y="1293627"/>
            <a:ext cx="11669086" cy="766730"/>
          </a:xfrm>
          <a:prstGeom prst="rect">
            <a:avLst/>
          </a:prstGeom>
          <a:solidFill>
            <a:schemeClr val="tx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solidFill>
                  <a:schemeClr val="bg1"/>
                </a:solidFill>
              </a:rPr>
              <a:t>Sales Order to Cash Cycle:</a:t>
            </a:r>
          </a:p>
        </p:txBody>
      </p:sp>
      <p:graphicFrame>
        <p:nvGraphicFramePr>
          <p:cNvPr id="8" name="Diagram 7">
            <a:extLst>
              <a:ext uri="{FF2B5EF4-FFF2-40B4-BE49-F238E27FC236}">
                <a16:creationId xmlns:a16="http://schemas.microsoft.com/office/drawing/2014/main" id="{1BAF6929-B614-40E1-A043-F31C2B4AF438}"/>
              </a:ext>
            </a:extLst>
          </p:cNvPr>
          <p:cNvGraphicFramePr/>
          <p:nvPr>
            <p:extLst>
              <p:ext uri="{D42A27DB-BD31-4B8C-83A1-F6EECF244321}">
                <p14:modId xmlns:p14="http://schemas.microsoft.com/office/powerpoint/2010/main" val="897331336"/>
              </p:ext>
            </p:extLst>
          </p:nvPr>
        </p:nvGraphicFramePr>
        <p:xfrm>
          <a:off x="118844" y="2057413"/>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llout: Up Arrow 8">
            <a:extLst>
              <a:ext uri="{FF2B5EF4-FFF2-40B4-BE49-F238E27FC236}">
                <a16:creationId xmlns:a16="http://schemas.microsoft.com/office/drawing/2014/main" id="{ABC8BAF0-41FB-49A5-91C4-167B6AF5315A}"/>
              </a:ext>
            </a:extLst>
          </p:cNvPr>
          <p:cNvSpPr/>
          <p:nvPr/>
        </p:nvSpPr>
        <p:spPr>
          <a:xfrm>
            <a:off x="226503" y="3098352"/>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Open Order Report</a:t>
            </a:r>
          </a:p>
        </p:txBody>
      </p:sp>
      <p:sp>
        <p:nvSpPr>
          <p:cNvPr id="11" name="Callout: Up Arrow 10">
            <a:extLst>
              <a:ext uri="{FF2B5EF4-FFF2-40B4-BE49-F238E27FC236}">
                <a16:creationId xmlns:a16="http://schemas.microsoft.com/office/drawing/2014/main" id="{7ACE8B68-9CFF-4E73-A858-217CC6E3E424}"/>
              </a:ext>
            </a:extLst>
          </p:cNvPr>
          <p:cNvSpPr/>
          <p:nvPr/>
        </p:nvSpPr>
        <p:spPr>
          <a:xfrm>
            <a:off x="226503" y="4274039"/>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12" name="Callout: Up Arrow 11">
            <a:extLst>
              <a:ext uri="{FF2B5EF4-FFF2-40B4-BE49-F238E27FC236}">
                <a16:creationId xmlns:a16="http://schemas.microsoft.com/office/drawing/2014/main" id="{719D6B1C-5502-4528-AF51-A737931F9064}"/>
              </a:ext>
            </a:extLst>
          </p:cNvPr>
          <p:cNvSpPr/>
          <p:nvPr/>
        </p:nvSpPr>
        <p:spPr>
          <a:xfrm>
            <a:off x="231127" y="5451668"/>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
        <p:nvSpPr>
          <p:cNvPr id="14" name="Callout: Up Arrow 13">
            <a:extLst>
              <a:ext uri="{FF2B5EF4-FFF2-40B4-BE49-F238E27FC236}">
                <a16:creationId xmlns:a16="http://schemas.microsoft.com/office/drawing/2014/main" id="{4D34780C-D9EC-4B9E-8D15-F0D1C4FA8FCE}"/>
              </a:ext>
            </a:extLst>
          </p:cNvPr>
          <p:cNvSpPr/>
          <p:nvPr/>
        </p:nvSpPr>
        <p:spPr>
          <a:xfrm>
            <a:off x="2096857" y="3093734"/>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Pick Tickets Report</a:t>
            </a:r>
          </a:p>
        </p:txBody>
      </p:sp>
      <p:sp>
        <p:nvSpPr>
          <p:cNvPr id="15" name="Callout: Up Arrow 14">
            <a:extLst>
              <a:ext uri="{FF2B5EF4-FFF2-40B4-BE49-F238E27FC236}">
                <a16:creationId xmlns:a16="http://schemas.microsoft.com/office/drawing/2014/main" id="{EC53E6F5-BA81-46F7-A030-0E8F99CF0416}"/>
              </a:ext>
            </a:extLst>
          </p:cNvPr>
          <p:cNvSpPr/>
          <p:nvPr/>
        </p:nvSpPr>
        <p:spPr>
          <a:xfrm>
            <a:off x="2096857" y="4269421"/>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Inventory subledger allocates items, no value change</a:t>
            </a:r>
          </a:p>
        </p:txBody>
      </p:sp>
      <p:sp>
        <p:nvSpPr>
          <p:cNvPr id="16" name="Callout: Up Arrow 15">
            <a:extLst>
              <a:ext uri="{FF2B5EF4-FFF2-40B4-BE49-F238E27FC236}">
                <a16:creationId xmlns:a16="http://schemas.microsoft.com/office/drawing/2014/main" id="{B0E1E0EF-BA53-4BC3-B48D-39610B975614}"/>
              </a:ext>
            </a:extLst>
          </p:cNvPr>
          <p:cNvSpPr/>
          <p:nvPr/>
        </p:nvSpPr>
        <p:spPr>
          <a:xfrm>
            <a:off x="2101481" y="5447050"/>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
        <p:nvSpPr>
          <p:cNvPr id="17" name="Callout: Up Arrow 16">
            <a:extLst>
              <a:ext uri="{FF2B5EF4-FFF2-40B4-BE49-F238E27FC236}">
                <a16:creationId xmlns:a16="http://schemas.microsoft.com/office/drawing/2014/main" id="{B73671F8-3892-42A1-999C-4C16ADF6C5DE}"/>
              </a:ext>
            </a:extLst>
          </p:cNvPr>
          <p:cNvSpPr/>
          <p:nvPr/>
        </p:nvSpPr>
        <p:spPr>
          <a:xfrm>
            <a:off x="4041107" y="4283277"/>
            <a:ext cx="854165"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Accounts Receivable Subledger debited for invoice</a:t>
            </a:r>
          </a:p>
        </p:txBody>
      </p:sp>
      <p:sp>
        <p:nvSpPr>
          <p:cNvPr id="18" name="Callout: Up Arrow 17">
            <a:extLst>
              <a:ext uri="{FF2B5EF4-FFF2-40B4-BE49-F238E27FC236}">
                <a16:creationId xmlns:a16="http://schemas.microsoft.com/office/drawing/2014/main" id="{2A531D5A-A943-4E38-803A-6BD211A38D0A}"/>
              </a:ext>
            </a:extLst>
          </p:cNvPr>
          <p:cNvSpPr/>
          <p:nvPr/>
        </p:nvSpPr>
        <p:spPr>
          <a:xfrm>
            <a:off x="4943856" y="4283277"/>
            <a:ext cx="854165" cy="1163774"/>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Inventory Subledger credited for items </a:t>
            </a:r>
          </a:p>
        </p:txBody>
      </p:sp>
      <p:sp>
        <p:nvSpPr>
          <p:cNvPr id="19" name="Callout: Up Arrow 18">
            <a:extLst>
              <a:ext uri="{FF2B5EF4-FFF2-40B4-BE49-F238E27FC236}">
                <a16:creationId xmlns:a16="http://schemas.microsoft.com/office/drawing/2014/main" id="{6565210A-C2F1-44C2-98FB-CF1B4E2DEFA9}"/>
              </a:ext>
            </a:extLst>
          </p:cNvPr>
          <p:cNvSpPr/>
          <p:nvPr/>
        </p:nvSpPr>
        <p:spPr>
          <a:xfrm>
            <a:off x="4043515" y="3105647"/>
            <a:ext cx="854165"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solidFill>
                  <a:schemeClr val="tx1"/>
                </a:solidFill>
              </a:rPr>
              <a:t>A/R:</a:t>
            </a:r>
          </a:p>
          <a:p>
            <a:pPr algn="ctr"/>
            <a:r>
              <a:rPr lang="en-US" sz="1000" dirty="0">
                <a:solidFill>
                  <a:schemeClr val="tx1"/>
                </a:solidFill>
              </a:rPr>
              <a:t>Aged Trial Balance Report</a:t>
            </a:r>
          </a:p>
        </p:txBody>
      </p:sp>
      <p:sp>
        <p:nvSpPr>
          <p:cNvPr id="20" name="Callout: Up Arrow 19">
            <a:extLst>
              <a:ext uri="{FF2B5EF4-FFF2-40B4-BE49-F238E27FC236}">
                <a16:creationId xmlns:a16="http://schemas.microsoft.com/office/drawing/2014/main" id="{844AEA52-8FB1-4EBC-BCB6-99B77285ED53}"/>
              </a:ext>
            </a:extLst>
          </p:cNvPr>
          <p:cNvSpPr/>
          <p:nvPr/>
        </p:nvSpPr>
        <p:spPr>
          <a:xfrm>
            <a:off x="4946264" y="3105647"/>
            <a:ext cx="854165" cy="1163774"/>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solidFill>
                  <a:schemeClr val="tx1"/>
                </a:solidFill>
              </a:rPr>
              <a:t>Inventory:</a:t>
            </a:r>
          </a:p>
          <a:p>
            <a:pPr algn="ctr"/>
            <a:r>
              <a:rPr lang="en-US" sz="1000" dirty="0">
                <a:solidFill>
                  <a:schemeClr val="tx1"/>
                </a:solidFill>
              </a:rPr>
              <a:t>Inventory Value Report</a:t>
            </a:r>
          </a:p>
        </p:txBody>
      </p:sp>
      <p:sp>
        <p:nvSpPr>
          <p:cNvPr id="21" name="Callout: Up Arrow 20">
            <a:extLst>
              <a:ext uri="{FF2B5EF4-FFF2-40B4-BE49-F238E27FC236}">
                <a16:creationId xmlns:a16="http://schemas.microsoft.com/office/drawing/2014/main" id="{8090816F-D03B-46B1-A3CD-6ABE21104CEF}"/>
              </a:ext>
            </a:extLst>
          </p:cNvPr>
          <p:cNvSpPr/>
          <p:nvPr/>
        </p:nvSpPr>
        <p:spPr>
          <a:xfrm>
            <a:off x="4054967" y="5479389"/>
            <a:ext cx="854165"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solidFill>
                  <a:schemeClr val="tx1"/>
                </a:solidFill>
              </a:rPr>
              <a:t>A/R GL Account Debited</a:t>
            </a:r>
          </a:p>
        </p:txBody>
      </p:sp>
      <p:sp>
        <p:nvSpPr>
          <p:cNvPr id="22" name="Callout: Up Arrow 21">
            <a:extLst>
              <a:ext uri="{FF2B5EF4-FFF2-40B4-BE49-F238E27FC236}">
                <a16:creationId xmlns:a16="http://schemas.microsoft.com/office/drawing/2014/main" id="{9709B393-AE7D-46B3-8C92-25C50797D69E}"/>
              </a:ext>
            </a:extLst>
          </p:cNvPr>
          <p:cNvSpPr/>
          <p:nvPr/>
        </p:nvSpPr>
        <p:spPr>
          <a:xfrm>
            <a:off x="4957716" y="5479389"/>
            <a:ext cx="854165" cy="1163774"/>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solidFill>
                  <a:schemeClr val="tx1"/>
                </a:solidFill>
              </a:rPr>
              <a:t>Inventory GL Account Credited</a:t>
            </a:r>
          </a:p>
        </p:txBody>
      </p:sp>
      <p:sp>
        <p:nvSpPr>
          <p:cNvPr id="23" name="Callout: Up Arrow 22">
            <a:extLst>
              <a:ext uri="{FF2B5EF4-FFF2-40B4-BE49-F238E27FC236}">
                <a16:creationId xmlns:a16="http://schemas.microsoft.com/office/drawing/2014/main" id="{185ACEED-0BF4-47D3-A219-545B4DF3C992}"/>
              </a:ext>
            </a:extLst>
          </p:cNvPr>
          <p:cNvSpPr/>
          <p:nvPr/>
        </p:nvSpPr>
        <p:spPr>
          <a:xfrm>
            <a:off x="6054638" y="3105647"/>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tx1"/>
                </a:solidFill>
              </a:rPr>
              <a:t>Invoice Report or Generate Customer Statements Report</a:t>
            </a:r>
          </a:p>
        </p:txBody>
      </p:sp>
      <p:sp>
        <p:nvSpPr>
          <p:cNvPr id="24" name="Callout: Up Arrow 23">
            <a:extLst>
              <a:ext uri="{FF2B5EF4-FFF2-40B4-BE49-F238E27FC236}">
                <a16:creationId xmlns:a16="http://schemas.microsoft.com/office/drawing/2014/main" id="{31315199-4573-436F-89EF-76C2DD030F17}"/>
              </a:ext>
            </a:extLst>
          </p:cNvPr>
          <p:cNvSpPr/>
          <p:nvPr/>
        </p:nvSpPr>
        <p:spPr>
          <a:xfrm>
            <a:off x="6054638" y="4281334"/>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25" name="Callout: Up Arrow 24">
            <a:extLst>
              <a:ext uri="{FF2B5EF4-FFF2-40B4-BE49-F238E27FC236}">
                <a16:creationId xmlns:a16="http://schemas.microsoft.com/office/drawing/2014/main" id="{71BAB2CB-848F-43E6-BD17-C5C464AC2AD9}"/>
              </a:ext>
            </a:extLst>
          </p:cNvPr>
          <p:cNvSpPr/>
          <p:nvPr/>
        </p:nvSpPr>
        <p:spPr>
          <a:xfrm>
            <a:off x="6059262" y="5458963"/>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
        <p:nvSpPr>
          <p:cNvPr id="26" name="Callout: Up Arrow 25">
            <a:extLst>
              <a:ext uri="{FF2B5EF4-FFF2-40B4-BE49-F238E27FC236}">
                <a16:creationId xmlns:a16="http://schemas.microsoft.com/office/drawing/2014/main" id="{EF8277FB-8BBC-4FD4-889C-D758CBC04F4B}"/>
              </a:ext>
            </a:extLst>
          </p:cNvPr>
          <p:cNvSpPr/>
          <p:nvPr/>
        </p:nvSpPr>
        <p:spPr>
          <a:xfrm>
            <a:off x="7952706" y="3101033"/>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tx1"/>
                </a:solidFill>
              </a:rPr>
              <a:t>Cash Receipts History &amp;</a:t>
            </a:r>
          </a:p>
          <a:p>
            <a:pPr algn="ctr"/>
            <a:r>
              <a:rPr lang="en-US" sz="1000" dirty="0">
                <a:solidFill>
                  <a:schemeClr val="tx1"/>
                </a:solidFill>
              </a:rPr>
              <a:t>Deposit Slips Report</a:t>
            </a:r>
          </a:p>
        </p:txBody>
      </p:sp>
      <p:sp>
        <p:nvSpPr>
          <p:cNvPr id="27" name="Callout: Up Arrow 26">
            <a:extLst>
              <a:ext uri="{FF2B5EF4-FFF2-40B4-BE49-F238E27FC236}">
                <a16:creationId xmlns:a16="http://schemas.microsoft.com/office/drawing/2014/main" id="{A28B55C5-EB16-4D64-9FA8-F402F6B38F6D}"/>
              </a:ext>
            </a:extLst>
          </p:cNvPr>
          <p:cNvSpPr/>
          <p:nvPr/>
        </p:nvSpPr>
        <p:spPr>
          <a:xfrm>
            <a:off x="7952706" y="4276720"/>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Accounts Receivable subledger credited for invoice</a:t>
            </a:r>
          </a:p>
        </p:txBody>
      </p:sp>
      <p:sp>
        <p:nvSpPr>
          <p:cNvPr id="28" name="Callout: Up Arrow 27">
            <a:extLst>
              <a:ext uri="{FF2B5EF4-FFF2-40B4-BE49-F238E27FC236}">
                <a16:creationId xmlns:a16="http://schemas.microsoft.com/office/drawing/2014/main" id="{3F4CED17-C8D4-4696-99E3-01382BFB1747}"/>
              </a:ext>
            </a:extLst>
          </p:cNvPr>
          <p:cNvSpPr/>
          <p:nvPr/>
        </p:nvSpPr>
        <p:spPr>
          <a:xfrm>
            <a:off x="7957330" y="5454349"/>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A/R GL Account Credited, Cash Account Debited</a:t>
            </a:r>
          </a:p>
        </p:txBody>
      </p:sp>
      <p:sp>
        <p:nvSpPr>
          <p:cNvPr id="29" name="Callout: Up Arrow 28">
            <a:extLst>
              <a:ext uri="{FF2B5EF4-FFF2-40B4-BE49-F238E27FC236}">
                <a16:creationId xmlns:a16="http://schemas.microsoft.com/office/drawing/2014/main" id="{B59F995F-A958-4C8F-B4E6-F4DCFC9DA4EE}"/>
              </a:ext>
            </a:extLst>
          </p:cNvPr>
          <p:cNvSpPr/>
          <p:nvPr/>
        </p:nvSpPr>
        <p:spPr>
          <a:xfrm>
            <a:off x="9924666" y="3114891"/>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Reconcile Cash Detail</a:t>
            </a:r>
          </a:p>
        </p:txBody>
      </p:sp>
      <p:sp>
        <p:nvSpPr>
          <p:cNvPr id="30" name="Callout: Up Arrow 29">
            <a:extLst>
              <a:ext uri="{FF2B5EF4-FFF2-40B4-BE49-F238E27FC236}">
                <a16:creationId xmlns:a16="http://schemas.microsoft.com/office/drawing/2014/main" id="{727BFCDF-4C9B-45A0-A979-3CA86E3CE750}"/>
              </a:ext>
            </a:extLst>
          </p:cNvPr>
          <p:cNvSpPr/>
          <p:nvPr/>
        </p:nvSpPr>
        <p:spPr>
          <a:xfrm>
            <a:off x="9924666" y="4290578"/>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No Subledger Activity</a:t>
            </a:r>
          </a:p>
        </p:txBody>
      </p:sp>
      <p:sp>
        <p:nvSpPr>
          <p:cNvPr id="31" name="Callout: Up Arrow 30">
            <a:extLst>
              <a:ext uri="{FF2B5EF4-FFF2-40B4-BE49-F238E27FC236}">
                <a16:creationId xmlns:a16="http://schemas.microsoft.com/office/drawing/2014/main" id="{46911262-6D8F-4612-9A96-4E340A104428}"/>
              </a:ext>
            </a:extLst>
          </p:cNvPr>
          <p:cNvSpPr/>
          <p:nvPr/>
        </p:nvSpPr>
        <p:spPr>
          <a:xfrm>
            <a:off x="9929290" y="5468207"/>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 GL Activity</a:t>
            </a:r>
          </a:p>
        </p:txBody>
      </p:sp>
    </p:spTree>
    <p:extLst>
      <p:ext uri="{BB962C8B-B14F-4D97-AF65-F5344CB8AC3E}">
        <p14:creationId xmlns:p14="http://schemas.microsoft.com/office/powerpoint/2010/main" val="32166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solidFill>
                  <a:schemeClr val="tx1"/>
                </a:solidFill>
              </a:rPr>
              <a:pPr/>
              <a:t>9</a:t>
            </a:fld>
            <a:endParaRPr lang="en-US" dirty="0">
              <a:solidFill>
                <a:schemeClr val="tx1"/>
              </a:solidFill>
            </a:endParaRPr>
          </a:p>
        </p:txBody>
      </p:sp>
      <p:sp>
        <p:nvSpPr>
          <p:cNvPr id="52" name="Content Placeholder 2">
            <a:extLst>
              <a:ext uri="{FF2B5EF4-FFF2-40B4-BE49-F238E27FC236}">
                <a16:creationId xmlns:a16="http://schemas.microsoft.com/office/drawing/2014/main" id="{0DE95B84-E4EC-43B3-A52F-2F96EB5809FF}"/>
              </a:ext>
            </a:extLst>
          </p:cNvPr>
          <p:cNvSpPr txBox="1">
            <a:spLocks/>
          </p:cNvSpPr>
          <p:nvPr/>
        </p:nvSpPr>
        <p:spPr>
          <a:xfrm>
            <a:off x="92279" y="1052947"/>
            <a:ext cx="11669086" cy="1022938"/>
          </a:xfrm>
          <a:prstGeom prst="rect">
            <a:avLst/>
          </a:prstGeom>
          <a:solidFill>
            <a:schemeClr val="tx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800">
                <a:solidFill>
                  <a:schemeClr val="bg1"/>
                </a:solidFill>
              </a:rPr>
              <a:t>Sales Order to Cash Cycle: Cash Drawer</a:t>
            </a:r>
            <a:endParaRPr lang="en-US" sz="4800" dirty="0">
              <a:solidFill>
                <a:schemeClr val="bg1"/>
              </a:solidFill>
            </a:endParaRPr>
          </a:p>
        </p:txBody>
      </p:sp>
      <p:graphicFrame>
        <p:nvGraphicFramePr>
          <p:cNvPr id="53" name="Diagram 52">
            <a:extLst>
              <a:ext uri="{FF2B5EF4-FFF2-40B4-BE49-F238E27FC236}">
                <a16:creationId xmlns:a16="http://schemas.microsoft.com/office/drawing/2014/main" id="{052A8CB6-88A6-4245-B4CF-028225D23A9B}"/>
              </a:ext>
            </a:extLst>
          </p:cNvPr>
          <p:cNvGraphicFramePr/>
          <p:nvPr>
            <p:extLst>
              <p:ext uri="{D42A27DB-BD31-4B8C-83A1-F6EECF244321}">
                <p14:modId xmlns:p14="http://schemas.microsoft.com/office/powerpoint/2010/main" val="436019282"/>
              </p:ext>
            </p:extLst>
          </p:nvPr>
        </p:nvGraphicFramePr>
        <p:xfrm>
          <a:off x="92279" y="1994667"/>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Content Placeholder 6">
            <a:extLst>
              <a:ext uri="{FF2B5EF4-FFF2-40B4-BE49-F238E27FC236}">
                <a16:creationId xmlns:a16="http://schemas.microsoft.com/office/drawing/2014/main" id="{DFB7D05D-0DF5-4651-9C1A-F57FFB5E999B}"/>
              </a:ext>
            </a:extLst>
          </p:cNvPr>
          <p:cNvSpPr txBox="1">
            <a:spLocks/>
          </p:cNvSpPr>
          <p:nvPr/>
        </p:nvSpPr>
        <p:spPr>
          <a:xfrm>
            <a:off x="4068321" y="3225752"/>
            <a:ext cx="7989455" cy="347984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Example: Customer places an order for 5 units of 100171.  </a:t>
            </a:r>
          </a:p>
          <a:p>
            <a:pPr lvl="1"/>
            <a:r>
              <a:rPr lang="en-US" dirty="0"/>
              <a:t>Accepting Remittance at time of order alters the Order to Cash Cycle slightly.  It accounts for the cash receipt at the time of order entry, placing the received funds into Deferred Revenue (credit) and Cash (debit).  The deposit number to cash is system generated, YYMMDD-Bank Number.  It is available to clear when the cash drawer is closed.</a:t>
            </a:r>
          </a:p>
          <a:p>
            <a:pPr lvl="1"/>
            <a:r>
              <a:rPr lang="en-US" dirty="0"/>
              <a:t>The received funds will show on the Deferred Revenue Report until the order is ship confirmed/invoiced.</a:t>
            </a:r>
          </a:p>
          <a:p>
            <a:pPr lvl="2"/>
            <a:endParaRPr lang="en-US" dirty="0"/>
          </a:p>
          <a:p>
            <a:pPr lvl="2"/>
            <a:endParaRPr lang="en-US" dirty="0"/>
          </a:p>
          <a:p>
            <a:pPr lvl="2"/>
            <a:endParaRPr lang="en-US" dirty="0"/>
          </a:p>
          <a:p>
            <a:pPr lvl="2"/>
            <a:endParaRPr lang="en-US" dirty="0"/>
          </a:p>
          <a:p>
            <a:pPr lvl="2"/>
            <a:endParaRPr lang="en-US" dirty="0"/>
          </a:p>
          <a:p>
            <a:pPr marL="914400" lvl="2" indent="0">
              <a:buFont typeface="Wingdings" panose="05000000000000000000" pitchFamily="2" charset="2"/>
              <a:buNone/>
            </a:pPr>
            <a:endParaRPr lang="en-US" dirty="0"/>
          </a:p>
          <a:p>
            <a:pPr lvl="2"/>
            <a:endParaRPr lang="en-US" dirty="0"/>
          </a:p>
          <a:p>
            <a:pPr lvl="2"/>
            <a:endParaRPr lang="en-US" dirty="0"/>
          </a:p>
        </p:txBody>
      </p:sp>
      <p:sp>
        <p:nvSpPr>
          <p:cNvPr id="55" name="Callout: Up Arrow 54">
            <a:extLst>
              <a:ext uri="{FF2B5EF4-FFF2-40B4-BE49-F238E27FC236}">
                <a16:creationId xmlns:a16="http://schemas.microsoft.com/office/drawing/2014/main" id="{F3D775AB-D6B7-4005-AB31-0875107F7C3C}"/>
              </a:ext>
            </a:extLst>
          </p:cNvPr>
          <p:cNvSpPr/>
          <p:nvPr/>
        </p:nvSpPr>
        <p:spPr>
          <a:xfrm>
            <a:off x="2082704" y="3046716"/>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Open Deferred Revenue</a:t>
            </a:r>
          </a:p>
        </p:txBody>
      </p:sp>
      <p:sp>
        <p:nvSpPr>
          <p:cNvPr id="56" name="Callout: Up Arrow 55">
            <a:extLst>
              <a:ext uri="{FF2B5EF4-FFF2-40B4-BE49-F238E27FC236}">
                <a16:creationId xmlns:a16="http://schemas.microsoft.com/office/drawing/2014/main" id="{FACA748E-F8FD-4EE2-9449-ED20E6AD8F02}"/>
              </a:ext>
            </a:extLst>
          </p:cNvPr>
          <p:cNvSpPr/>
          <p:nvPr/>
        </p:nvSpPr>
        <p:spPr>
          <a:xfrm>
            <a:off x="2082704" y="4222403"/>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Deferred Revenue Subledger Credited</a:t>
            </a:r>
          </a:p>
        </p:txBody>
      </p:sp>
      <p:sp>
        <p:nvSpPr>
          <p:cNvPr id="57" name="Callout: Up Arrow 56">
            <a:extLst>
              <a:ext uri="{FF2B5EF4-FFF2-40B4-BE49-F238E27FC236}">
                <a16:creationId xmlns:a16="http://schemas.microsoft.com/office/drawing/2014/main" id="{666B9C5E-8CBC-4E16-BD8C-8C576E72845D}"/>
              </a:ext>
            </a:extLst>
          </p:cNvPr>
          <p:cNvSpPr/>
          <p:nvPr/>
        </p:nvSpPr>
        <p:spPr>
          <a:xfrm>
            <a:off x="2087328" y="5400032"/>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GL Deferred Revenue Credited, Cash Debited</a:t>
            </a:r>
          </a:p>
        </p:txBody>
      </p:sp>
    </p:spTree>
    <p:extLst>
      <p:ext uri="{BB962C8B-B14F-4D97-AF65-F5344CB8AC3E}">
        <p14:creationId xmlns:p14="http://schemas.microsoft.com/office/powerpoint/2010/main" val="21794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4525</TotalTime>
  <Words>4823</Words>
  <Application>Microsoft Office PowerPoint</Application>
  <PresentationFormat>Widescreen</PresentationFormat>
  <Paragraphs>1086</Paragraphs>
  <Slides>58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Wingdings</vt:lpstr>
      <vt:lpstr>Wingdings 2</vt:lpstr>
      <vt:lpstr>Vapor Trail</vt:lpstr>
      <vt:lpstr>Accounting – connecting the dots</vt:lpstr>
      <vt:lpstr>Session title</vt:lpstr>
      <vt:lpstr>Prophet 21 World Wide User Group Officers</vt:lpstr>
      <vt:lpstr>DISCALIMER</vt:lpstr>
      <vt:lpstr>AGENDA</vt:lpstr>
      <vt:lpstr>BIO</vt:lpstr>
      <vt:lpstr>Review from 2018</vt:lpstr>
      <vt:lpstr>PowerPoint Presentation</vt:lpstr>
      <vt:lpstr>PowerPoint Presentation</vt:lpstr>
      <vt:lpstr>PowerPoint Presentation</vt:lpstr>
      <vt:lpstr>PowerPoint Presentation</vt:lpstr>
      <vt:lpstr>PowerPoint Presentation</vt:lpstr>
      <vt:lpstr>PowerPoint Presentation</vt:lpstr>
      <vt:lpstr>Where to begin</vt:lpstr>
      <vt:lpstr>PowerPoint Presentation</vt:lpstr>
      <vt:lpstr>PowerPoint Presentation</vt:lpstr>
      <vt:lpstr>PowerPoint Presentation</vt:lpstr>
      <vt:lpstr>PowerPoint Presentation</vt:lpstr>
      <vt:lpstr>Researching subledger to gl</vt:lpstr>
      <vt:lpstr>PowerPoint Presentation</vt:lpstr>
      <vt:lpstr>PowerPoint Presentation</vt:lpstr>
      <vt:lpstr>PowerPoint Presentation</vt:lpstr>
      <vt:lpstr>PowerPoint Presentation</vt:lpstr>
      <vt:lpstr>PowerPoint Presentation</vt:lpstr>
      <vt:lpstr>TRANSACTIONS THAT CAUSE IMBALANCES – INVENTORY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TRANSACTIONS THAT CAUSE IMBALANCES:  Inventory Receipts Clearing/Unvouchered PO Landed cost clearing/unvouchered landed cost</vt:lpstr>
      <vt:lpstr>PowerPoint Presentation</vt:lpstr>
      <vt:lpstr>PowerPoint Presentation</vt:lpstr>
      <vt:lpstr>PowerPoint Presentation</vt:lpstr>
      <vt:lpstr>PowerPoint Presentation</vt:lpstr>
      <vt:lpstr>PowerPoint Presentation</vt:lpstr>
      <vt:lpstr>PowerPoint Presentation</vt:lpstr>
      <vt:lpstr>TRANSACTIONS THAT CAUSE IMBALANCES – ACCOUNTS PAYABLE &amp; ACCOUNTS RECEIVABLE</vt:lpstr>
      <vt:lpstr>PowerPoint Presentation</vt:lpstr>
      <vt:lpstr>PowerPoint Presentation</vt:lpstr>
      <vt:lpstr>Questions???</vt:lpstr>
      <vt:lpstr>Stacy Cline Cline Financial Services, LLC stacy@clinefinancialservices.com www.clinefinancialservices.com  970-744-0206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230</cp:revision>
  <dcterms:created xsi:type="dcterms:W3CDTF">2019-06-19T20:13:53Z</dcterms:created>
  <dcterms:modified xsi:type="dcterms:W3CDTF">2019-09-10T01:40:01Z</dcterms:modified>
</cp:coreProperties>
</file>